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fntdata" ContentType="application/x-fontdata"/>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diagrams/data2.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27.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28.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2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diagrams/layout2.xml" ContentType="application/vnd.openxmlformats-officedocument.drawingml.diagramLayout+xml"/>
  <Override PartName="/ppt/theme/theme2.xml" ContentType="application/vnd.openxmlformats-officedocument.theme+xml"/>
  <Override PartName="/ppt/theme/theme3.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715" r:id="rId1"/>
  </p:sldMasterIdLst>
  <p:notesMasterIdLst>
    <p:notesMasterId r:id="rId98"/>
  </p:notesMasterIdLst>
  <p:handoutMasterIdLst>
    <p:handoutMasterId r:id="rId99"/>
  </p:handoutMasterIdLst>
  <p:sldIdLst>
    <p:sldId id="419" r:id="rId2"/>
    <p:sldId id="753" r:id="rId3"/>
    <p:sldId id="293" r:id="rId4"/>
    <p:sldId id="863" r:id="rId5"/>
    <p:sldId id="755" r:id="rId6"/>
    <p:sldId id="756" r:id="rId7"/>
    <p:sldId id="757" r:id="rId8"/>
    <p:sldId id="758" r:id="rId9"/>
    <p:sldId id="759" r:id="rId10"/>
    <p:sldId id="616" r:id="rId11"/>
    <p:sldId id="690" r:id="rId12"/>
    <p:sldId id="760" r:id="rId13"/>
    <p:sldId id="694" r:id="rId14"/>
    <p:sldId id="761" r:id="rId15"/>
    <p:sldId id="864" r:id="rId16"/>
    <p:sldId id="762" r:id="rId17"/>
    <p:sldId id="763" r:id="rId18"/>
    <p:sldId id="764" r:id="rId19"/>
    <p:sldId id="765" r:id="rId20"/>
    <p:sldId id="865" r:id="rId21"/>
    <p:sldId id="766" r:id="rId22"/>
    <p:sldId id="705" r:id="rId23"/>
    <p:sldId id="767" r:id="rId24"/>
    <p:sldId id="768" r:id="rId25"/>
    <p:sldId id="769" r:id="rId26"/>
    <p:sldId id="770" r:id="rId27"/>
    <p:sldId id="771" r:id="rId28"/>
    <p:sldId id="819" r:id="rId29"/>
    <p:sldId id="820" r:id="rId30"/>
    <p:sldId id="821" r:id="rId31"/>
    <p:sldId id="822" r:id="rId32"/>
    <p:sldId id="869" r:id="rId33"/>
    <p:sldId id="823" r:id="rId34"/>
    <p:sldId id="824" r:id="rId35"/>
    <p:sldId id="866" r:id="rId36"/>
    <p:sldId id="825" r:id="rId37"/>
    <p:sldId id="826" r:id="rId38"/>
    <p:sldId id="827" r:id="rId39"/>
    <p:sldId id="828" r:id="rId40"/>
    <p:sldId id="870" r:id="rId41"/>
    <p:sldId id="829" r:id="rId42"/>
    <p:sldId id="830" r:id="rId43"/>
    <p:sldId id="831" r:id="rId44"/>
    <p:sldId id="832" r:id="rId45"/>
    <p:sldId id="692" r:id="rId46"/>
    <p:sldId id="693" r:id="rId47"/>
    <p:sldId id="833" r:id="rId48"/>
    <p:sldId id="834" r:id="rId49"/>
    <p:sldId id="835" r:id="rId50"/>
    <p:sldId id="836" r:id="rId51"/>
    <p:sldId id="459" r:id="rId52"/>
    <p:sldId id="871" r:id="rId53"/>
    <p:sldId id="719" r:id="rId54"/>
    <p:sldId id="837" r:id="rId55"/>
    <p:sldId id="720" r:id="rId56"/>
    <p:sldId id="721" r:id="rId57"/>
    <p:sldId id="722" r:id="rId58"/>
    <p:sldId id="838" r:id="rId59"/>
    <p:sldId id="700" r:id="rId60"/>
    <p:sldId id="872" r:id="rId61"/>
    <p:sldId id="724" r:id="rId62"/>
    <p:sldId id="862" r:id="rId63"/>
    <p:sldId id="725" r:id="rId64"/>
    <p:sldId id="726" r:id="rId65"/>
    <p:sldId id="873" r:id="rId66"/>
    <p:sldId id="839" r:id="rId67"/>
    <p:sldId id="840" r:id="rId68"/>
    <p:sldId id="841" r:id="rId69"/>
    <p:sldId id="842" r:id="rId70"/>
    <p:sldId id="703" r:id="rId71"/>
    <p:sldId id="874" r:id="rId72"/>
    <p:sldId id="843" r:id="rId73"/>
    <p:sldId id="844" r:id="rId74"/>
    <p:sldId id="699" r:id="rId75"/>
    <p:sldId id="845" r:id="rId76"/>
    <p:sldId id="846" r:id="rId77"/>
    <p:sldId id="847" r:id="rId78"/>
    <p:sldId id="848" r:id="rId79"/>
    <p:sldId id="849" r:id="rId80"/>
    <p:sldId id="850" r:id="rId81"/>
    <p:sldId id="851" r:id="rId82"/>
    <p:sldId id="852" r:id="rId83"/>
    <p:sldId id="853" r:id="rId84"/>
    <p:sldId id="735" r:id="rId85"/>
    <p:sldId id="868" r:id="rId86"/>
    <p:sldId id="854" r:id="rId87"/>
    <p:sldId id="855" r:id="rId88"/>
    <p:sldId id="856" r:id="rId89"/>
    <p:sldId id="857" r:id="rId90"/>
    <p:sldId id="858" r:id="rId91"/>
    <p:sldId id="746" r:id="rId92"/>
    <p:sldId id="749" r:id="rId93"/>
    <p:sldId id="859" r:id="rId94"/>
    <p:sldId id="860" r:id="rId95"/>
    <p:sldId id="861" r:id="rId96"/>
    <p:sldId id="739" r:id="rId97"/>
  </p:sldIdLst>
  <p:sldSz cx="9144000" cy="6858000" type="screen4x3"/>
  <p:notesSz cx="6858000" cy="9144000"/>
  <p:embeddedFontLst>
    <p:embeddedFont>
      <p:font typeface="Arial Black" panose="020B0A04020102020204" pitchFamily="34" charset="0"/>
      <p:bold r:id="rId100"/>
    </p:embeddedFont>
    <p:embeddedFont>
      <p:font typeface="Calibri" panose="020F0502020204030204" pitchFamily="34" charset="0"/>
      <p:regular r:id="rId101"/>
      <p:bold r:id="rId102"/>
      <p:italic r:id="rId103"/>
      <p:boldItalic r:id="rId104"/>
    </p:embeddedFont>
    <p:embeddedFont>
      <p:font typeface="Consolas" panose="020B0609020204030204" pitchFamily="49" charset="0"/>
      <p:regular r:id="rId105"/>
      <p:bold r:id="rId106"/>
      <p:italic r:id="rId107"/>
      <p:boldItalic r:id="rId108"/>
    </p:embeddedFont>
    <p:embeddedFont>
      <p:font typeface="Sherman Sans Book" charset="0"/>
      <p:regular r:id="rId109"/>
    </p:embeddedFont>
    <p:embeddedFont>
      <p:font typeface="Sherman Serif Book" charset="0"/>
      <p:regular r:id="rId110"/>
    </p:embeddedFont>
    <p:embeddedFont>
      <p:font typeface="Tw Cen MT" panose="020B0602020104020603" pitchFamily="34" charset="0"/>
      <p:regular r:id="rId111"/>
      <p:bold r:id="rId112"/>
      <p:italic r:id="rId113"/>
      <p:boldItalic r:id="rId114"/>
    </p:embeddedFont>
    <p:embeddedFont>
      <p:font typeface="Tw Cen MT Condensed" panose="020B0606020104020203" pitchFamily="34" charset="0"/>
      <p:regular r:id="rId115"/>
      <p:bold r:id="rId116"/>
    </p:embeddedFont>
    <p:embeddedFont>
      <p:font typeface="Wingdings 3" panose="05040102010807070707" pitchFamily="18" charset="2"/>
      <p:regular r:id="rId11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34" userDrawn="1">
          <p15:clr>
            <a:srgbClr val="A4A3A4"/>
          </p15:clr>
        </p15:guide>
        <p15:guide id="2" pos="5080" userDrawn="1">
          <p15:clr>
            <a:srgbClr val="A4A3A4"/>
          </p15:clr>
        </p15:guide>
        <p15:guide id="3" pos="4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1CADE4"/>
    <a:srgbClr val="65C6ED"/>
    <a:srgbClr val="BFBFBF"/>
    <a:srgbClr val="888888"/>
    <a:srgbClr val="7EE8FF"/>
    <a:srgbClr val="9EDBF4"/>
    <a:srgbClr val="79CDEF"/>
    <a:srgbClr val="6CC9EE"/>
    <a:srgbClr val="50BE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17" autoAdjust="0"/>
    <p:restoredTop sz="80982" autoAdjust="0"/>
  </p:normalViewPr>
  <p:slideViewPr>
    <p:cSldViewPr snapToGrid="0">
      <p:cViewPr varScale="1">
        <p:scale>
          <a:sx n="92" d="100"/>
          <a:sy n="92" d="100"/>
        </p:scale>
        <p:origin x="2412" y="90"/>
      </p:cViewPr>
      <p:guideLst>
        <p:guide orient="horz" pos="1434"/>
        <p:guide pos="5080"/>
        <p:guide pos="476"/>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125" d="100"/>
          <a:sy n="125" d="100"/>
        </p:scale>
        <p:origin x="1086"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3.fntdata"/><Relationship Id="rId123" Type="http://schemas.openxmlformats.org/officeDocument/2006/relationships/customXml" Target="../customXml/item2.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4.fntdata"/><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4.fntdata"/><Relationship Id="rId108" Type="http://schemas.openxmlformats.org/officeDocument/2006/relationships/font" Target="fonts/font9.fntdata"/><Relationship Id="rId124" Type="http://schemas.openxmlformats.org/officeDocument/2006/relationships/customXml" Target="../customXml/item3.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5.fntdata"/><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1.fntdata"/><Relationship Id="rId115"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font" Target="fonts/font2.fntdata"/><Relationship Id="rId122"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BF1200-E701-4B4D-B2D1-0787512AA56E}" type="doc">
      <dgm:prSet loTypeId="urn:microsoft.com/office/officeart/2005/8/layout/chevron1" loCatId="process" qsTypeId="urn:microsoft.com/office/officeart/2005/8/quickstyle/simple1" qsCatId="simple" csTypeId="urn:microsoft.com/office/officeart/2005/8/colors/colorful3" csCatId="colorful" phldr="1"/>
      <dgm:spPr/>
    </dgm:pt>
    <dgm:pt modelId="{E75390CC-8AD1-425A-95FF-1B61318B1EF3}">
      <dgm:prSet phldrT="[Text]" custT="1"/>
      <dgm:spPr>
        <a:solidFill>
          <a:srgbClr val="65C6ED"/>
        </a:solidFill>
        <a:ln>
          <a:noFill/>
        </a:ln>
      </dgm:spPr>
      <dgm:t>
        <a:bodyPr/>
        <a:lstStyle/>
        <a:p>
          <a:r>
            <a:rPr lang="en-US" sz="2200" dirty="0">
              <a:solidFill>
                <a:schemeClr val="tx1">
                  <a:lumMod val="65000"/>
                  <a:lumOff val="35000"/>
                </a:schemeClr>
              </a:solidFill>
              <a:latin typeface="Sherman Sans Book" pitchFamily="50" charset="0"/>
              <a:ea typeface="Sherman Sans Book" pitchFamily="50" charset="0"/>
            </a:rPr>
            <a:t>Map</a:t>
          </a:r>
        </a:p>
      </dgm:t>
    </dgm:pt>
    <dgm:pt modelId="{8B3BC1FC-E4FE-42DC-BC56-25E8955A718C}" type="parTrans" cxnId="{FBA73F2D-EB52-4DA9-9445-BC436DE00243}">
      <dgm:prSet/>
      <dgm:spPr/>
      <dgm:t>
        <a:bodyPr/>
        <a:lstStyle/>
        <a:p>
          <a:endParaRPr lang="en-US" sz="2200">
            <a:latin typeface="Sherman Sans Book" pitchFamily="50" charset="0"/>
            <a:ea typeface="Sherman Sans Book" pitchFamily="50" charset="0"/>
          </a:endParaRPr>
        </a:p>
      </dgm:t>
    </dgm:pt>
    <dgm:pt modelId="{146D72A7-FB16-4740-B9FB-EB49F8A4CE0D}" type="sibTrans" cxnId="{FBA73F2D-EB52-4DA9-9445-BC436DE00243}">
      <dgm:prSet/>
      <dgm:spPr/>
      <dgm:t>
        <a:bodyPr/>
        <a:lstStyle/>
        <a:p>
          <a:endParaRPr lang="en-US" sz="2200">
            <a:latin typeface="Sherman Sans Book" pitchFamily="50" charset="0"/>
            <a:ea typeface="Sherman Sans Book" pitchFamily="50" charset="0"/>
          </a:endParaRPr>
        </a:p>
      </dgm:t>
    </dgm:pt>
    <dgm:pt modelId="{287A1844-9D23-42E1-A4F6-09F0F23D2C86}">
      <dgm:prSet phldrT="[Text]" custT="1"/>
      <dgm:spPr>
        <a:solidFill>
          <a:schemeClr val="accent1"/>
        </a:solidFill>
        <a:ln>
          <a:noFill/>
        </a:ln>
      </dgm:spPr>
      <dgm:t>
        <a:bodyPr/>
        <a:lstStyle/>
        <a:p>
          <a:r>
            <a:rPr lang="en-US" sz="2200" dirty="0">
              <a:latin typeface="Sherman Sans Book" pitchFamily="50" charset="0"/>
              <a:ea typeface="Sherman Sans Book" pitchFamily="50" charset="0"/>
            </a:rPr>
            <a:t>Shuffle</a:t>
          </a:r>
        </a:p>
      </dgm:t>
    </dgm:pt>
    <dgm:pt modelId="{7C13BC86-01B5-4C49-A40A-A89CB1F436AD}" type="parTrans" cxnId="{091780CC-021B-4494-9DB6-9759485B814F}">
      <dgm:prSet/>
      <dgm:spPr/>
      <dgm:t>
        <a:bodyPr/>
        <a:lstStyle/>
        <a:p>
          <a:endParaRPr lang="en-US" sz="2200">
            <a:latin typeface="Sherman Sans Book" pitchFamily="50" charset="0"/>
            <a:ea typeface="Sherman Sans Book" pitchFamily="50" charset="0"/>
          </a:endParaRPr>
        </a:p>
      </dgm:t>
    </dgm:pt>
    <dgm:pt modelId="{94F60798-18B2-42C7-9457-31446929A24A}" type="sibTrans" cxnId="{091780CC-021B-4494-9DB6-9759485B814F}">
      <dgm:prSet/>
      <dgm:spPr/>
      <dgm:t>
        <a:bodyPr/>
        <a:lstStyle/>
        <a:p>
          <a:endParaRPr lang="en-US" sz="2200">
            <a:latin typeface="Sherman Sans Book" pitchFamily="50" charset="0"/>
            <a:ea typeface="Sherman Sans Book" pitchFamily="50" charset="0"/>
          </a:endParaRPr>
        </a:p>
      </dgm:t>
    </dgm:pt>
    <dgm:pt modelId="{F9807B9A-A589-44BF-ADB4-F183758BF08C}">
      <dgm:prSet phldrT="[Text]" custT="1"/>
      <dgm:spPr>
        <a:solidFill>
          <a:srgbClr val="BFBFBF"/>
        </a:solidFill>
        <a:ln>
          <a:noFill/>
        </a:ln>
      </dgm:spPr>
      <dgm:t>
        <a:bodyPr/>
        <a:lstStyle/>
        <a:p>
          <a:r>
            <a:rPr lang="en-US" sz="2200" dirty="0">
              <a:solidFill>
                <a:schemeClr val="tx1">
                  <a:lumMod val="65000"/>
                  <a:lumOff val="35000"/>
                </a:schemeClr>
              </a:solidFill>
              <a:latin typeface="Sherman Sans Book" pitchFamily="50" charset="0"/>
              <a:ea typeface="Sherman Sans Book" pitchFamily="50" charset="0"/>
            </a:rPr>
            <a:t>Reduce</a:t>
          </a:r>
        </a:p>
      </dgm:t>
    </dgm:pt>
    <dgm:pt modelId="{FB1E1E15-7838-4F65-9A9A-C853D5C0D786}" type="parTrans" cxnId="{07C4A995-6B0E-4966-A13F-187D97F33A32}">
      <dgm:prSet/>
      <dgm:spPr/>
      <dgm:t>
        <a:bodyPr/>
        <a:lstStyle/>
        <a:p>
          <a:endParaRPr lang="en-US" sz="2200">
            <a:latin typeface="Sherman Sans Book" pitchFamily="50" charset="0"/>
            <a:ea typeface="Sherman Sans Book" pitchFamily="50" charset="0"/>
          </a:endParaRPr>
        </a:p>
      </dgm:t>
    </dgm:pt>
    <dgm:pt modelId="{D21A40ED-D664-4E6A-9307-2E91430F1CF7}" type="sibTrans" cxnId="{07C4A995-6B0E-4966-A13F-187D97F33A32}">
      <dgm:prSet/>
      <dgm:spPr/>
      <dgm:t>
        <a:bodyPr/>
        <a:lstStyle/>
        <a:p>
          <a:endParaRPr lang="en-US" sz="2200">
            <a:latin typeface="Sherman Sans Book" pitchFamily="50" charset="0"/>
            <a:ea typeface="Sherman Sans Book" pitchFamily="50" charset="0"/>
          </a:endParaRPr>
        </a:p>
      </dgm:t>
    </dgm:pt>
    <dgm:pt modelId="{AAB51305-7BFA-4397-B194-476F241F7E0D}">
      <dgm:prSet phldrT="[Text]" custT="1"/>
      <dgm:spPr>
        <a:solidFill>
          <a:srgbClr val="595959"/>
        </a:solidFill>
        <a:ln>
          <a:noFill/>
        </a:ln>
      </dgm:spPr>
      <dgm:t>
        <a:bodyPr/>
        <a:lstStyle/>
        <a:p>
          <a:r>
            <a:rPr lang="en-US" sz="2200" dirty="0">
              <a:latin typeface="Sherman Sans Book" pitchFamily="50" charset="0"/>
              <a:ea typeface="Sherman Sans Book" pitchFamily="50" charset="0"/>
            </a:rPr>
            <a:t>Combine</a:t>
          </a:r>
        </a:p>
      </dgm:t>
    </dgm:pt>
    <dgm:pt modelId="{9BFA549B-B79B-444D-92F4-C1FEA74B45B5}" type="parTrans" cxnId="{DB69DBF0-8D1F-4A99-9B1A-AA703C5737C4}">
      <dgm:prSet/>
      <dgm:spPr/>
      <dgm:t>
        <a:bodyPr/>
        <a:lstStyle/>
        <a:p>
          <a:endParaRPr lang="en-US" sz="2200">
            <a:latin typeface="Sherman Sans Book" pitchFamily="50" charset="0"/>
            <a:ea typeface="Sherman Sans Book" pitchFamily="50" charset="0"/>
          </a:endParaRPr>
        </a:p>
      </dgm:t>
    </dgm:pt>
    <dgm:pt modelId="{7E3AE625-016D-4D99-A0BC-E621999E6B92}" type="sibTrans" cxnId="{DB69DBF0-8D1F-4A99-9B1A-AA703C5737C4}">
      <dgm:prSet/>
      <dgm:spPr/>
      <dgm:t>
        <a:bodyPr/>
        <a:lstStyle/>
        <a:p>
          <a:endParaRPr lang="en-US" sz="2200">
            <a:latin typeface="Sherman Sans Book" pitchFamily="50" charset="0"/>
            <a:ea typeface="Sherman Sans Book" pitchFamily="50" charset="0"/>
          </a:endParaRPr>
        </a:p>
      </dgm:t>
    </dgm:pt>
    <dgm:pt modelId="{D24186A4-5131-49B9-BD84-1C7F12299096}" type="pres">
      <dgm:prSet presAssocID="{21BF1200-E701-4B4D-B2D1-0787512AA56E}" presName="Name0" presStyleCnt="0">
        <dgm:presLayoutVars>
          <dgm:dir/>
          <dgm:animLvl val="lvl"/>
          <dgm:resizeHandles val="exact"/>
        </dgm:presLayoutVars>
      </dgm:prSet>
      <dgm:spPr/>
    </dgm:pt>
    <dgm:pt modelId="{23FC67CB-032A-429A-8C5A-ADBF9B7FA8E3}" type="pres">
      <dgm:prSet presAssocID="{E75390CC-8AD1-425A-95FF-1B61318B1EF3}" presName="parTxOnly" presStyleLbl="node1" presStyleIdx="0" presStyleCnt="4">
        <dgm:presLayoutVars>
          <dgm:chMax val="0"/>
          <dgm:chPref val="0"/>
          <dgm:bulletEnabled val="1"/>
        </dgm:presLayoutVars>
      </dgm:prSet>
      <dgm:spPr/>
    </dgm:pt>
    <dgm:pt modelId="{50A87657-A7BE-4028-92D8-0BF28F195FAC}" type="pres">
      <dgm:prSet presAssocID="{146D72A7-FB16-4740-B9FB-EB49F8A4CE0D}" presName="parTxOnlySpace" presStyleCnt="0"/>
      <dgm:spPr/>
    </dgm:pt>
    <dgm:pt modelId="{068FCFF9-64C8-4D9B-A99D-F03AF758DB42}" type="pres">
      <dgm:prSet presAssocID="{287A1844-9D23-42E1-A4F6-09F0F23D2C86}" presName="parTxOnly" presStyleLbl="node1" presStyleIdx="1" presStyleCnt="4">
        <dgm:presLayoutVars>
          <dgm:chMax val="0"/>
          <dgm:chPref val="0"/>
          <dgm:bulletEnabled val="1"/>
        </dgm:presLayoutVars>
      </dgm:prSet>
      <dgm:spPr/>
    </dgm:pt>
    <dgm:pt modelId="{FB2A9557-C00F-4E1D-9723-512E378FC555}" type="pres">
      <dgm:prSet presAssocID="{94F60798-18B2-42C7-9457-31446929A24A}" presName="parTxOnlySpace" presStyleCnt="0"/>
      <dgm:spPr/>
    </dgm:pt>
    <dgm:pt modelId="{1DA5AED8-2DAB-45AC-B42A-E5CBEC3F4998}" type="pres">
      <dgm:prSet presAssocID="{F9807B9A-A589-44BF-ADB4-F183758BF08C}" presName="parTxOnly" presStyleLbl="node1" presStyleIdx="2" presStyleCnt="4">
        <dgm:presLayoutVars>
          <dgm:chMax val="0"/>
          <dgm:chPref val="0"/>
          <dgm:bulletEnabled val="1"/>
        </dgm:presLayoutVars>
      </dgm:prSet>
      <dgm:spPr/>
    </dgm:pt>
    <dgm:pt modelId="{0EBD45DD-5E4F-41AC-9394-4A23C4118573}" type="pres">
      <dgm:prSet presAssocID="{D21A40ED-D664-4E6A-9307-2E91430F1CF7}" presName="parTxOnlySpace" presStyleCnt="0"/>
      <dgm:spPr/>
    </dgm:pt>
    <dgm:pt modelId="{18CAD036-CDD0-4119-A338-9543B256FBE0}" type="pres">
      <dgm:prSet presAssocID="{AAB51305-7BFA-4397-B194-476F241F7E0D}" presName="parTxOnly" presStyleLbl="node1" presStyleIdx="3" presStyleCnt="4">
        <dgm:presLayoutVars>
          <dgm:chMax val="0"/>
          <dgm:chPref val="0"/>
          <dgm:bulletEnabled val="1"/>
        </dgm:presLayoutVars>
      </dgm:prSet>
      <dgm:spPr/>
    </dgm:pt>
  </dgm:ptLst>
  <dgm:cxnLst>
    <dgm:cxn modelId="{E9D12A09-D981-4BD3-9D7C-52715E3E44B0}" type="presOf" srcId="{F9807B9A-A589-44BF-ADB4-F183758BF08C}" destId="{1DA5AED8-2DAB-45AC-B42A-E5CBEC3F4998}" srcOrd="0" destOrd="0" presId="urn:microsoft.com/office/officeart/2005/8/layout/chevron1"/>
    <dgm:cxn modelId="{368BFD1D-D210-470D-BCF3-325B05BED6C1}" type="presOf" srcId="{E75390CC-8AD1-425A-95FF-1B61318B1EF3}" destId="{23FC67CB-032A-429A-8C5A-ADBF9B7FA8E3}" srcOrd="0" destOrd="0" presId="urn:microsoft.com/office/officeart/2005/8/layout/chevron1"/>
    <dgm:cxn modelId="{FBA73F2D-EB52-4DA9-9445-BC436DE00243}" srcId="{21BF1200-E701-4B4D-B2D1-0787512AA56E}" destId="{E75390CC-8AD1-425A-95FF-1B61318B1EF3}" srcOrd="0" destOrd="0" parTransId="{8B3BC1FC-E4FE-42DC-BC56-25E8955A718C}" sibTransId="{146D72A7-FB16-4740-B9FB-EB49F8A4CE0D}"/>
    <dgm:cxn modelId="{9BB75947-7F5D-4E35-89A0-6210BD9DCC58}" type="presOf" srcId="{AAB51305-7BFA-4397-B194-476F241F7E0D}" destId="{18CAD036-CDD0-4119-A338-9543B256FBE0}" srcOrd="0" destOrd="0" presId="urn:microsoft.com/office/officeart/2005/8/layout/chevron1"/>
    <dgm:cxn modelId="{AF3C7748-4BB3-4EAB-8A2B-BCF20684A6FF}" type="presOf" srcId="{287A1844-9D23-42E1-A4F6-09F0F23D2C86}" destId="{068FCFF9-64C8-4D9B-A99D-F03AF758DB42}" srcOrd="0" destOrd="0" presId="urn:microsoft.com/office/officeart/2005/8/layout/chevron1"/>
    <dgm:cxn modelId="{07C4A995-6B0E-4966-A13F-187D97F33A32}" srcId="{21BF1200-E701-4B4D-B2D1-0787512AA56E}" destId="{F9807B9A-A589-44BF-ADB4-F183758BF08C}" srcOrd="2" destOrd="0" parTransId="{FB1E1E15-7838-4F65-9A9A-C853D5C0D786}" sibTransId="{D21A40ED-D664-4E6A-9307-2E91430F1CF7}"/>
    <dgm:cxn modelId="{091780CC-021B-4494-9DB6-9759485B814F}" srcId="{21BF1200-E701-4B4D-B2D1-0787512AA56E}" destId="{287A1844-9D23-42E1-A4F6-09F0F23D2C86}" srcOrd="1" destOrd="0" parTransId="{7C13BC86-01B5-4C49-A40A-A89CB1F436AD}" sibTransId="{94F60798-18B2-42C7-9457-31446929A24A}"/>
    <dgm:cxn modelId="{A70A0DEF-0FBC-4969-8C08-3A166DD03DF5}" type="presOf" srcId="{21BF1200-E701-4B4D-B2D1-0787512AA56E}" destId="{D24186A4-5131-49B9-BD84-1C7F12299096}" srcOrd="0" destOrd="0" presId="urn:microsoft.com/office/officeart/2005/8/layout/chevron1"/>
    <dgm:cxn modelId="{DB69DBF0-8D1F-4A99-9B1A-AA703C5737C4}" srcId="{21BF1200-E701-4B4D-B2D1-0787512AA56E}" destId="{AAB51305-7BFA-4397-B194-476F241F7E0D}" srcOrd="3" destOrd="0" parTransId="{9BFA549B-B79B-444D-92F4-C1FEA74B45B5}" sibTransId="{7E3AE625-016D-4D99-A0BC-E621999E6B92}"/>
    <dgm:cxn modelId="{0712D80A-B911-4E20-8140-3917BDE21F86}" type="presParOf" srcId="{D24186A4-5131-49B9-BD84-1C7F12299096}" destId="{23FC67CB-032A-429A-8C5A-ADBF9B7FA8E3}" srcOrd="0" destOrd="0" presId="urn:microsoft.com/office/officeart/2005/8/layout/chevron1"/>
    <dgm:cxn modelId="{96BFAF50-472E-41AD-928F-ADF7826B9CAB}" type="presParOf" srcId="{D24186A4-5131-49B9-BD84-1C7F12299096}" destId="{50A87657-A7BE-4028-92D8-0BF28F195FAC}" srcOrd="1" destOrd="0" presId="urn:microsoft.com/office/officeart/2005/8/layout/chevron1"/>
    <dgm:cxn modelId="{C3321208-9FE2-47AF-96AB-E47F279D130E}" type="presParOf" srcId="{D24186A4-5131-49B9-BD84-1C7F12299096}" destId="{068FCFF9-64C8-4D9B-A99D-F03AF758DB42}" srcOrd="2" destOrd="0" presId="urn:microsoft.com/office/officeart/2005/8/layout/chevron1"/>
    <dgm:cxn modelId="{01F7A7C7-F3E0-492C-822F-963B389FCA74}" type="presParOf" srcId="{D24186A4-5131-49B9-BD84-1C7F12299096}" destId="{FB2A9557-C00F-4E1D-9723-512E378FC555}" srcOrd="3" destOrd="0" presId="urn:microsoft.com/office/officeart/2005/8/layout/chevron1"/>
    <dgm:cxn modelId="{9A12D97B-6188-4FCC-ABBE-E3F798394D1D}" type="presParOf" srcId="{D24186A4-5131-49B9-BD84-1C7F12299096}" destId="{1DA5AED8-2DAB-45AC-B42A-E5CBEC3F4998}" srcOrd="4" destOrd="0" presId="urn:microsoft.com/office/officeart/2005/8/layout/chevron1"/>
    <dgm:cxn modelId="{E2762C27-C7CF-43BE-87F5-DF41215A420F}" type="presParOf" srcId="{D24186A4-5131-49B9-BD84-1C7F12299096}" destId="{0EBD45DD-5E4F-41AC-9394-4A23C4118573}" srcOrd="5" destOrd="0" presId="urn:microsoft.com/office/officeart/2005/8/layout/chevron1"/>
    <dgm:cxn modelId="{17933BE8-B3FE-4D61-A209-1810D9F12E84}" type="presParOf" srcId="{D24186A4-5131-49B9-BD84-1C7F12299096}" destId="{18CAD036-CDD0-4119-A338-9543B256FBE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1BF1200-E701-4B4D-B2D1-0787512AA56E}" type="doc">
      <dgm:prSet loTypeId="urn:microsoft.com/office/officeart/2005/8/layout/chevron1" loCatId="process" qsTypeId="urn:microsoft.com/office/officeart/2005/8/quickstyle/simple1" qsCatId="simple" csTypeId="urn:microsoft.com/office/officeart/2005/8/colors/colorful3" csCatId="colorful" phldr="1"/>
      <dgm:spPr/>
    </dgm:pt>
    <dgm:pt modelId="{E75390CC-8AD1-425A-95FF-1B61318B1EF3}">
      <dgm:prSet phldrT="[Text]" custT="1"/>
      <dgm:spPr>
        <a:solidFill>
          <a:srgbClr val="65C6ED"/>
        </a:solidFill>
        <a:ln>
          <a:noFill/>
        </a:ln>
      </dgm:spPr>
      <dgm:t>
        <a:bodyPr/>
        <a:lstStyle/>
        <a:p>
          <a:r>
            <a:rPr lang="en-US" sz="2200" dirty="0">
              <a:solidFill>
                <a:schemeClr val="tx1">
                  <a:lumMod val="65000"/>
                  <a:lumOff val="35000"/>
                </a:schemeClr>
              </a:solidFill>
              <a:latin typeface="Sherman Sans Book" pitchFamily="50" charset="0"/>
              <a:ea typeface="Sherman Sans Book" pitchFamily="50" charset="0"/>
            </a:rPr>
            <a:t>Map</a:t>
          </a:r>
        </a:p>
      </dgm:t>
    </dgm:pt>
    <dgm:pt modelId="{8B3BC1FC-E4FE-42DC-BC56-25E8955A718C}" type="parTrans" cxnId="{FBA73F2D-EB52-4DA9-9445-BC436DE00243}">
      <dgm:prSet/>
      <dgm:spPr/>
      <dgm:t>
        <a:bodyPr/>
        <a:lstStyle/>
        <a:p>
          <a:endParaRPr lang="en-US" sz="2200">
            <a:latin typeface="Sherman Sans Book" pitchFamily="50" charset="0"/>
            <a:ea typeface="Sherman Sans Book" pitchFamily="50" charset="0"/>
          </a:endParaRPr>
        </a:p>
      </dgm:t>
    </dgm:pt>
    <dgm:pt modelId="{146D72A7-FB16-4740-B9FB-EB49F8A4CE0D}" type="sibTrans" cxnId="{FBA73F2D-EB52-4DA9-9445-BC436DE00243}">
      <dgm:prSet/>
      <dgm:spPr/>
      <dgm:t>
        <a:bodyPr/>
        <a:lstStyle/>
        <a:p>
          <a:endParaRPr lang="en-US" sz="2200">
            <a:latin typeface="Sherman Sans Book" pitchFamily="50" charset="0"/>
            <a:ea typeface="Sherman Sans Book" pitchFamily="50" charset="0"/>
          </a:endParaRPr>
        </a:p>
      </dgm:t>
    </dgm:pt>
    <dgm:pt modelId="{287A1844-9D23-42E1-A4F6-09F0F23D2C86}">
      <dgm:prSet phldrT="[Text]" custT="1"/>
      <dgm:spPr>
        <a:solidFill>
          <a:schemeClr val="accent1"/>
        </a:solidFill>
        <a:ln>
          <a:noFill/>
        </a:ln>
      </dgm:spPr>
      <dgm:t>
        <a:bodyPr/>
        <a:lstStyle/>
        <a:p>
          <a:r>
            <a:rPr lang="en-US" sz="2200" dirty="0">
              <a:latin typeface="Sherman Sans Book" pitchFamily="50" charset="0"/>
              <a:ea typeface="Sherman Sans Book" pitchFamily="50" charset="0"/>
            </a:rPr>
            <a:t>Shuffle</a:t>
          </a:r>
        </a:p>
      </dgm:t>
    </dgm:pt>
    <dgm:pt modelId="{7C13BC86-01B5-4C49-A40A-A89CB1F436AD}" type="parTrans" cxnId="{091780CC-021B-4494-9DB6-9759485B814F}">
      <dgm:prSet/>
      <dgm:spPr/>
      <dgm:t>
        <a:bodyPr/>
        <a:lstStyle/>
        <a:p>
          <a:endParaRPr lang="en-US" sz="2200">
            <a:latin typeface="Sherman Sans Book" pitchFamily="50" charset="0"/>
            <a:ea typeface="Sherman Sans Book" pitchFamily="50" charset="0"/>
          </a:endParaRPr>
        </a:p>
      </dgm:t>
    </dgm:pt>
    <dgm:pt modelId="{94F60798-18B2-42C7-9457-31446929A24A}" type="sibTrans" cxnId="{091780CC-021B-4494-9DB6-9759485B814F}">
      <dgm:prSet/>
      <dgm:spPr/>
      <dgm:t>
        <a:bodyPr/>
        <a:lstStyle/>
        <a:p>
          <a:endParaRPr lang="en-US" sz="2200">
            <a:latin typeface="Sherman Sans Book" pitchFamily="50" charset="0"/>
            <a:ea typeface="Sherman Sans Book" pitchFamily="50" charset="0"/>
          </a:endParaRPr>
        </a:p>
      </dgm:t>
    </dgm:pt>
    <dgm:pt modelId="{F9807B9A-A589-44BF-ADB4-F183758BF08C}">
      <dgm:prSet phldrT="[Text]" custT="1"/>
      <dgm:spPr>
        <a:solidFill>
          <a:srgbClr val="BFBFBF"/>
        </a:solidFill>
        <a:ln>
          <a:noFill/>
        </a:ln>
      </dgm:spPr>
      <dgm:t>
        <a:bodyPr/>
        <a:lstStyle/>
        <a:p>
          <a:r>
            <a:rPr lang="en-US" sz="2200" dirty="0">
              <a:solidFill>
                <a:schemeClr val="tx1">
                  <a:lumMod val="65000"/>
                  <a:lumOff val="35000"/>
                </a:schemeClr>
              </a:solidFill>
              <a:latin typeface="Sherman Sans Book" pitchFamily="50" charset="0"/>
              <a:ea typeface="Sherman Sans Book" pitchFamily="50" charset="0"/>
            </a:rPr>
            <a:t>Reduce</a:t>
          </a:r>
        </a:p>
      </dgm:t>
    </dgm:pt>
    <dgm:pt modelId="{FB1E1E15-7838-4F65-9A9A-C853D5C0D786}" type="parTrans" cxnId="{07C4A995-6B0E-4966-A13F-187D97F33A32}">
      <dgm:prSet/>
      <dgm:spPr/>
      <dgm:t>
        <a:bodyPr/>
        <a:lstStyle/>
        <a:p>
          <a:endParaRPr lang="en-US" sz="2200">
            <a:latin typeface="Sherman Sans Book" pitchFamily="50" charset="0"/>
            <a:ea typeface="Sherman Sans Book" pitchFamily="50" charset="0"/>
          </a:endParaRPr>
        </a:p>
      </dgm:t>
    </dgm:pt>
    <dgm:pt modelId="{D21A40ED-D664-4E6A-9307-2E91430F1CF7}" type="sibTrans" cxnId="{07C4A995-6B0E-4966-A13F-187D97F33A32}">
      <dgm:prSet/>
      <dgm:spPr/>
      <dgm:t>
        <a:bodyPr/>
        <a:lstStyle/>
        <a:p>
          <a:endParaRPr lang="en-US" sz="2200">
            <a:latin typeface="Sherman Sans Book" pitchFamily="50" charset="0"/>
            <a:ea typeface="Sherman Sans Book" pitchFamily="50" charset="0"/>
          </a:endParaRPr>
        </a:p>
      </dgm:t>
    </dgm:pt>
    <dgm:pt modelId="{AAB51305-7BFA-4397-B194-476F241F7E0D}">
      <dgm:prSet phldrT="[Text]" custT="1"/>
      <dgm:spPr>
        <a:solidFill>
          <a:srgbClr val="595959"/>
        </a:solidFill>
        <a:ln>
          <a:noFill/>
        </a:ln>
      </dgm:spPr>
      <dgm:t>
        <a:bodyPr/>
        <a:lstStyle/>
        <a:p>
          <a:r>
            <a:rPr lang="en-US" sz="2200" dirty="0">
              <a:latin typeface="Sherman Sans Book" pitchFamily="50" charset="0"/>
              <a:ea typeface="Sherman Sans Book" pitchFamily="50" charset="0"/>
            </a:rPr>
            <a:t>Combine</a:t>
          </a:r>
        </a:p>
      </dgm:t>
    </dgm:pt>
    <dgm:pt modelId="{9BFA549B-B79B-444D-92F4-C1FEA74B45B5}" type="parTrans" cxnId="{DB69DBF0-8D1F-4A99-9B1A-AA703C5737C4}">
      <dgm:prSet/>
      <dgm:spPr/>
      <dgm:t>
        <a:bodyPr/>
        <a:lstStyle/>
        <a:p>
          <a:endParaRPr lang="en-US" sz="2200">
            <a:latin typeface="Sherman Sans Book" pitchFamily="50" charset="0"/>
            <a:ea typeface="Sherman Sans Book" pitchFamily="50" charset="0"/>
          </a:endParaRPr>
        </a:p>
      </dgm:t>
    </dgm:pt>
    <dgm:pt modelId="{7E3AE625-016D-4D99-A0BC-E621999E6B92}" type="sibTrans" cxnId="{DB69DBF0-8D1F-4A99-9B1A-AA703C5737C4}">
      <dgm:prSet/>
      <dgm:spPr/>
      <dgm:t>
        <a:bodyPr/>
        <a:lstStyle/>
        <a:p>
          <a:endParaRPr lang="en-US" sz="2200">
            <a:latin typeface="Sherman Sans Book" pitchFamily="50" charset="0"/>
            <a:ea typeface="Sherman Sans Book" pitchFamily="50" charset="0"/>
          </a:endParaRPr>
        </a:p>
      </dgm:t>
    </dgm:pt>
    <dgm:pt modelId="{D24186A4-5131-49B9-BD84-1C7F12299096}" type="pres">
      <dgm:prSet presAssocID="{21BF1200-E701-4B4D-B2D1-0787512AA56E}" presName="Name0" presStyleCnt="0">
        <dgm:presLayoutVars>
          <dgm:dir/>
          <dgm:animLvl val="lvl"/>
          <dgm:resizeHandles val="exact"/>
        </dgm:presLayoutVars>
      </dgm:prSet>
      <dgm:spPr/>
    </dgm:pt>
    <dgm:pt modelId="{23FC67CB-032A-429A-8C5A-ADBF9B7FA8E3}" type="pres">
      <dgm:prSet presAssocID="{E75390CC-8AD1-425A-95FF-1B61318B1EF3}" presName="parTxOnly" presStyleLbl="node1" presStyleIdx="0" presStyleCnt="4">
        <dgm:presLayoutVars>
          <dgm:chMax val="0"/>
          <dgm:chPref val="0"/>
          <dgm:bulletEnabled val="1"/>
        </dgm:presLayoutVars>
      </dgm:prSet>
      <dgm:spPr/>
    </dgm:pt>
    <dgm:pt modelId="{50A87657-A7BE-4028-92D8-0BF28F195FAC}" type="pres">
      <dgm:prSet presAssocID="{146D72A7-FB16-4740-B9FB-EB49F8A4CE0D}" presName="parTxOnlySpace" presStyleCnt="0"/>
      <dgm:spPr/>
    </dgm:pt>
    <dgm:pt modelId="{068FCFF9-64C8-4D9B-A99D-F03AF758DB42}" type="pres">
      <dgm:prSet presAssocID="{287A1844-9D23-42E1-A4F6-09F0F23D2C86}" presName="parTxOnly" presStyleLbl="node1" presStyleIdx="1" presStyleCnt="4">
        <dgm:presLayoutVars>
          <dgm:chMax val="0"/>
          <dgm:chPref val="0"/>
          <dgm:bulletEnabled val="1"/>
        </dgm:presLayoutVars>
      </dgm:prSet>
      <dgm:spPr/>
    </dgm:pt>
    <dgm:pt modelId="{FB2A9557-C00F-4E1D-9723-512E378FC555}" type="pres">
      <dgm:prSet presAssocID="{94F60798-18B2-42C7-9457-31446929A24A}" presName="parTxOnlySpace" presStyleCnt="0"/>
      <dgm:spPr/>
    </dgm:pt>
    <dgm:pt modelId="{1DA5AED8-2DAB-45AC-B42A-E5CBEC3F4998}" type="pres">
      <dgm:prSet presAssocID="{F9807B9A-A589-44BF-ADB4-F183758BF08C}" presName="parTxOnly" presStyleLbl="node1" presStyleIdx="2" presStyleCnt="4">
        <dgm:presLayoutVars>
          <dgm:chMax val="0"/>
          <dgm:chPref val="0"/>
          <dgm:bulletEnabled val="1"/>
        </dgm:presLayoutVars>
      </dgm:prSet>
      <dgm:spPr/>
    </dgm:pt>
    <dgm:pt modelId="{0EBD45DD-5E4F-41AC-9394-4A23C4118573}" type="pres">
      <dgm:prSet presAssocID="{D21A40ED-D664-4E6A-9307-2E91430F1CF7}" presName="parTxOnlySpace" presStyleCnt="0"/>
      <dgm:spPr/>
    </dgm:pt>
    <dgm:pt modelId="{18CAD036-CDD0-4119-A338-9543B256FBE0}" type="pres">
      <dgm:prSet presAssocID="{AAB51305-7BFA-4397-B194-476F241F7E0D}" presName="parTxOnly" presStyleLbl="node1" presStyleIdx="3" presStyleCnt="4">
        <dgm:presLayoutVars>
          <dgm:chMax val="0"/>
          <dgm:chPref val="0"/>
          <dgm:bulletEnabled val="1"/>
        </dgm:presLayoutVars>
      </dgm:prSet>
      <dgm:spPr/>
    </dgm:pt>
  </dgm:ptLst>
  <dgm:cxnLst>
    <dgm:cxn modelId="{E9D12A09-D981-4BD3-9D7C-52715E3E44B0}" type="presOf" srcId="{F9807B9A-A589-44BF-ADB4-F183758BF08C}" destId="{1DA5AED8-2DAB-45AC-B42A-E5CBEC3F4998}" srcOrd="0" destOrd="0" presId="urn:microsoft.com/office/officeart/2005/8/layout/chevron1"/>
    <dgm:cxn modelId="{368BFD1D-D210-470D-BCF3-325B05BED6C1}" type="presOf" srcId="{E75390CC-8AD1-425A-95FF-1B61318B1EF3}" destId="{23FC67CB-032A-429A-8C5A-ADBF9B7FA8E3}" srcOrd="0" destOrd="0" presId="urn:microsoft.com/office/officeart/2005/8/layout/chevron1"/>
    <dgm:cxn modelId="{FBA73F2D-EB52-4DA9-9445-BC436DE00243}" srcId="{21BF1200-E701-4B4D-B2D1-0787512AA56E}" destId="{E75390CC-8AD1-425A-95FF-1B61318B1EF3}" srcOrd="0" destOrd="0" parTransId="{8B3BC1FC-E4FE-42DC-BC56-25E8955A718C}" sibTransId="{146D72A7-FB16-4740-B9FB-EB49F8A4CE0D}"/>
    <dgm:cxn modelId="{9BB75947-7F5D-4E35-89A0-6210BD9DCC58}" type="presOf" srcId="{AAB51305-7BFA-4397-B194-476F241F7E0D}" destId="{18CAD036-CDD0-4119-A338-9543B256FBE0}" srcOrd="0" destOrd="0" presId="urn:microsoft.com/office/officeart/2005/8/layout/chevron1"/>
    <dgm:cxn modelId="{AF3C7748-4BB3-4EAB-8A2B-BCF20684A6FF}" type="presOf" srcId="{287A1844-9D23-42E1-A4F6-09F0F23D2C86}" destId="{068FCFF9-64C8-4D9B-A99D-F03AF758DB42}" srcOrd="0" destOrd="0" presId="urn:microsoft.com/office/officeart/2005/8/layout/chevron1"/>
    <dgm:cxn modelId="{07C4A995-6B0E-4966-A13F-187D97F33A32}" srcId="{21BF1200-E701-4B4D-B2D1-0787512AA56E}" destId="{F9807B9A-A589-44BF-ADB4-F183758BF08C}" srcOrd="2" destOrd="0" parTransId="{FB1E1E15-7838-4F65-9A9A-C853D5C0D786}" sibTransId="{D21A40ED-D664-4E6A-9307-2E91430F1CF7}"/>
    <dgm:cxn modelId="{091780CC-021B-4494-9DB6-9759485B814F}" srcId="{21BF1200-E701-4B4D-B2D1-0787512AA56E}" destId="{287A1844-9D23-42E1-A4F6-09F0F23D2C86}" srcOrd="1" destOrd="0" parTransId="{7C13BC86-01B5-4C49-A40A-A89CB1F436AD}" sibTransId="{94F60798-18B2-42C7-9457-31446929A24A}"/>
    <dgm:cxn modelId="{A70A0DEF-0FBC-4969-8C08-3A166DD03DF5}" type="presOf" srcId="{21BF1200-E701-4B4D-B2D1-0787512AA56E}" destId="{D24186A4-5131-49B9-BD84-1C7F12299096}" srcOrd="0" destOrd="0" presId="urn:microsoft.com/office/officeart/2005/8/layout/chevron1"/>
    <dgm:cxn modelId="{DB69DBF0-8D1F-4A99-9B1A-AA703C5737C4}" srcId="{21BF1200-E701-4B4D-B2D1-0787512AA56E}" destId="{AAB51305-7BFA-4397-B194-476F241F7E0D}" srcOrd="3" destOrd="0" parTransId="{9BFA549B-B79B-444D-92F4-C1FEA74B45B5}" sibTransId="{7E3AE625-016D-4D99-A0BC-E621999E6B92}"/>
    <dgm:cxn modelId="{0712D80A-B911-4E20-8140-3917BDE21F86}" type="presParOf" srcId="{D24186A4-5131-49B9-BD84-1C7F12299096}" destId="{23FC67CB-032A-429A-8C5A-ADBF9B7FA8E3}" srcOrd="0" destOrd="0" presId="urn:microsoft.com/office/officeart/2005/8/layout/chevron1"/>
    <dgm:cxn modelId="{96BFAF50-472E-41AD-928F-ADF7826B9CAB}" type="presParOf" srcId="{D24186A4-5131-49B9-BD84-1C7F12299096}" destId="{50A87657-A7BE-4028-92D8-0BF28F195FAC}" srcOrd="1" destOrd="0" presId="urn:microsoft.com/office/officeart/2005/8/layout/chevron1"/>
    <dgm:cxn modelId="{C3321208-9FE2-47AF-96AB-E47F279D130E}" type="presParOf" srcId="{D24186A4-5131-49B9-BD84-1C7F12299096}" destId="{068FCFF9-64C8-4D9B-A99D-F03AF758DB42}" srcOrd="2" destOrd="0" presId="urn:microsoft.com/office/officeart/2005/8/layout/chevron1"/>
    <dgm:cxn modelId="{01F7A7C7-F3E0-492C-822F-963B389FCA74}" type="presParOf" srcId="{D24186A4-5131-49B9-BD84-1C7F12299096}" destId="{FB2A9557-C00F-4E1D-9723-512E378FC555}" srcOrd="3" destOrd="0" presId="urn:microsoft.com/office/officeart/2005/8/layout/chevron1"/>
    <dgm:cxn modelId="{9A12D97B-6188-4FCC-ABBE-E3F798394D1D}" type="presParOf" srcId="{D24186A4-5131-49B9-BD84-1C7F12299096}" destId="{1DA5AED8-2DAB-45AC-B42A-E5CBEC3F4998}" srcOrd="4" destOrd="0" presId="urn:microsoft.com/office/officeart/2005/8/layout/chevron1"/>
    <dgm:cxn modelId="{E2762C27-C7CF-43BE-87F5-DF41215A420F}" type="presParOf" srcId="{D24186A4-5131-49B9-BD84-1C7F12299096}" destId="{0EBD45DD-5E4F-41AC-9394-4A23C4118573}" srcOrd="5" destOrd="0" presId="urn:microsoft.com/office/officeart/2005/8/layout/chevron1"/>
    <dgm:cxn modelId="{17933BE8-B3FE-4D61-A209-1810D9F12E84}" type="presParOf" srcId="{D24186A4-5131-49B9-BD84-1C7F12299096}" destId="{18CAD036-CDD0-4119-A338-9543B256FBE0}"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C67CB-032A-429A-8C5A-ADBF9B7FA8E3}">
      <dsp:nvSpPr>
        <dsp:cNvPr id="0" name=""/>
        <dsp:cNvSpPr/>
      </dsp:nvSpPr>
      <dsp:spPr>
        <a:xfrm>
          <a:off x="3199" y="0"/>
          <a:ext cx="1862686" cy="658383"/>
        </a:xfrm>
        <a:prstGeom prst="chevron">
          <a:avLst/>
        </a:prstGeom>
        <a:solidFill>
          <a:srgbClr val="65C6ED"/>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65000"/>
                  <a:lumOff val="35000"/>
                </a:schemeClr>
              </a:solidFill>
              <a:latin typeface="Sherman Sans Book" pitchFamily="50" charset="0"/>
              <a:ea typeface="Sherman Sans Book" pitchFamily="50" charset="0"/>
            </a:rPr>
            <a:t>Map</a:t>
          </a:r>
        </a:p>
      </dsp:txBody>
      <dsp:txXfrm>
        <a:off x="332391" y="0"/>
        <a:ext cx="1204303" cy="658383"/>
      </dsp:txXfrm>
    </dsp:sp>
    <dsp:sp modelId="{068FCFF9-64C8-4D9B-A99D-F03AF758DB42}">
      <dsp:nvSpPr>
        <dsp:cNvPr id="0" name=""/>
        <dsp:cNvSpPr/>
      </dsp:nvSpPr>
      <dsp:spPr>
        <a:xfrm>
          <a:off x="1679617" y="0"/>
          <a:ext cx="1862686" cy="658383"/>
        </a:xfrm>
        <a:prstGeom prst="chevron">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Shuffle</a:t>
          </a:r>
        </a:p>
      </dsp:txBody>
      <dsp:txXfrm>
        <a:off x="2008809" y="0"/>
        <a:ext cx="1204303" cy="658383"/>
      </dsp:txXfrm>
    </dsp:sp>
    <dsp:sp modelId="{1DA5AED8-2DAB-45AC-B42A-E5CBEC3F4998}">
      <dsp:nvSpPr>
        <dsp:cNvPr id="0" name=""/>
        <dsp:cNvSpPr/>
      </dsp:nvSpPr>
      <dsp:spPr>
        <a:xfrm>
          <a:off x="3356035" y="0"/>
          <a:ext cx="1862686" cy="658383"/>
        </a:xfrm>
        <a:prstGeom prst="chevron">
          <a:avLst/>
        </a:prstGeom>
        <a:solidFill>
          <a:srgbClr val="BFBFBF"/>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65000"/>
                  <a:lumOff val="35000"/>
                </a:schemeClr>
              </a:solidFill>
              <a:latin typeface="Sherman Sans Book" pitchFamily="50" charset="0"/>
              <a:ea typeface="Sherman Sans Book" pitchFamily="50" charset="0"/>
            </a:rPr>
            <a:t>Reduce</a:t>
          </a:r>
        </a:p>
      </dsp:txBody>
      <dsp:txXfrm>
        <a:off x="3685227" y="0"/>
        <a:ext cx="1204303" cy="658383"/>
      </dsp:txXfrm>
    </dsp:sp>
    <dsp:sp modelId="{18CAD036-CDD0-4119-A338-9543B256FBE0}">
      <dsp:nvSpPr>
        <dsp:cNvPr id="0" name=""/>
        <dsp:cNvSpPr/>
      </dsp:nvSpPr>
      <dsp:spPr>
        <a:xfrm>
          <a:off x="5032453" y="0"/>
          <a:ext cx="1862686" cy="658383"/>
        </a:xfrm>
        <a:prstGeom prst="chevron">
          <a:avLst/>
        </a:prstGeom>
        <a:solidFill>
          <a:srgbClr val="595959"/>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Combine</a:t>
          </a:r>
        </a:p>
      </dsp:txBody>
      <dsp:txXfrm>
        <a:off x="5361645" y="0"/>
        <a:ext cx="1204303" cy="6583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C67CB-032A-429A-8C5A-ADBF9B7FA8E3}">
      <dsp:nvSpPr>
        <dsp:cNvPr id="0" name=""/>
        <dsp:cNvSpPr/>
      </dsp:nvSpPr>
      <dsp:spPr>
        <a:xfrm>
          <a:off x="3199" y="0"/>
          <a:ext cx="1862686" cy="658383"/>
        </a:xfrm>
        <a:prstGeom prst="chevron">
          <a:avLst/>
        </a:prstGeom>
        <a:solidFill>
          <a:srgbClr val="65C6ED"/>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65000"/>
                  <a:lumOff val="35000"/>
                </a:schemeClr>
              </a:solidFill>
              <a:latin typeface="Sherman Sans Book" pitchFamily="50" charset="0"/>
              <a:ea typeface="Sherman Sans Book" pitchFamily="50" charset="0"/>
            </a:rPr>
            <a:t>Map</a:t>
          </a:r>
        </a:p>
      </dsp:txBody>
      <dsp:txXfrm>
        <a:off x="332391" y="0"/>
        <a:ext cx="1204303" cy="658383"/>
      </dsp:txXfrm>
    </dsp:sp>
    <dsp:sp modelId="{068FCFF9-64C8-4D9B-A99D-F03AF758DB42}">
      <dsp:nvSpPr>
        <dsp:cNvPr id="0" name=""/>
        <dsp:cNvSpPr/>
      </dsp:nvSpPr>
      <dsp:spPr>
        <a:xfrm>
          <a:off x="1679617" y="0"/>
          <a:ext cx="1862686" cy="658383"/>
        </a:xfrm>
        <a:prstGeom prst="chevron">
          <a:avLst/>
        </a:prstGeom>
        <a:solidFill>
          <a:schemeClr val="accent1"/>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Shuffle</a:t>
          </a:r>
        </a:p>
      </dsp:txBody>
      <dsp:txXfrm>
        <a:off x="2008809" y="0"/>
        <a:ext cx="1204303" cy="658383"/>
      </dsp:txXfrm>
    </dsp:sp>
    <dsp:sp modelId="{1DA5AED8-2DAB-45AC-B42A-E5CBEC3F4998}">
      <dsp:nvSpPr>
        <dsp:cNvPr id="0" name=""/>
        <dsp:cNvSpPr/>
      </dsp:nvSpPr>
      <dsp:spPr>
        <a:xfrm>
          <a:off x="3356035" y="0"/>
          <a:ext cx="1862686" cy="658383"/>
        </a:xfrm>
        <a:prstGeom prst="chevron">
          <a:avLst/>
        </a:prstGeom>
        <a:solidFill>
          <a:srgbClr val="BFBFBF"/>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lumMod val="65000"/>
                  <a:lumOff val="35000"/>
                </a:schemeClr>
              </a:solidFill>
              <a:latin typeface="Sherman Sans Book" pitchFamily="50" charset="0"/>
              <a:ea typeface="Sherman Sans Book" pitchFamily="50" charset="0"/>
            </a:rPr>
            <a:t>Reduce</a:t>
          </a:r>
        </a:p>
      </dsp:txBody>
      <dsp:txXfrm>
        <a:off x="3685227" y="0"/>
        <a:ext cx="1204303" cy="658383"/>
      </dsp:txXfrm>
    </dsp:sp>
    <dsp:sp modelId="{18CAD036-CDD0-4119-A338-9543B256FBE0}">
      <dsp:nvSpPr>
        <dsp:cNvPr id="0" name=""/>
        <dsp:cNvSpPr/>
      </dsp:nvSpPr>
      <dsp:spPr>
        <a:xfrm>
          <a:off x="5032453" y="0"/>
          <a:ext cx="1862686" cy="658383"/>
        </a:xfrm>
        <a:prstGeom prst="chevron">
          <a:avLst/>
        </a:prstGeom>
        <a:solidFill>
          <a:srgbClr val="595959"/>
        </a:solid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Combine</a:t>
          </a:r>
        </a:p>
      </dsp:txBody>
      <dsp:txXfrm>
        <a:off x="5361645" y="0"/>
        <a:ext cx="1204303" cy="6583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4AA558D-EEA7-4437-BB66-044FF263E58D}" type="datetimeFigureOut">
              <a:rPr lang="en-US" smtClean="0"/>
              <a:t>2/14/2020</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6F926E-5111-4D0E-A220-54F08658AED8}" type="slidenum">
              <a:rPr lang="en-US" smtClean="0"/>
              <a:t>‹#›</a:t>
            </a:fld>
            <a:endParaRPr lang="en-US" dirty="0"/>
          </a:p>
        </p:txBody>
      </p:sp>
    </p:spTree>
    <p:extLst>
      <p:ext uri="{BB962C8B-B14F-4D97-AF65-F5344CB8AC3E}">
        <p14:creationId xmlns:p14="http://schemas.microsoft.com/office/powerpoint/2010/main" val="23879865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FB5B48-A88C-4504-B18A-BC72DA1CE798}" type="datetimeFigureOut">
              <a:rPr lang="en-US" smtClean="0"/>
              <a:t>2/14/2020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64724E-7CB4-4288-908A-97852378BB2E}" type="slidenum">
              <a:rPr lang="en-US" smtClean="0"/>
              <a:t>‹#›</a:t>
            </a:fld>
            <a:endParaRPr lang="en-US" dirty="0"/>
          </a:p>
        </p:txBody>
      </p:sp>
    </p:spTree>
    <p:extLst>
      <p:ext uri="{BB962C8B-B14F-4D97-AF65-F5344CB8AC3E}">
        <p14:creationId xmlns:p14="http://schemas.microsoft.com/office/powerpoint/2010/main" val="2193384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a:t>
            </a:fld>
            <a:endParaRPr lang="en-US" dirty="0"/>
          </a:p>
        </p:txBody>
      </p:sp>
    </p:spTree>
    <p:extLst>
      <p:ext uri="{BB962C8B-B14F-4D97-AF65-F5344CB8AC3E}">
        <p14:creationId xmlns:p14="http://schemas.microsoft.com/office/powerpoint/2010/main" val="531942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example, we perform a Map-Reduce </a:t>
            </a:r>
            <a:r>
              <a:rPr lang="en-US" baseline="0" dirty="0"/>
              <a:t> on the same data, but instead key on month. Since the data is organized by month by default, the minimizes the amount of shuffling required. This is something to consider when storing data in Hadoop, and often we will take the same “big data” and use map-reduce to re-write it in different formats to improve the performance of our big data queries.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25</a:t>
            </a:fld>
            <a:endParaRPr lang="en-US" dirty="0"/>
          </a:p>
        </p:txBody>
      </p:sp>
    </p:spTree>
    <p:extLst>
      <p:ext uri="{BB962C8B-B14F-4D97-AF65-F5344CB8AC3E}">
        <p14:creationId xmlns:p14="http://schemas.microsoft.com/office/powerpoint/2010/main" val="3072871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Hadoop is more than HDFS and</a:t>
            </a:r>
            <a:r>
              <a:rPr lang="en-US" baseline="0" dirty="0"/>
              <a:t> Map-Reduce. </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26</a:t>
            </a:fld>
            <a:endParaRPr lang="en-US" dirty="0"/>
          </a:p>
        </p:txBody>
      </p:sp>
    </p:spTree>
    <p:extLst>
      <p:ext uri="{BB962C8B-B14F-4D97-AF65-F5344CB8AC3E}">
        <p14:creationId xmlns:p14="http://schemas.microsoft.com/office/powerpoint/2010/main" val="18828332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28</a:t>
            </a:fld>
            <a:endParaRPr lang="en-US" dirty="0"/>
          </a:p>
        </p:txBody>
      </p:sp>
    </p:spTree>
    <p:extLst>
      <p:ext uri="{BB962C8B-B14F-4D97-AF65-F5344CB8AC3E}">
        <p14:creationId xmlns:p14="http://schemas.microsoft.com/office/powerpoint/2010/main" val="32253304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will see</a:t>
            </a:r>
            <a:r>
              <a:rPr lang="en-US" baseline="0" dirty="0"/>
              <a:t> how this works over the next few slides.</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30</a:t>
            </a:fld>
            <a:endParaRPr lang="en-US" dirty="0"/>
          </a:p>
        </p:txBody>
      </p:sp>
    </p:spTree>
    <p:extLst>
      <p:ext uri="{BB962C8B-B14F-4D97-AF65-F5344CB8AC3E}">
        <p14:creationId xmlns:p14="http://schemas.microsoft.com/office/powerpoint/2010/main" val="81048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NameNode represents a single namespace</a:t>
            </a:r>
          </a:p>
          <a:p>
            <a:pPr marL="171450" indent="-171450">
              <a:buFontTx/>
              <a:buChar char="-"/>
            </a:pPr>
            <a:r>
              <a:rPr lang="en-US" dirty="0"/>
              <a:t>Data never resides on the NN, only on the DNs</a:t>
            </a:r>
          </a:p>
          <a:p>
            <a:pPr marL="171450" indent="-171450">
              <a:buFontTx/>
              <a:buChar char="-"/>
            </a:pPr>
            <a:r>
              <a:rPr lang="en-US" dirty="0"/>
              <a:t>Default</a:t>
            </a:r>
            <a:r>
              <a:rPr lang="en-US" baseline="0" dirty="0"/>
              <a:t> block size in HDP is 128MB</a:t>
            </a:r>
          </a:p>
          <a:p>
            <a:pPr marL="171450" indent="-171450">
              <a:buFontTx/>
              <a:buChar char="-"/>
            </a:pPr>
            <a:r>
              <a:rPr lang="en-US" baseline="0" dirty="0"/>
              <a:t>Default replication factor is 3</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31</a:t>
            </a:fld>
            <a:endParaRPr lang="en-US" dirty="0"/>
          </a:p>
        </p:txBody>
      </p:sp>
    </p:spTree>
    <p:extLst>
      <p:ext uri="{BB962C8B-B14F-4D97-AF65-F5344CB8AC3E}">
        <p14:creationId xmlns:p14="http://schemas.microsoft.com/office/powerpoint/2010/main" val="3120605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Notice that the data never actually passes through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The client program that is uploading the data into HDFS performs I/O directly with the </a:t>
            </a:r>
            <a:r>
              <a:rPr lang="en-US" sz="1200" b="0" i="0" kern="1200" dirty="0">
                <a:solidFill>
                  <a:schemeClr val="tx1"/>
                </a:solidFill>
                <a:effectLst/>
                <a:latin typeface="+mn-lt"/>
                <a:ea typeface="+mn-ea"/>
                <a:cs typeface="+mn-cs"/>
              </a:rPr>
              <a:t>DataNodes</a:t>
            </a:r>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only stores the metadata of the filesystem, but is not responsible for storing or transferring the data.</a:t>
            </a:r>
            <a:r>
              <a:rPr lang="en-US" dirty="0">
                <a:effectLst/>
              </a:rPr>
              <a:t>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33</a:t>
            </a:fld>
            <a:endParaRPr lang="en-US" dirty="0"/>
          </a:p>
        </p:txBody>
      </p:sp>
    </p:spTree>
    <p:extLst>
      <p:ext uri="{BB962C8B-B14F-4D97-AF65-F5344CB8AC3E}">
        <p14:creationId xmlns:p14="http://schemas.microsoft.com/office/powerpoint/2010/main" val="2845422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DataNodes</a:t>
            </a:r>
            <a:r>
              <a:rPr lang="en-US" sz="1200" kern="1200" dirty="0">
                <a:solidFill>
                  <a:schemeClr val="tx1"/>
                </a:solidFill>
                <a:effectLst/>
                <a:latin typeface="+mn-lt"/>
                <a:ea typeface="+mn-ea"/>
                <a:cs typeface="+mn-cs"/>
              </a:rPr>
              <a:t> are responsible for:</a:t>
            </a:r>
          </a:p>
          <a:p>
            <a:pPr lvl="0"/>
            <a:r>
              <a:rPr lang="en-US" sz="1200" kern="1200" dirty="0">
                <a:solidFill>
                  <a:schemeClr val="tx1"/>
                </a:solidFill>
                <a:effectLst/>
                <a:latin typeface="+mn-lt"/>
                <a:ea typeface="+mn-ea"/>
                <a:cs typeface="+mn-cs"/>
              </a:rPr>
              <a:t>- Handling read and write requests from application clients</a:t>
            </a:r>
          </a:p>
          <a:p>
            <a:pPr lvl="0"/>
            <a:r>
              <a:rPr lang="en-US" sz="1200" kern="1200" dirty="0">
                <a:solidFill>
                  <a:schemeClr val="tx1"/>
                </a:solidFill>
                <a:effectLst/>
                <a:latin typeface="+mn-lt"/>
                <a:ea typeface="+mn-ea"/>
                <a:cs typeface="+mn-cs"/>
              </a:rPr>
              <a:t>- Performing block creation, deletion, and replication upon instruction from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makes all decisions regarding replication of blocks)</a:t>
            </a:r>
          </a:p>
          <a:p>
            <a:pPr lvl="0"/>
            <a:r>
              <a:rPr lang="en-US" sz="1200" kern="1200" dirty="0">
                <a:solidFill>
                  <a:schemeClr val="tx1"/>
                </a:solidFill>
                <a:effectLst/>
                <a:latin typeface="+mn-lt"/>
                <a:ea typeface="+mn-ea"/>
                <a:cs typeface="+mn-cs"/>
              </a:rPr>
              <a:t>- Sending heartbeats to the </a:t>
            </a:r>
            <a:r>
              <a:rPr lang="en-US" sz="1200" b="0" i="0" kern="1200" dirty="0">
                <a:solidFill>
                  <a:schemeClr val="tx1"/>
                </a:solidFill>
                <a:effectLst/>
                <a:latin typeface="+mn-lt"/>
                <a:ea typeface="+mn-ea"/>
                <a:cs typeface="+mn-cs"/>
              </a:rPr>
              <a:t>NameNode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Sending a </a:t>
            </a:r>
            <a:r>
              <a:rPr lang="en-US" sz="1200" b="0" i="0" kern="1200" dirty="0">
                <a:solidFill>
                  <a:schemeClr val="tx1"/>
                </a:solidFill>
                <a:effectLst/>
                <a:latin typeface="+mn-lt"/>
                <a:ea typeface="+mn-ea"/>
                <a:cs typeface="+mn-cs"/>
              </a:rPr>
              <a:t>Blockreport</a:t>
            </a:r>
            <a:r>
              <a:rPr lang="en-US" sz="1200" kern="1200" dirty="0">
                <a:solidFill>
                  <a:schemeClr val="tx1"/>
                </a:solidFill>
                <a:effectLst/>
                <a:latin typeface="+mn-lt"/>
                <a:ea typeface="+mn-ea"/>
                <a:cs typeface="+mn-cs"/>
              </a:rPr>
              <a:t> to the </a:t>
            </a:r>
            <a:r>
              <a:rPr lang="en-US" sz="1200" b="0" i="0" kern="1200" dirty="0">
                <a:solidFill>
                  <a:schemeClr val="tx1"/>
                </a:solidFill>
                <a:effectLst/>
                <a:latin typeface="+mn-lt"/>
                <a:ea typeface="+mn-ea"/>
                <a:cs typeface="+mn-cs"/>
              </a:rPr>
              <a:t>NameNode</a:t>
            </a:r>
            <a:r>
              <a:rPr lang="en-US" dirty="0">
                <a:effectLst/>
              </a:rPr>
              <a:t>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34</a:t>
            </a:fld>
            <a:endParaRPr lang="en-US" dirty="0"/>
          </a:p>
        </p:txBody>
      </p:sp>
    </p:spTree>
    <p:extLst>
      <p:ext uri="{BB962C8B-B14F-4D97-AF65-F5344CB8AC3E}">
        <p14:creationId xmlns:p14="http://schemas.microsoft.com/office/powerpoint/2010/main" val="12180193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example we have a single </a:t>
            </a:r>
            <a:r>
              <a:rPr lang="en-US" baseline="0" dirty="0" err="1"/>
              <a:t>namenode</a:t>
            </a:r>
            <a:r>
              <a:rPr lang="en-US" baseline="0" dirty="0"/>
              <a:t> and 6 data nodes in our cluster.</a:t>
            </a:r>
          </a:p>
          <a:p>
            <a:endParaRPr lang="en-US" dirty="0"/>
          </a:p>
          <a:p>
            <a:pPr marL="228600" indent="-228600">
              <a:buAutoNum type="arabicParenR"/>
            </a:pPr>
            <a:r>
              <a:rPr lang="en-US" dirty="0"/>
              <a:t>Client makes a request to the name node to write a file. </a:t>
            </a:r>
          </a:p>
          <a:p>
            <a:pPr marL="228600" indent="-228600">
              <a:buAutoNum type="arabicParenR"/>
            </a:pPr>
            <a:r>
              <a:rPr lang="en-US" dirty="0"/>
              <a:t>Name</a:t>
            </a:r>
            <a:r>
              <a:rPr lang="en-US" baseline="0" dirty="0"/>
              <a:t> node stores metadata about the file’s whereabouts (data.csv consists of 4 blocks on nodes 1-4) and instructs the client where to write the file.</a:t>
            </a:r>
          </a:p>
          <a:p>
            <a:pPr marL="228600" indent="-228600">
              <a:buAutoNum type="arabicParenR"/>
            </a:pPr>
            <a:r>
              <a:rPr lang="en-US" baseline="0" dirty="0"/>
              <a:t>The client sends its data to the data nodes. Data is written in parallel so the I/O is vastly improved over non distributed options</a:t>
            </a:r>
          </a:p>
          <a:p>
            <a:pPr marL="228600" indent="-228600">
              <a:buAutoNum type="arabicParenR"/>
            </a:pPr>
            <a:r>
              <a:rPr lang="en-US" baseline="0" dirty="0"/>
              <a:t>Each data node replicates (make a copy of its’ block) to other datanodes as instructed by the </a:t>
            </a:r>
            <a:r>
              <a:rPr lang="en-US" baseline="0" dirty="0" err="1"/>
              <a:t>Namenode</a:t>
            </a:r>
            <a:r>
              <a:rPr lang="en-US" baseline="0" dirty="0"/>
              <a:t>. In this example there is a replication factor of 3, so two copies are made.</a:t>
            </a:r>
          </a:p>
          <a:p>
            <a:pPr marL="228600" indent="-228600">
              <a:buAutoNum type="arabicParenR"/>
            </a:pP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36</a:t>
            </a:fld>
            <a:endParaRPr lang="en-US" dirty="0"/>
          </a:p>
        </p:txBody>
      </p:sp>
    </p:spTree>
    <p:extLst>
      <p:ext uri="{BB962C8B-B14F-4D97-AF65-F5344CB8AC3E}">
        <p14:creationId xmlns:p14="http://schemas.microsoft.com/office/powerpoint/2010/main" val="1644288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example we have a single </a:t>
            </a:r>
            <a:r>
              <a:rPr lang="en-US" baseline="0" dirty="0" err="1"/>
              <a:t>namenode</a:t>
            </a:r>
            <a:r>
              <a:rPr lang="en-US" baseline="0" dirty="0"/>
              <a:t> and 6 data nodes in our cluster.</a:t>
            </a:r>
          </a:p>
          <a:p>
            <a:endParaRPr lang="en-US" dirty="0"/>
          </a:p>
          <a:p>
            <a:pPr marL="228600" indent="-228600">
              <a:buAutoNum type="arabicParenR"/>
            </a:pPr>
            <a:r>
              <a:rPr lang="en-US" dirty="0"/>
              <a:t>Client makes a request to the name node to read a file. </a:t>
            </a:r>
          </a:p>
          <a:p>
            <a:pPr marL="228600" indent="-228600">
              <a:buAutoNum type="arabicParenR"/>
            </a:pPr>
            <a:r>
              <a:rPr lang="en-US" dirty="0"/>
              <a:t>Name</a:t>
            </a:r>
            <a:r>
              <a:rPr lang="en-US" baseline="0" dirty="0"/>
              <a:t> node knows where the data is located. The datanodes are reporting “what they have” to the name node on an interval. </a:t>
            </a:r>
          </a:p>
          <a:p>
            <a:pPr marL="228600" indent="-228600">
              <a:buAutoNum type="arabicParenR"/>
            </a:pPr>
            <a:r>
              <a:rPr lang="en-US" baseline="0" dirty="0"/>
              <a:t>The client requests the data in parallel from the data nodes. </a:t>
            </a:r>
          </a:p>
          <a:p>
            <a:pPr marL="228600" indent="-228600">
              <a:buAutoNum type="arabicParenR"/>
            </a:pPr>
            <a:r>
              <a:rPr lang="en-US" baseline="0" dirty="0"/>
              <a:t>The data in assembled in the right order by the client.</a:t>
            </a:r>
          </a:p>
          <a:p>
            <a:pPr marL="228600" indent="-228600">
              <a:buAutoNum type="arabicParenR"/>
            </a:pP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37</a:t>
            </a:fld>
            <a:endParaRPr lang="en-US" dirty="0"/>
          </a:p>
        </p:txBody>
      </p:sp>
    </p:spTree>
    <p:extLst>
      <p:ext uri="{BB962C8B-B14F-4D97-AF65-F5344CB8AC3E}">
        <p14:creationId xmlns:p14="http://schemas.microsoft.com/office/powerpoint/2010/main" val="2418827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If a </a:t>
            </a:r>
            <a:r>
              <a:rPr lang="en-US" sz="1200" b="0" i="0" kern="1200" dirty="0">
                <a:solidFill>
                  <a:schemeClr val="tx1"/>
                </a:solidFill>
                <a:effectLst/>
                <a:latin typeface="+mn-lt"/>
                <a:ea typeface="+mn-ea"/>
                <a:cs typeface="+mn-cs"/>
              </a:rPr>
              <a:t>DataNode</a:t>
            </a:r>
            <a:r>
              <a:rPr lang="en-US" sz="1200" kern="1200" dirty="0">
                <a:solidFill>
                  <a:schemeClr val="tx1"/>
                </a:solidFill>
                <a:effectLst/>
                <a:latin typeface="+mn-lt"/>
                <a:ea typeface="+mn-ea"/>
                <a:cs typeface="+mn-cs"/>
              </a:rPr>
              <a:t> fails to send a </a:t>
            </a:r>
            <a:r>
              <a:rPr lang="en-US" sz="1200" b="0" i="0" kern="1200" dirty="0">
                <a:solidFill>
                  <a:schemeClr val="tx1"/>
                </a:solidFill>
                <a:effectLst/>
                <a:latin typeface="+mn-lt"/>
                <a:ea typeface="+mn-ea"/>
                <a:cs typeface="+mn-cs"/>
              </a:rPr>
              <a:t>Heartbeat</a:t>
            </a:r>
            <a:r>
              <a:rPr lang="en-US" sz="1200" kern="1200" dirty="0">
                <a:solidFill>
                  <a:schemeClr val="tx1"/>
                </a:solidFill>
                <a:effectLst/>
                <a:latin typeface="+mn-lt"/>
                <a:ea typeface="+mn-ea"/>
                <a:cs typeface="+mn-cs"/>
              </a:rPr>
              <a:t> to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that </a:t>
            </a:r>
            <a:r>
              <a:rPr lang="en-US" sz="1200" b="0" i="0" kern="1200" dirty="0">
                <a:solidFill>
                  <a:schemeClr val="tx1"/>
                </a:solidFill>
                <a:effectLst/>
                <a:latin typeface="+mn-lt"/>
                <a:ea typeface="+mn-ea"/>
                <a:cs typeface="+mn-cs"/>
              </a:rPr>
              <a:t>DataNode</a:t>
            </a:r>
            <a:r>
              <a:rPr lang="en-US" sz="1200" kern="1200" dirty="0">
                <a:solidFill>
                  <a:schemeClr val="tx1"/>
                </a:solidFill>
                <a:effectLst/>
                <a:latin typeface="+mn-lt"/>
                <a:ea typeface="+mn-ea"/>
                <a:cs typeface="+mn-cs"/>
              </a:rPr>
              <a:t> is labeled as dead</a:t>
            </a:r>
          </a:p>
          <a:p>
            <a:pPr lvl="0"/>
            <a:r>
              <a:rPr lang="en-US" sz="1200" kern="1200" dirty="0">
                <a:solidFill>
                  <a:schemeClr val="tx1"/>
                </a:solidFill>
                <a:effectLst/>
                <a:latin typeface="+mn-lt"/>
                <a:ea typeface="+mn-ea"/>
                <a:cs typeface="+mn-cs"/>
              </a:rPr>
              <a:t>- Any data that was registered to a dead </a:t>
            </a:r>
            <a:r>
              <a:rPr lang="en-US" sz="1200" b="0" i="0" kern="1200" dirty="0">
                <a:solidFill>
                  <a:schemeClr val="tx1"/>
                </a:solidFill>
                <a:effectLst/>
                <a:latin typeface="+mn-lt"/>
                <a:ea typeface="+mn-ea"/>
                <a:cs typeface="+mn-cs"/>
              </a:rPr>
              <a:t>DataNode </a:t>
            </a:r>
            <a:r>
              <a:rPr lang="en-US" sz="1200" kern="1200" dirty="0">
                <a:solidFill>
                  <a:schemeClr val="tx1"/>
                </a:solidFill>
                <a:effectLst/>
                <a:latin typeface="+mn-lt"/>
                <a:ea typeface="+mn-ea"/>
                <a:cs typeface="+mn-cs"/>
              </a:rPr>
              <a:t>is not available to HDFS anymore</a:t>
            </a: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does not send new I/O requests to a dead </a:t>
            </a:r>
            <a:r>
              <a:rPr lang="en-US" sz="1200" b="0" i="0" kern="1200" dirty="0">
                <a:solidFill>
                  <a:schemeClr val="tx1"/>
                </a:solidFill>
                <a:effectLst/>
                <a:latin typeface="+mn-lt"/>
                <a:ea typeface="+mn-ea"/>
                <a:cs typeface="+mn-cs"/>
              </a:rPr>
              <a:t>DataNode</a:t>
            </a:r>
            <a:r>
              <a:rPr lang="en-US" sz="1200" kern="1200" dirty="0">
                <a:solidFill>
                  <a:schemeClr val="tx1"/>
                </a:solidFill>
                <a:effectLst/>
                <a:latin typeface="+mn-lt"/>
                <a:ea typeface="+mn-ea"/>
                <a:cs typeface="+mn-cs"/>
              </a:rPr>
              <a:t>, and its blocks are replicated to live </a:t>
            </a:r>
            <a:r>
              <a:rPr lang="en-US" sz="1200" b="0" i="0" kern="1200" dirty="0">
                <a:solidFill>
                  <a:schemeClr val="tx1"/>
                </a:solidFill>
                <a:effectLst/>
                <a:latin typeface="+mn-lt"/>
                <a:ea typeface="+mn-ea"/>
                <a:cs typeface="+mn-cs"/>
              </a:rPr>
              <a:t>DataNodes</a:t>
            </a:r>
            <a:endParaRPr lang="en-US" sz="1200" kern="1200" dirty="0">
              <a:solidFill>
                <a:schemeClr val="tx1"/>
              </a:solidFill>
              <a:effectLst/>
              <a:latin typeface="+mn-lt"/>
              <a:ea typeface="+mn-ea"/>
              <a:cs typeface="+mn-cs"/>
            </a:endParaRP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38</a:t>
            </a:fld>
            <a:endParaRPr lang="en-US" dirty="0"/>
          </a:p>
        </p:txBody>
      </p:sp>
    </p:spTree>
    <p:extLst>
      <p:ext uri="{BB962C8B-B14F-4D97-AF65-F5344CB8AC3E}">
        <p14:creationId xmlns:p14="http://schemas.microsoft.com/office/powerpoint/2010/main" val="661349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Don’t worry too much about the details or math</a:t>
            </a:r>
            <a:r>
              <a:rPr lang="en-US" baseline="0" dirty="0"/>
              <a:t> on this slide. The purpose is to show that reading a file that is scaled across a cluster is obviously much faster than trying to read it on a single machine.</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a:t>
            </a:fld>
            <a:endParaRPr lang="en-US" dirty="0"/>
          </a:p>
        </p:txBody>
      </p:sp>
    </p:spTree>
    <p:extLst>
      <p:ext uri="{BB962C8B-B14F-4D97-AF65-F5344CB8AC3E}">
        <p14:creationId xmlns:p14="http://schemas.microsoft.com/office/powerpoint/2010/main" val="35055193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Once again with our cluster</a:t>
            </a:r>
          </a:p>
          <a:p>
            <a:endParaRPr lang="en-US" dirty="0"/>
          </a:p>
          <a:p>
            <a:pPr marL="228600" indent="-228600">
              <a:buAutoNum type="arabicParenR"/>
            </a:pPr>
            <a:r>
              <a:rPr lang="en-US" dirty="0"/>
              <a:t>Node</a:t>
            </a:r>
            <a:r>
              <a:rPr lang="en-US" baseline="0" dirty="0"/>
              <a:t> 2 goes down, as the </a:t>
            </a:r>
            <a:r>
              <a:rPr lang="en-US" baseline="0" dirty="0" err="1"/>
              <a:t>namenode</a:t>
            </a:r>
            <a:r>
              <a:rPr lang="en-US" baseline="0" dirty="0"/>
              <a:t> has yet to see a heartbeat. Its No big deal as we have blocks 2 and 4 replicated to nodes 3/6 and 4/5 respectively. </a:t>
            </a:r>
          </a:p>
          <a:p>
            <a:pPr marL="228600" indent="-228600">
              <a:buAutoNum type="arabicParenR"/>
            </a:pPr>
            <a:r>
              <a:rPr lang="en-US" dirty="0"/>
              <a:t>Client requests a file. </a:t>
            </a:r>
            <a:r>
              <a:rPr lang="en-US" dirty="0" err="1"/>
              <a:t>Namenode</a:t>
            </a:r>
            <a:r>
              <a:rPr lang="en-US" dirty="0"/>
              <a:t> reports</a:t>
            </a:r>
            <a:r>
              <a:rPr lang="en-US" baseline="0" dirty="0"/>
              <a:t> block from available nodes to get the file.</a:t>
            </a:r>
          </a:p>
          <a:p>
            <a:pPr marL="228600" indent="-228600">
              <a:buAutoNum type="arabicParenR"/>
            </a:pPr>
            <a:r>
              <a:rPr lang="en-US" baseline="0" dirty="0"/>
              <a:t>The rest happens as expected.</a:t>
            </a:r>
            <a:endParaRPr lang="en-US" dirty="0"/>
          </a:p>
          <a:p>
            <a:pPr marL="228600" indent="-228600">
              <a:buAutoNum type="arabicParenR"/>
            </a:pPr>
            <a:endParaRPr lang="en-US" baseline="0" dirty="0"/>
          </a:p>
          <a:p>
            <a:pPr marL="228600" indent="-228600">
              <a:buAutoNum type="arabicParenR"/>
            </a:pP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39</a:t>
            </a:fld>
            <a:endParaRPr lang="en-US" dirty="0"/>
          </a:p>
        </p:txBody>
      </p:sp>
    </p:spTree>
    <p:extLst>
      <p:ext uri="{BB962C8B-B14F-4D97-AF65-F5344CB8AC3E}">
        <p14:creationId xmlns:p14="http://schemas.microsoft.com/office/powerpoint/2010/main" val="2359581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Concerted</a:t>
            </a:r>
            <a:r>
              <a:rPr lang="en-US" baseline="0" dirty="0"/>
              <a:t> effort to move from “hadoop fs” to “hdfs dfs”. http://hadoop.apache.org/docs/current/hadoop-project-dist/hadoop-common/FileSystemShell.html states that “hdfs dfs” is a synonym for “hadoop fs” when HDFS is being used (i.e. the “hadoop fs” command can interact with other file systems that Hadoop supports such as local FS, HFTP FS, S3 FS, and “others”) which makes sense with HDP.</a:t>
            </a:r>
            <a:endParaRPr lang="en-US" dirty="0"/>
          </a:p>
          <a:p>
            <a:endParaRPr lang="en-US" dirty="0"/>
          </a:p>
          <a:p>
            <a:r>
              <a:rPr lang="en-US" dirty="0"/>
              <a:t>Feel free to demo some of these</a:t>
            </a:r>
            <a:r>
              <a:rPr lang="en-US" baseline="0" dirty="0"/>
              <a:t> if time allows.</a:t>
            </a: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41</a:t>
            </a:fld>
            <a:endParaRPr lang="en-US" dirty="0"/>
          </a:p>
        </p:txBody>
      </p:sp>
    </p:spTree>
    <p:extLst>
      <p:ext uri="{BB962C8B-B14F-4D97-AF65-F5344CB8AC3E}">
        <p14:creationId xmlns:p14="http://schemas.microsoft.com/office/powerpoint/2010/main" val="32074031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For files, the </a:t>
            </a:r>
            <a:r>
              <a:rPr lang="en-US" sz="1200" b="0" i="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 permission is required to read the file and the </a:t>
            </a:r>
            <a:r>
              <a:rPr lang="en-US" sz="1200" b="0" i="0"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permission is required to write or append to the file</a:t>
            </a:r>
          </a:p>
          <a:p>
            <a:pPr lvl="0"/>
            <a:r>
              <a:rPr lang="en-US" sz="1200" kern="1200" dirty="0">
                <a:solidFill>
                  <a:schemeClr val="tx1"/>
                </a:solidFill>
                <a:effectLst/>
                <a:latin typeface="+mn-lt"/>
                <a:ea typeface="+mn-ea"/>
                <a:cs typeface="+mn-cs"/>
              </a:rPr>
              <a:t>- For directories, the </a:t>
            </a:r>
            <a:r>
              <a:rPr lang="en-US" sz="1200" b="0" i="0" kern="1200" dirty="0">
                <a:solidFill>
                  <a:schemeClr val="tx1"/>
                </a:solidFill>
                <a:effectLst/>
                <a:latin typeface="+mn-lt"/>
                <a:ea typeface="+mn-ea"/>
                <a:cs typeface="+mn-cs"/>
              </a:rPr>
              <a:t>r</a:t>
            </a:r>
            <a:r>
              <a:rPr lang="en-US" sz="1200" kern="1200" dirty="0">
                <a:solidFill>
                  <a:schemeClr val="tx1"/>
                </a:solidFill>
                <a:effectLst/>
                <a:latin typeface="+mn-lt"/>
                <a:ea typeface="+mn-ea"/>
                <a:cs typeface="+mn-cs"/>
              </a:rPr>
              <a:t> permission is required to list the contents of the directory, the </a:t>
            </a:r>
            <a:r>
              <a:rPr lang="en-US" sz="1200" b="0" i="0" kern="1200" dirty="0">
                <a:solidFill>
                  <a:schemeClr val="tx1"/>
                </a:solidFill>
                <a:effectLst/>
                <a:latin typeface="+mn-lt"/>
                <a:ea typeface="+mn-ea"/>
                <a:cs typeface="+mn-cs"/>
              </a:rPr>
              <a:t>w</a:t>
            </a:r>
            <a:r>
              <a:rPr lang="en-US" sz="1200" kern="1200" dirty="0">
                <a:solidFill>
                  <a:schemeClr val="tx1"/>
                </a:solidFill>
                <a:effectLst/>
                <a:latin typeface="+mn-lt"/>
                <a:ea typeface="+mn-ea"/>
                <a:cs typeface="+mn-cs"/>
              </a:rPr>
              <a:t> permission is required to create or delete files or directories, and the </a:t>
            </a:r>
            <a:r>
              <a:rPr lang="en-US" sz="1200" b="0" i="0" kern="1200" dirty="0">
                <a:solidFill>
                  <a:schemeClr val="tx1"/>
                </a:solidFill>
                <a:effectLst/>
                <a:latin typeface="+mn-lt"/>
                <a:ea typeface="+mn-ea"/>
                <a:cs typeface="+mn-cs"/>
              </a:rPr>
              <a:t>x</a:t>
            </a:r>
            <a:r>
              <a:rPr lang="en-US" sz="1200" kern="1200" dirty="0">
                <a:solidFill>
                  <a:schemeClr val="tx1"/>
                </a:solidFill>
                <a:effectLst/>
                <a:latin typeface="+mn-lt"/>
                <a:ea typeface="+mn-ea"/>
                <a:cs typeface="+mn-cs"/>
              </a:rPr>
              <a:t> permission is required to access a child of the directory.</a:t>
            </a: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43</a:t>
            </a:fld>
            <a:endParaRPr lang="en-US" dirty="0"/>
          </a:p>
        </p:txBody>
      </p:sp>
    </p:spTree>
    <p:extLst>
      <p:ext uri="{BB962C8B-B14F-4D97-AF65-F5344CB8AC3E}">
        <p14:creationId xmlns:p14="http://schemas.microsoft.com/office/powerpoint/2010/main" val="1072332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need to be the cloudera user. In basic Hadoop security the current logged on user has the same permissions in HDFS</a:t>
            </a:r>
          </a:p>
          <a:p>
            <a:r>
              <a:rPr lang="en-US" dirty="0"/>
              <a:t>$ su cloudera</a:t>
            </a:r>
          </a:p>
          <a:p>
            <a:endParaRPr lang="en-US" dirty="0"/>
          </a:p>
          <a:p>
            <a:r>
              <a:rPr lang="en-US" dirty="0"/>
              <a:t># Basic Commands</a:t>
            </a:r>
          </a:p>
          <a:p>
            <a:r>
              <a:rPr lang="en-US" dirty="0"/>
              <a:t>$ hdfs dfs –command</a:t>
            </a:r>
          </a:p>
          <a:p>
            <a:r>
              <a:rPr lang="en-US" dirty="0"/>
              <a:t>OR</a:t>
            </a:r>
          </a:p>
          <a:p>
            <a:r>
              <a:rPr lang="en-US" dirty="0"/>
              <a:t>$ Hadoop fs –command</a:t>
            </a:r>
          </a:p>
          <a:p>
            <a:endParaRPr lang="en-US" dirty="0"/>
          </a:p>
          <a:p>
            <a:r>
              <a:rPr lang="en-US" dirty="0"/>
              <a:t># what is the current directory?</a:t>
            </a:r>
          </a:p>
          <a:p>
            <a:r>
              <a:rPr lang="en-US" dirty="0"/>
              <a:t>$Hadoop fs –ls</a:t>
            </a:r>
          </a:p>
          <a:p>
            <a:r>
              <a:rPr lang="en-US" dirty="0"/>
              <a:t> # its /user/cloudera</a:t>
            </a:r>
          </a:p>
          <a:p>
            <a:endParaRPr lang="en-US" dirty="0"/>
          </a:p>
          <a:p>
            <a:r>
              <a:rPr lang="en-US" dirty="0"/>
              <a:t># make a folder</a:t>
            </a:r>
          </a:p>
          <a:p>
            <a:r>
              <a:rPr lang="en-US" dirty="0"/>
              <a:t>$ Hadoop fs –mkdir grades</a:t>
            </a:r>
          </a:p>
          <a:p>
            <a:endParaRPr lang="en-US" dirty="0"/>
          </a:p>
          <a:p>
            <a:r>
              <a:rPr lang="en-US" dirty="0"/>
              <a:t># upload to Hadoop</a:t>
            </a:r>
          </a:p>
          <a:p>
            <a:r>
              <a:rPr lang="en-US" dirty="0"/>
              <a:t>$ Hadoop fs –put *.tsv grades/</a:t>
            </a:r>
          </a:p>
          <a:p>
            <a:endParaRPr lang="en-US" dirty="0"/>
          </a:p>
          <a:p>
            <a:r>
              <a:rPr lang="en-US" dirty="0"/>
              <a:t># copy a file</a:t>
            </a:r>
          </a:p>
          <a:p>
            <a:r>
              <a:rPr lang="en-US" dirty="0"/>
              <a:t>hadoop fs -</a:t>
            </a:r>
            <a:r>
              <a:rPr lang="en-US" dirty="0" err="1"/>
              <a:t>cp</a:t>
            </a:r>
            <a:r>
              <a:rPr lang="en-US" dirty="0"/>
              <a:t> grades/fall2015.tsv grades/foo.tsv</a:t>
            </a:r>
          </a:p>
          <a:p>
            <a:endParaRPr lang="en-US" dirty="0"/>
          </a:p>
          <a:p>
            <a:r>
              <a:rPr lang="en-US" dirty="0"/>
              <a:t># combine with cat</a:t>
            </a:r>
          </a:p>
          <a:p>
            <a:r>
              <a:rPr lang="en-US" dirty="0"/>
              <a:t>Hadoop fs –cat grades/*</a:t>
            </a:r>
          </a:p>
          <a:p>
            <a:endParaRPr lang="en-US" dirty="0"/>
          </a:p>
          <a:p>
            <a:r>
              <a:rPr lang="en-US" dirty="0"/>
              <a:t># make a file with getmerge – a useful command when a reducer produces more than one fgile</a:t>
            </a:r>
          </a:p>
          <a:p>
            <a:r>
              <a:rPr lang="en-US" dirty="0"/>
              <a:t>Hadoop fs –getmerge grades/* allgrades.tsv</a:t>
            </a:r>
          </a:p>
        </p:txBody>
      </p:sp>
      <p:sp>
        <p:nvSpPr>
          <p:cNvPr id="4" name="Slide Number Placeholder 3"/>
          <p:cNvSpPr>
            <a:spLocks noGrp="1"/>
          </p:cNvSpPr>
          <p:nvPr>
            <p:ph type="sldNum" sz="quarter" idx="10"/>
          </p:nvPr>
        </p:nvSpPr>
        <p:spPr/>
        <p:txBody>
          <a:bodyPr/>
          <a:lstStyle/>
          <a:p>
            <a:fld id="{E564724E-7CB4-4288-908A-97852378BB2E}" type="slidenum">
              <a:rPr lang="en-US" smtClean="0"/>
              <a:t>44</a:t>
            </a:fld>
            <a:endParaRPr lang="en-US" dirty="0"/>
          </a:p>
        </p:txBody>
      </p:sp>
    </p:spTree>
    <p:extLst>
      <p:ext uri="{BB962C8B-B14F-4D97-AF65-F5344CB8AC3E}">
        <p14:creationId xmlns:p14="http://schemas.microsoft.com/office/powerpoint/2010/main" val="2121090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see blocks in a file</a:t>
            </a:r>
          </a:p>
          <a:p>
            <a:r>
              <a:rPr lang="en-US" dirty="0"/>
              <a:t>Hdfs fsck /user/cloudera/grades/fall2015.tsv</a:t>
            </a:r>
          </a:p>
          <a:p>
            <a:endParaRPr lang="en-US" dirty="0"/>
          </a:p>
          <a:p>
            <a:r>
              <a:rPr lang="en-US" dirty="0"/>
              <a:t># one block</a:t>
            </a:r>
          </a:p>
          <a:p>
            <a:endParaRPr lang="en-US" dirty="0"/>
          </a:p>
          <a:p>
            <a:r>
              <a:rPr lang="en-US" dirty="0"/>
              <a:t># let’s put a larger file but and split it into 512 byte blocks.</a:t>
            </a:r>
          </a:p>
          <a:p>
            <a:r>
              <a:rPr lang="en-US" dirty="0"/>
              <a:t>Hadoop fs –D dfs.blocksize=512 –put sr20160401.csv nyc311/</a:t>
            </a:r>
          </a:p>
          <a:p>
            <a:endParaRPr lang="en-US" dirty="0"/>
          </a:p>
          <a:p>
            <a:r>
              <a:rPr lang="en-US" dirty="0"/>
              <a:t># vblock size too small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Hadoop fs –D dfs.blocksize=1048576 –put sr20160401.csv nyc311/</a:t>
            </a:r>
          </a:p>
          <a:p>
            <a:endParaRPr lang="en-US" dirty="0"/>
          </a:p>
          <a:p>
            <a:r>
              <a:rPr lang="en-US" dirty="0"/>
              <a:t># check the number of blocks</a:t>
            </a:r>
          </a:p>
          <a:p>
            <a:r>
              <a:rPr lang="en-US" dirty="0"/>
              <a:t>hdfs fsck /user/cloudera/nyc311/sr20160401.csv</a:t>
            </a:r>
          </a:p>
        </p:txBody>
      </p:sp>
      <p:sp>
        <p:nvSpPr>
          <p:cNvPr id="4" name="Slide Number Placeholder 3"/>
          <p:cNvSpPr>
            <a:spLocks noGrp="1"/>
          </p:cNvSpPr>
          <p:nvPr>
            <p:ph type="sldNum" sz="quarter" idx="10"/>
          </p:nvPr>
        </p:nvSpPr>
        <p:spPr/>
        <p:txBody>
          <a:bodyPr/>
          <a:lstStyle/>
          <a:p>
            <a:fld id="{E564724E-7CB4-4288-908A-97852378BB2E}" type="slidenum">
              <a:rPr lang="en-US" smtClean="0"/>
              <a:t>46</a:t>
            </a:fld>
            <a:endParaRPr lang="en-US" dirty="0"/>
          </a:p>
        </p:txBody>
      </p:sp>
    </p:spTree>
    <p:extLst>
      <p:ext uri="{BB962C8B-B14F-4D97-AF65-F5344CB8AC3E}">
        <p14:creationId xmlns:p14="http://schemas.microsoft.com/office/powerpoint/2010/main" val="8347292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as much (or as little) time as you like on this slide.</a:t>
            </a:r>
          </a:p>
          <a:p>
            <a:endParaRPr lang="en-US" dirty="0"/>
          </a:p>
          <a:p>
            <a:r>
              <a:rPr lang="en-US" dirty="0"/>
              <a:t>Best Practice: </a:t>
            </a:r>
            <a:r>
              <a:rPr lang="en-US" sz="1200" kern="1200" dirty="0">
                <a:solidFill>
                  <a:schemeClr val="tx1"/>
                </a:solidFill>
                <a:effectLst/>
                <a:latin typeface="+mn-lt"/>
                <a:ea typeface="+mn-ea"/>
                <a:cs typeface="+mn-cs"/>
              </a:rPr>
              <a:t>keep your big data in its raw format and worry about applying structure and schema to it later when you transform and analyze the data.</a:t>
            </a:r>
            <a:r>
              <a:rPr lang="en-US" dirty="0">
                <a:effectLst/>
              </a:rPr>
              <a:t>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48</a:t>
            </a:fld>
            <a:endParaRPr lang="en-US" dirty="0"/>
          </a:p>
        </p:txBody>
      </p:sp>
    </p:spTree>
    <p:extLst>
      <p:ext uri="{BB962C8B-B14F-4D97-AF65-F5344CB8AC3E}">
        <p14:creationId xmlns:p14="http://schemas.microsoft.com/office/powerpoint/2010/main" val="30439707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example when you are writing </a:t>
            </a:r>
            <a:r>
              <a:rPr lang="en-US" baseline="0" dirty="0"/>
              <a:t>shipment data, you should not only include the obvious: what was shipped, when was it shipped, how it was shipped but also include the “at that time” related data such as who shipped it, who it was shipped to, where is was shipped, etc.</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49</a:t>
            </a:fld>
            <a:endParaRPr lang="en-US" dirty="0"/>
          </a:p>
        </p:txBody>
      </p:sp>
    </p:spTree>
    <p:extLst>
      <p:ext uri="{BB962C8B-B14F-4D97-AF65-F5344CB8AC3E}">
        <p14:creationId xmlns:p14="http://schemas.microsoft.com/office/powerpoint/2010/main" val="2613712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Feel free to demo WebHDFS:</a:t>
            </a:r>
          </a:p>
          <a:p>
            <a:r>
              <a:rPr lang="en-US" dirty="0"/>
              <a:t>curl -i "http://sandbox:50070/webhdfs/v1/user/root?op=LISTSTATUS”</a:t>
            </a:r>
          </a:p>
          <a:p>
            <a:r>
              <a:rPr lang="en-US" dirty="0"/>
              <a:t>curl -i -X PUT "http://Hadoop-cluster:50070/webhdfs/v1/user/ischool/constitution.txt?op= CREATE&amp;blocksize=1048576&amp;user.name=ischool”</a:t>
            </a:r>
          </a:p>
          <a:p>
            <a:r>
              <a:rPr lang="en-US" dirty="0"/>
              <a:t>curl -i -PUT -T constitution.txt "http://node4:50075/webhdfs/v1/user/ischool/constitution.txt?op=CREATE&amp;namenoderpcaddress=node1:8020&amp;blocksize=1048576&amp;overwrite=false&amp;user.name=root "</a:t>
            </a: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50</a:t>
            </a:fld>
            <a:endParaRPr lang="en-US" dirty="0"/>
          </a:p>
        </p:txBody>
      </p:sp>
    </p:spTree>
    <p:extLst>
      <p:ext uri="{BB962C8B-B14F-4D97-AF65-F5344CB8AC3E}">
        <p14:creationId xmlns:p14="http://schemas.microsoft.com/office/powerpoint/2010/main" val="3080607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a:t>
            </a:r>
            <a:r>
              <a:rPr lang="en-US" sz="1200" b="0" i="0" kern="1200" dirty="0">
                <a:solidFill>
                  <a:schemeClr val="tx1"/>
                </a:solidFill>
                <a:effectLst/>
                <a:latin typeface="+mn-lt"/>
                <a:ea typeface="+mn-ea"/>
                <a:cs typeface="+mn-cs"/>
              </a:rPr>
              <a:t>Channel</a:t>
            </a:r>
            <a:r>
              <a:rPr lang="en-US" sz="1200" kern="1200" dirty="0">
                <a:solidFill>
                  <a:schemeClr val="tx1"/>
                </a:solidFill>
                <a:effectLst/>
                <a:latin typeface="+mn-lt"/>
                <a:ea typeface="+mn-ea"/>
                <a:cs typeface="+mn-cs"/>
              </a:rPr>
              <a:t> drains into a </a:t>
            </a:r>
            <a:r>
              <a:rPr lang="en-US" sz="1200" b="0" i="0" kern="1200" dirty="0">
                <a:solidFill>
                  <a:schemeClr val="tx1"/>
                </a:solidFill>
                <a:effectLst/>
                <a:latin typeface="+mn-lt"/>
                <a:ea typeface="+mn-ea"/>
                <a:cs typeface="+mn-cs"/>
              </a:rPr>
              <a:t>Sink</a:t>
            </a:r>
            <a:r>
              <a:rPr lang="en-US" sz="1200" kern="1200" dirty="0">
                <a:solidFill>
                  <a:schemeClr val="tx1"/>
                </a:solidFill>
                <a:effectLst/>
                <a:latin typeface="+mn-lt"/>
                <a:ea typeface="+mn-ea"/>
                <a:cs typeface="+mn-cs"/>
              </a:rPr>
              <a:t>, but because it is asynchronous the </a:t>
            </a:r>
            <a:r>
              <a:rPr lang="en-US" sz="1200" b="0" i="0" kern="1200" dirty="0">
                <a:solidFill>
                  <a:schemeClr val="tx1"/>
                </a:solidFill>
                <a:effectLst/>
                <a:latin typeface="+mn-lt"/>
                <a:ea typeface="+mn-ea"/>
                <a:cs typeface="+mn-cs"/>
              </a:rPr>
              <a:t>Channel</a:t>
            </a:r>
            <a:r>
              <a:rPr lang="en-US" sz="1200" kern="1200" dirty="0">
                <a:solidFill>
                  <a:schemeClr val="tx1"/>
                </a:solidFill>
                <a:effectLst/>
                <a:latin typeface="+mn-lt"/>
                <a:ea typeface="+mn-ea"/>
                <a:cs typeface="+mn-cs"/>
              </a:rPr>
              <a:t> is not required to send events to the </a:t>
            </a:r>
            <a:r>
              <a:rPr lang="en-US" sz="1200" b="0" i="0" kern="1200" dirty="0">
                <a:solidFill>
                  <a:schemeClr val="tx1"/>
                </a:solidFill>
                <a:effectLst/>
                <a:latin typeface="+mn-lt"/>
                <a:ea typeface="+mn-ea"/>
                <a:cs typeface="+mn-cs"/>
              </a:rPr>
              <a:t>Sink</a:t>
            </a:r>
            <a:r>
              <a:rPr lang="en-US" sz="1200" kern="1200" dirty="0">
                <a:solidFill>
                  <a:schemeClr val="tx1"/>
                </a:solidFill>
                <a:effectLst/>
                <a:latin typeface="+mn-lt"/>
                <a:ea typeface="+mn-ea"/>
                <a:cs typeface="+mn-cs"/>
              </a:rPr>
              <a:t> at the same rate that it receives them from the Source.</a:t>
            </a:r>
            <a:r>
              <a:rPr lang="en-US" dirty="0">
                <a:effectLst/>
              </a:rPr>
              <a:t> </a:t>
            </a:r>
          </a:p>
          <a:p>
            <a:endParaRPr lang="en-US" dirty="0">
              <a:effectLst/>
            </a:endParaRPr>
          </a:p>
          <a:p>
            <a:r>
              <a:rPr lang="en-US" dirty="0"/>
              <a:t>https://flume.apache.org/FlumeUserGuide.html</a:t>
            </a: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54</a:t>
            </a:fld>
            <a:endParaRPr lang="en-US" dirty="0"/>
          </a:p>
        </p:txBody>
      </p:sp>
    </p:spTree>
    <p:extLst>
      <p:ext uri="{BB962C8B-B14F-4D97-AF65-F5344CB8AC3E}">
        <p14:creationId xmlns:p14="http://schemas.microsoft.com/office/powerpoint/2010/main" val="37041957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command to start an </a:t>
            </a:r>
            <a:r>
              <a:rPr lang="en-US" sz="1200" b="0" i="0" kern="1200" dirty="0">
                <a:solidFill>
                  <a:schemeClr val="tx1"/>
                </a:solidFill>
                <a:effectLst/>
                <a:latin typeface="+mn-lt"/>
                <a:ea typeface="+mn-ea"/>
                <a:cs typeface="+mn-cs"/>
              </a:rPr>
              <a:t>Agent</a:t>
            </a:r>
            <a:r>
              <a:rPr lang="en-US" sz="1200" kern="1200" dirty="0">
                <a:solidFill>
                  <a:schemeClr val="tx1"/>
                </a:solidFill>
                <a:effectLst/>
                <a:latin typeface="+mn-lt"/>
                <a:ea typeface="+mn-ea"/>
                <a:cs typeface="+mn-cs"/>
              </a:rPr>
              <a:t> looks like: flume-ng agent -n my_agent -c conf -f myagent.conf</a:t>
            </a:r>
            <a:r>
              <a:rPr lang="en-US" dirty="0">
                <a:effectLst/>
              </a:rPr>
              <a:t> </a:t>
            </a:r>
          </a:p>
          <a:p>
            <a:endParaRPr lang="en-US" dirty="0">
              <a:effectLst/>
            </a:endParaRPr>
          </a:p>
          <a:p>
            <a:pPr lvl="0"/>
            <a:r>
              <a:rPr lang="en-US" sz="1200" kern="1200" dirty="0">
                <a:solidFill>
                  <a:schemeClr val="tx1"/>
                </a:solidFill>
                <a:effectLst/>
                <a:latin typeface="+mn-lt"/>
                <a:ea typeface="+mn-ea"/>
                <a:cs typeface="+mn-cs"/>
              </a:rPr>
              <a:t>- The name of the </a:t>
            </a:r>
            <a:r>
              <a:rPr lang="en-US" sz="1200" b="0" i="0" kern="1200" dirty="0">
                <a:solidFill>
                  <a:schemeClr val="tx1"/>
                </a:solidFill>
                <a:effectLst/>
                <a:latin typeface="+mn-lt"/>
                <a:ea typeface="+mn-ea"/>
                <a:cs typeface="+mn-cs"/>
              </a:rPr>
              <a:t>Agent</a:t>
            </a:r>
            <a:r>
              <a:rPr lang="en-US" sz="1200" kern="1200" dirty="0">
                <a:solidFill>
                  <a:schemeClr val="tx1"/>
                </a:solidFill>
                <a:effectLst/>
                <a:latin typeface="+mn-lt"/>
                <a:ea typeface="+mn-ea"/>
                <a:cs typeface="+mn-cs"/>
              </a:rPr>
              <a:t> is </a:t>
            </a:r>
            <a:r>
              <a:rPr lang="en-US" sz="1200" b="0" i="0" kern="1200" dirty="0">
                <a:solidFill>
                  <a:schemeClr val="tx1"/>
                </a:solidFill>
                <a:effectLst/>
                <a:latin typeface="+mn-lt"/>
                <a:ea typeface="+mn-ea"/>
                <a:cs typeface="+mn-cs"/>
              </a:rPr>
              <a:t>my_agent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The names of the </a:t>
            </a:r>
            <a:r>
              <a:rPr lang="en-US" sz="1200" b="0" i="0" kern="1200" dirty="0">
                <a:solidFill>
                  <a:schemeClr val="tx1"/>
                </a:solidFill>
                <a:effectLst/>
                <a:latin typeface="+mn-lt"/>
                <a:ea typeface="+mn-ea"/>
                <a:cs typeface="+mn-cs"/>
              </a:rPr>
              <a:t>Sink</a:t>
            </a:r>
            <a:r>
              <a:rPr lang="en-US" sz="1200" kern="1200" dirty="0">
                <a:solidFill>
                  <a:schemeClr val="tx1"/>
                </a:solidFill>
                <a:effectLst/>
                <a:latin typeface="+mn-lt"/>
                <a:ea typeface="+mn-ea"/>
                <a:cs typeface="+mn-cs"/>
              </a:rPr>
              <a:t>, Source, and </a:t>
            </a:r>
            <a:r>
              <a:rPr lang="en-US" sz="1200" b="0" i="0" kern="1200" dirty="0">
                <a:solidFill>
                  <a:schemeClr val="tx1"/>
                </a:solidFill>
                <a:effectLst/>
                <a:latin typeface="+mn-lt"/>
                <a:ea typeface="+mn-ea"/>
                <a:cs typeface="+mn-cs"/>
              </a:rPr>
              <a:t>Channel</a:t>
            </a:r>
            <a:r>
              <a:rPr lang="en-US" sz="1200" kern="1200" dirty="0">
                <a:solidFill>
                  <a:schemeClr val="tx1"/>
                </a:solidFill>
                <a:effectLst/>
                <a:latin typeface="+mn-lt"/>
                <a:ea typeface="+mn-ea"/>
                <a:cs typeface="+mn-cs"/>
              </a:rPr>
              <a:t> are arbitrary</a:t>
            </a:r>
          </a:p>
          <a:p>
            <a:pPr lvl="0"/>
            <a:r>
              <a:rPr lang="en-US" sz="1200" kern="1200" dirty="0">
                <a:solidFill>
                  <a:schemeClr val="tx1"/>
                </a:solidFill>
                <a:effectLst/>
                <a:latin typeface="+mn-lt"/>
                <a:ea typeface="+mn-ea"/>
                <a:cs typeface="+mn-cs"/>
              </a:rPr>
              <a:t>- This Flume </a:t>
            </a:r>
            <a:r>
              <a:rPr lang="en-US" sz="1200" b="0" i="0" kern="1200" dirty="0">
                <a:solidFill>
                  <a:schemeClr val="tx1"/>
                </a:solidFill>
                <a:effectLst/>
                <a:latin typeface="+mn-lt"/>
                <a:ea typeface="+mn-ea"/>
                <a:cs typeface="+mn-cs"/>
              </a:rPr>
              <a:t>Agent</a:t>
            </a:r>
            <a:r>
              <a:rPr lang="en-US" sz="1200" kern="1200" dirty="0">
                <a:solidFill>
                  <a:schemeClr val="tx1"/>
                </a:solidFill>
                <a:effectLst/>
                <a:latin typeface="+mn-lt"/>
                <a:ea typeface="+mn-ea"/>
                <a:cs typeface="+mn-cs"/>
              </a:rPr>
              <a:t> has one Source named </a:t>
            </a:r>
            <a:r>
              <a:rPr lang="en-US" sz="1200" b="0" i="0" kern="1200" dirty="0">
                <a:solidFill>
                  <a:schemeClr val="tx1"/>
                </a:solidFill>
                <a:effectLst/>
                <a:latin typeface="+mn-lt"/>
                <a:ea typeface="+mn-ea"/>
                <a:cs typeface="+mn-cs"/>
              </a:rPr>
              <a:t>webserver</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webserver</a:t>
            </a:r>
            <a:r>
              <a:rPr lang="en-US" sz="1200" kern="1200" dirty="0">
                <a:solidFill>
                  <a:schemeClr val="tx1"/>
                </a:solidFill>
                <a:effectLst/>
                <a:latin typeface="+mn-lt"/>
                <a:ea typeface="+mn-ea"/>
                <a:cs typeface="+mn-cs"/>
              </a:rPr>
              <a:t> Source is of type </a:t>
            </a:r>
            <a:r>
              <a:rPr lang="en-US" sz="1200" b="0" i="0" kern="1200" dirty="0">
                <a:solidFill>
                  <a:schemeClr val="tx1"/>
                </a:solidFill>
                <a:effectLst/>
                <a:latin typeface="+mn-lt"/>
                <a:ea typeface="+mn-ea"/>
                <a:cs typeface="+mn-cs"/>
              </a:rPr>
              <a:t>exec</a:t>
            </a:r>
            <a:r>
              <a:rPr lang="en-US" sz="1200" kern="1200" dirty="0">
                <a:solidFill>
                  <a:schemeClr val="tx1"/>
                </a:solidFill>
                <a:effectLst/>
                <a:latin typeface="+mn-lt"/>
                <a:ea typeface="+mn-ea"/>
                <a:cs typeface="+mn-cs"/>
              </a:rPr>
              <a:t>, which means it executes a given Unix command. In this example, it executes the </a:t>
            </a:r>
            <a:r>
              <a:rPr lang="en-US" sz="1200" b="0" i="0" kern="1200" dirty="0">
                <a:solidFill>
                  <a:schemeClr val="tx1"/>
                </a:solidFill>
                <a:effectLst/>
                <a:latin typeface="+mn-lt"/>
                <a:ea typeface="+mn-ea"/>
                <a:cs typeface="+mn-cs"/>
              </a:rPr>
              <a:t>tail</a:t>
            </a:r>
            <a:r>
              <a:rPr lang="en-US" sz="1200" kern="1200" dirty="0">
                <a:solidFill>
                  <a:schemeClr val="tx1"/>
                </a:solidFill>
                <a:effectLst/>
                <a:latin typeface="+mn-lt"/>
                <a:ea typeface="+mn-ea"/>
                <a:cs typeface="+mn-cs"/>
              </a:rPr>
              <a:t> command on the </a:t>
            </a:r>
            <a:r>
              <a:rPr lang="en-US" sz="1200" b="0" i="0" kern="1200" dirty="0">
                <a:solidFill>
                  <a:schemeClr val="tx1"/>
                </a:solidFill>
                <a:effectLst/>
                <a:latin typeface="+mn-lt"/>
                <a:ea typeface="+mn-ea"/>
                <a:cs typeface="+mn-cs"/>
              </a:rPr>
              <a:t>httpd</a:t>
            </a:r>
            <a:r>
              <a:rPr lang="en-US" sz="1200" kern="1200" dirty="0">
                <a:solidFill>
                  <a:schemeClr val="tx1"/>
                </a:solidFill>
                <a:effectLst/>
                <a:latin typeface="+mn-lt"/>
                <a:ea typeface="+mn-ea"/>
                <a:cs typeface="+mn-cs"/>
              </a:rPr>
              <a:t> access log file</a:t>
            </a: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Agent</a:t>
            </a:r>
            <a:r>
              <a:rPr lang="en-US" sz="1200" kern="1200" dirty="0">
                <a:solidFill>
                  <a:schemeClr val="tx1"/>
                </a:solidFill>
                <a:effectLst/>
                <a:latin typeface="+mn-lt"/>
                <a:ea typeface="+mn-ea"/>
                <a:cs typeface="+mn-cs"/>
              </a:rPr>
              <a:t> has one </a:t>
            </a:r>
            <a:r>
              <a:rPr lang="en-US" sz="1200" b="0" i="0" kern="1200" dirty="0">
                <a:solidFill>
                  <a:schemeClr val="tx1"/>
                </a:solidFill>
                <a:effectLst/>
                <a:latin typeface="+mn-lt"/>
                <a:ea typeface="+mn-ea"/>
                <a:cs typeface="+mn-cs"/>
              </a:rPr>
              <a:t>Sink</a:t>
            </a:r>
            <a:r>
              <a:rPr lang="en-US" sz="1200" kern="1200" dirty="0">
                <a:solidFill>
                  <a:schemeClr val="tx1"/>
                </a:solidFill>
                <a:effectLst/>
                <a:latin typeface="+mn-lt"/>
                <a:ea typeface="+mn-ea"/>
                <a:cs typeface="+mn-cs"/>
              </a:rPr>
              <a:t> named </a:t>
            </a:r>
            <a:r>
              <a:rPr lang="en-US" sz="1200" b="0" i="0" kern="1200" dirty="0">
                <a:solidFill>
                  <a:schemeClr val="tx1"/>
                </a:solidFill>
                <a:effectLst/>
                <a:latin typeface="+mn-lt"/>
                <a:ea typeface="+mn-ea"/>
                <a:cs typeface="+mn-cs"/>
              </a:rPr>
              <a:t>mycluster</a:t>
            </a:r>
            <a:r>
              <a:rPr lang="en-US" sz="1200" kern="1200" dirty="0">
                <a:solidFill>
                  <a:schemeClr val="tx1"/>
                </a:solidFill>
                <a:effectLst/>
                <a:latin typeface="+mn-lt"/>
                <a:ea typeface="+mn-ea"/>
                <a:cs typeface="+mn-cs"/>
              </a:rPr>
              <a:t>, which sends the events to a sequence file in a specified folder in HDFS</a:t>
            </a: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Agent</a:t>
            </a:r>
            <a:r>
              <a:rPr lang="en-US" sz="1200" kern="1200" dirty="0">
                <a:solidFill>
                  <a:schemeClr val="tx1"/>
                </a:solidFill>
                <a:effectLst/>
                <a:latin typeface="+mn-lt"/>
                <a:ea typeface="+mn-ea"/>
                <a:cs typeface="+mn-cs"/>
              </a:rPr>
              <a:t> has one </a:t>
            </a:r>
            <a:r>
              <a:rPr lang="en-US" sz="1200" b="0" i="0" kern="1200" dirty="0">
                <a:solidFill>
                  <a:schemeClr val="tx1"/>
                </a:solidFill>
                <a:effectLst/>
                <a:latin typeface="+mn-lt"/>
                <a:ea typeface="+mn-ea"/>
                <a:cs typeface="+mn-cs"/>
              </a:rPr>
              <a:t>Channel</a:t>
            </a:r>
            <a:r>
              <a:rPr lang="en-US" sz="1200" kern="1200" dirty="0">
                <a:solidFill>
                  <a:schemeClr val="tx1"/>
                </a:solidFill>
                <a:effectLst/>
                <a:latin typeface="+mn-lt"/>
                <a:ea typeface="+mn-ea"/>
                <a:cs typeface="+mn-cs"/>
              </a:rPr>
              <a:t> named </a:t>
            </a:r>
            <a:r>
              <a:rPr lang="en-US" sz="1200" b="0" i="0" kern="1200" dirty="0">
                <a:solidFill>
                  <a:schemeClr val="tx1"/>
                </a:solidFill>
                <a:effectLst/>
                <a:latin typeface="+mn-lt"/>
                <a:ea typeface="+mn-ea"/>
                <a:cs typeface="+mn-cs"/>
              </a:rPr>
              <a:t>memoryChannel</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memoryChannel</a:t>
            </a:r>
            <a:r>
              <a:rPr lang="en-US" sz="1200" kern="1200" dirty="0">
                <a:solidFill>
                  <a:schemeClr val="tx1"/>
                </a:solidFill>
                <a:effectLst/>
                <a:latin typeface="+mn-lt"/>
                <a:ea typeface="+mn-ea"/>
                <a:cs typeface="+mn-cs"/>
              </a:rPr>
              <a:t> is configured with a memory type, which means it stores the events in memory. Notice that it is configured with a capacity of 10,000. No more than 10,000 events can fit in this </a:t>
            </a:r>
            <a:r>
              <a:rPr lang="en-US" sz="1200" b="0" i="0" kern="1200" dirty="0">
                <a:solidFill>
                  <a:schemeClr val="tx1"/>
                </a:solidFill>
                <a:effectLst/>
                <a:latin typeface="+mn-lt"/>
                <a:ea typeface="+mn-ea"/>
                <a:cs typeface="+mn-cs"/>
              </a:rPr>
              <a:t>Channel</a:t>
            </a:r>
            <a:endParaRPr lang="en-US" sz="1200"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58</a:t>
            </a:fld>
            <a:endParaRPr lang="en-US" dirty="0"/>
          </a:p>
        </p:txBody>
      </p:sp>
    </p:spTree>
    <p:extLst>
      <p:ext uri="{BB962C8B-B14F-4D97-AF65-F5344CB8AC3E}">
        <p14:creationId xmlns:p14="http://schemas.microsoft.com/office/powerpoint/2010/main" val="3058674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real lake</a:t>
            </a:r>
            <a:r>
              <a:rPr lang="en-US" baseline="0" dirty="0"/>
              <a:t> the water is unprocessed and vast</a:t>
            </a:r>
          </a:p>
          <a:p>
            <a:endParaRPr lang="en-US" baseline="0" dirty="0"/>
          </a:p>
          <a:p>
            <a:r>
              <a:rPr lang="en-US" baseline="0" dirty="0"/>
              <a:t>The water is sourced from streams (data lake from streams of data sources)</a:t>
            </a:r>
          </a:p>
          <a:p>
            <a:endParaRPr lang="en-US" baseline="0" dirty="0"/>
          </a:p>
          <a:p>
            <a:r>
              <a:rPr lang="en-US" baseline="0" dirty="0"/>
              <a:t>Compare this to a bottle of water which is filter, packaged and processed for consumption – like the highly structured data associated with a business application or data mart.</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12</a:t>
            </a:fld>
            <a:endParaRPr lang="en-US" dirty="0"/>
          </a:p>
        </p:txBody>
      </p:sp>
    </p:spTree>
    <p:extLst>
      <p:ext uri="{BB962C8B-B14F-4D97-AF65-F5344CB8AC3E}">
        <p14:creationId xmlns:p14="http://schemas.microsoft.com/office/powerpoint/2010/main" val="810847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Sqoop uses MapReduce to distribute its work across the Hadoop cluster:</a:t>
            </a: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sqoop</a:t>
            </a:r>
            <a:r>
              <a:rPr lang="en-US" sz="1200" kern="1200" dirty="0">
                <a:solidFill>
                  <a:schemeClr val="tx1"/>
                </a:solidFill>
                <a:effectLst/>
                <a:latin typeface="+mn-lt"/>
                <a:ea typeface="+mn-ea"/>
                <a:cs typeface="+mn-cs"/>
              </a:rPr>
              <a:t> command line executes a Sqoop job</a:t>
            </a:r>
          </a:p>
          <a:p>
            <a:pPr lvl="0"/>
            <a:r>
              <a:rPr lang="en-US" sz="1200" b="0" i="0" kern="1200" dirty="0">
                <a:solidFill>
                  <a:schemeClr val="tx1"/>
                </a:solidFill>
                <a:effectLst/>
                <a:latin typeface="+mn-lt"/>
                <a:ea typeface="+mn-ea"/>
                <a:cs typeface="+mn-cs"/>
              </a:rPr>
              <a:t>- Map</a:t>
            </a:r>
            <a:r>
              <a:rPr lang="en-US" sz="1200" kern="1200" dirty="0">
                <a:solidFill>
                  <a:schemeClr val="tx1"/>
                </a:solidFill>
                <a:effectLst/>
                <a:latin typeface="+mn-lt"/>
                <a:ea typeface="+mn-ea"/>
                <a:cs typeface="+mn-cs"/>
              </a:rPr>
              <a:t> tasks (4 by default) execute the command in Sqoop</a:t>
            </a:r>
          </a:p>
          <a:p>
            <a:pPr marL="171450" indent="-171450">
              <a:buFontTx/>
              <a:buChar char="-"/>
            </a:pPr>
            <a:r>
              <a:rPr lang="en-US" sz="1200" kern="1200" dirty="0">
                <a:solidFill>
                  <a:schemeClr val="tx1"/>
                </a:solidFill>
                <a:effectLst/>
                <a:latin typeface="+mn-lt"/>
                <a:ea typeface="+mn-ea"/>
                <a:cs typeface="+mn-cs"/>
              </a:rPr>
              <a:t>Plugins are used to communicate with the outside data source.</a:t>
            </a:r>
            <a:r>
              <a:rPr lang="en-US" dirty="0">
                <a:effectLst/>
              </a:rPr>
              <a:t> </a:t>
            </a:r>
          </a:p>
          <a:p>
            <a:pPr marL="0" indent="0">
              <a:buFontTx/>
              <a:buNone/>
            </a:pPr>
            <a:endParaRPr lang="en-US" dirty="0">
              <a:effectLst/>
            </a:endParaRPr>
          </a:p>
          <a:p>
            <a:pPr marL="0" indent="0">
              <a:buFontTx/>
              <a:buNone/>
            </a:pPr>
            <a:r>
              <a:rPr lang="en-US" dirty="0"/>
              <a:t>http://sqoop.apache.org/docs/1.4.5/SqoopUserGuide.html</a:t>
            </a:r>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62</a:t>
            </a:fld>
            <a:endParaRPr lang="en-US" dirty="0"/>
          </a:p>
        </p:txBody>
      </p:sp>
    </p:spTree>
    <p:extLst>
      <p:ext uri="{BB962C8B-B14F-4D97-AF65-F5344CB8AC3E}">
        <p14:creationId xmlns:p14="http://schemas.microsoft.com/office/powerpoint/2010/main" val="3074622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64</a:t>
            </a:fld>
            <a:endParaRPr lang="en-US" dirty="0"/>
          </a:p>
        </p:txBody>
      </p:sp>
    </p:spTree>
    <p:extLst>
      <p:ext uri="{BB962C8B-B14F-4D97-AF65-F5344CB8AC3E}">
        <p14:creationId xmlns:p14="http://schemas.microsoft.com/office/powerpoint/2010/main" val="20735462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import</a:t>
            </a:r>
            <a:r>
              <a:rPr lang="en-US" sz="1200" kern="1200" dirty="0">
                <a:solidFill>
                  <a:schemeClr val="tx1"/>
                </a:solidFill>
                <a:effectLst/>
                <a:latin typeface="+mn-lt"/>
                <a:ea typeface="+mn-ea"/>
                <a:cs typeface="+mn-cs"/>
              </a:rPr>
              <a:t> command has the following requirements:</a:t>
            </a:r>
          </a:p>
          <a:p>
            <a:pPr lvl="0"/>
            <a:r>
              <a:rPr lang="en-US" sz="1200" kern="1200" dirty="0">
                <a:solidFill>
                  <a:schemeClr val="tx1"/>
                </a:solidFill>
                <a:effectLst/>
                <a:latin typeface="+mn-lt"/>
                <a:ea typeface="+mn-ea"/>
                <a:cs typeface="+mn-cs"/>
              </a:rPr>
              <a:t>- Must specify a </a:t>
            </a:r>
            <a:r>
              <a:rPr lang="en-US" sz="1200" b="0" i="0" kern="1200" dirty="0">
                <a:solidFill>
                  <a:schemeClr val="tx1"/>
                </a:solidFill>
                <a:effectLst/>
                <a:latin typeface="+mn-lt"/>
                <a:ea typeface="+mn-ea"/>
                <a:cs typeface="+mn-cs"/>
              </a:rPr>
              <a:t>connect</a:t>
            </a:r>
            <a:r>
              <a:rPr lang="en-US" sz="1200" kern="1200" dirty="0">
                <a:solidFill>
                  <a:schemeClr val="tx1"/>
                </a:solidFill>
                <a:effectLst/>
                <a:latin typeface="+mn-lt"/>
                <a:ea typeface="+mn-ea"/>
                <a:cs typeface="+mn-cs"/>
              </a:rPr>
              <a:t> string using the </a:t>
            </a:r>
            <a:r>
              <a:rPr lang="en-US" sz="1200" b="0" i="0" kern="1200" dirty="0">
                <a:solidFill>
                  <a:schemeClr val="tx1"/>
                </a:solidFill>
                <a:effectLst/>
                <a:latin typeface="+mn-lt"/>
                <a:ea typeface="+mn-ea"/>
                <a:cs typeface="+mn-cs"/>
              </a:rPr>
              <a:t>--connect</a:t>
            </a:r>
            <a:r>
              <a:rPr lang="en-US" sz="1200" kern="1200" dirty="0">
                <a:solidFill>
                  <a:schemeClr val="tx1"/>
                </a:solidFill>
                <a:effectLst/>
                <a:latin typeface="+mn-lt"/>
                <a:ea typeface="+mn-ea"/>
                <a:cs typeface="+mn-cs"/>
              </a:rPr>
              <a:t> argument</a:t>
            </a:r>
          </a:p>
          <a:p>
            <a:pPr lvl="0"/>
            <a:r>
              <a:rPr lang="en-US" sz="1200" kern="1200" dirty="0">
                <a:solidFill>
                  <a:schemeClr val="tx1"/>
                </a:solidFill>
                <a:effectLst/>
                <a:latin typeface="+mn-lt"/>
                <a:ea typeface="+mn-ea"/>
                <a:cs typeface="+mn-cs"/>
              </a:rPr>
              <a:t>- Can include credentials in the </a:t>
            </a:r>
            <a:r>
              <a:rPr lang="en-US" sz="1200" b="0" i="0" kern="1200" dirty="0">
                <a:solidFill>
                  <a:schemeClr val="tx1"/>
                </a:solidFill>
                <a:effectLst/>
                <a:latin typeface="+mn-lt"/>
                <a:ea typeface="+mn-ea"/>
                <a:cs typeface="+mn-cs"/>
              </a:rPr>
              <a:t>connect</a:t>
            </a:r>
            <a:r>
              <a:rPr lang="en-US" sz="1200" kern="1200" dirty="0">
                <a:solidFill>
                  <a:schemeClr val="tx1"/>
                </a:solidFill>
                <a:effectLst/>
                <a:latin typeface="+mn-lt"/>
                <a:ea typeface="+mn-ea"/>
                <a:cs typeface="+mn-cs"/>
              </a:rPr>
              <a:t> string, using the </a:t>
            </a:r>
            <a:r>
              <a:rPr lang="en-US" sz="1200" b="0" i="0" kern="1200" dirty="0">
                <a:solidFill>
                  <a:schemeClr val="tx1"/>
                </a:solidFill>
                <a:effectLst/>
                <a:latin typeface="+mn-lt"/>
                <a:ea typeface="+mn-ea"/>
                <a:cs typeface="+mn-cs"/>
              </a:rPr>
              <a:t>--username</a:t>
            </a:r>
            <a:r>
              <a:rPr lang="en-US" sz="120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--password</a:t>
            </a:r>
            <a:r>
              <a:rPr lang="en-US" sz="1200" kern="1200" dirty="0">
                <a:solidFill>
                  <a:schemeClr val="tx1"/>
                </a:solidFill>
                <a:effectLst/>
                <a:latin typeface="+mn-lt"/>
                <a:ea typeface="+mn-ea"/>
                <a:cs typeface="+mn-cs"/>
              </a:rPr>
              <a:t> arguments</a:t>
            </a:r>
          </a:p>
          <a:p>
            <a:pPr lvl="0"/>
            <a:r>
              <a:rPr lang="en-US" sz="1200" kern="1200" dirty="0">
                <a:solidFill>
                  <a:schemeClr val="tx1"/>
                </a:solidFill>
                <a:effectLst/>
                <a:latin typeface="+mn-lt"/>
                <a:ea typeface="+mn-ea"/>
                <a:cs typeface="+mn-cs"/>
              </a:rPr>
              <a:t>- Must specify either a table to import using </a:t>
            </a:r>
            <a:r>
              <a:rPr lang="en-US" sz="1200" b="0" i="0" kern="1200" dirty="0">
                <a:solidFill>
                  <a:schemeClr val="tx1"/>
                </a:solidFill>
                <a:effectLst/>
                <a:latin typeface="+mn-lt"/>
                <a:ea typeface="+mn-ea"/>
                <a:cs typeface="+mn-cs"/>
              </a:rPr>
              <a:t>--table</a:t>
            </a:r>
            <a:r>
              <a:rPr lang="en-US" sz="1200" kern="1200" dirty="0">
                <a:solidFill>
                  <a:schemeClr val="tx1"/>
                </a:solidFill>
                <a:effectLst/>
                <a:latin typeface="+mn-lt"/>
                <a:ea typeface="+mn-ea"/>
                <a:cs typeface="+mn-cs"/>
              </a:rPr>
              <a:t> or the result of an SQL query using </a:t>
            </a:r>
            <a:r>
              <a:rPr lang="en-US" sz="1200" b="0" i="0" kern="1200" dirty="0">
                <a:solidFill>
                  <a:schemeClr val="tx1"/>
                </a:solidFill>
                <a:effectLst/>
                <a:latin typeface="+mn-lt"/>
                <a:ea typeface="+mn-ea"/>
                <a:cs typeface="+mn-cs"/>
              </a:rPr>
              <a:t>--query</a:t>
            </a:r>
            <a:endParaRPr lang="en-US" sz="1200" kern="1200" dirty="0">
              <a:solidFill>
                <a:schemeClr val="tx1"/>
              </a:solidFill>
              <a:effectLst/>
              <a:latin typeface="+mn-lt"/>
              <a:ea typeface="+mn-ea"/>
              <a:cs typeface="+mn-cs"/>
            </a:endParaRP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66</a:t>
            </a:fld>
            <a:endParaRPr lang="en-US" dirty="0"/>
          </a:p>
        </p:txBody>
      </p:sp>
    </p:spTree>
    <p:extLst>
      <p:ext uri="{BB962C8B-B14F-4D97-AF65-F5344CB8AC3E}">
        <p14:creationId xmlns:p14="http://schemas.microsoft.com/office/powerpoint/2010/main" val="2916170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connect</a:t>
            </a:r>
            <a:r>
              <a:rPr lang="en-US" sz="1200" kern="1200" dirty="0">
                <a:solidFill>
                  <a:schemeClr val="tx1"/>
                </a:solidFill>
                <a:effectLst/>
                <a:latin typeface="+mn-lt"/>
                <a:ea typeface="+mn-ea"/>
                <a:cs typeface="+mn-cs"/>
              </a:rPr>
              <a:t> string in this example is for </a:t>
            </a:r>
            <a:r>
              <a:rPr lang="en-US" sz="1200" b="0" i="0" kern="1200" dirty="0">
                <a:solidFill>
                  <a:schemeClr val="tx1"/>
                </a:solidFill>
                <a:effectLst/>
                <a:latin typeface="+mn-lt"/>
                <a:ea typeface="+mn-ea"/>
                <a:cs typeface="+mn-cs"/>
              </a:rPr>
              <a:t>MySQL</a:t>
            </a:r>
            <a:r>
              <a:rPr lang="en-US" sz="1200" kern="1200" dirty="0">
                <a:solidFill>
                  <a:schemeClr val="tx1"/>
                </a:solidFill>
                <a:effectLst/>
                <a:latin typeface="+mn-lt"/>
                <a:ea typeface="+mn-ea"/>
                <a:cs typeface="+mn-cs"/>
              </a:rPr>
              <a:t>. The database name is </a:t>
            </a:r>
            <a:r>
              <a:rPr lang="en-US" sz="1200" b="0" i="0" kern="1200" dirty="0">
                <a:solidFill>
                  <a:schemeClr val="tx1"/>
                </a:solidFill>
                <a:effectLst/>
                <a:latin typeface="+mn-lt"/>
                <a:ea typeface="+mn-ea"/>
                <a:cs typeface="+mn-cs"/>
              </a:rPr>
              <a:t>nyse</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--table</a:t>
            </a:r>
            <a:r>
              <a:rPr lang="en-US" sz="1200" kern="1200" dirty="0">
                <a:solidFill>
                  <a:schemeClr val="tx1"/>
                </a:solidFill>
                <a:effectLst/>
                <a:latin typeface="+mn-lt"/>
                <a:ea typeface="+mn-ea"/>
                <a:cs typeface="+mn-cs"/>
              </a:rPr>
              <a:t> argument is the name of the table in the </a:t>
            </a:r>
            <a:r>
              <a:rPr lang="en-US" sz="1200" b="0" i="0" kern="1200" dirty="0">
                <a:solidFill>
                  <a:schemeClr val="tx1"/>
                </a:solidFill>
                <a:effectLst/>
                <a:latin typeface="+mn-lt"/>
                <a:ea typeface="+mn-ea"/>
                <a:cs typeface="+mn-cs"/>
              </a:rPr>
              <a:t>NYSE</a:t>
            </a:r>
            <a:r>
              <a:rPr lang="en-US" sz="1200" kern="1200" dirty="0">
                <a:solidFill>
                  <a:schemeClr val="tx1"/>
                </a:solidFill>
                <a:effectLst/>
                <a:latin typeface="+mn-lt"/>
                <a:ea typeface="+mn-ea"/>
                <a:cs typeface="+mn-cs"/>
              </a:rPr>
              <a:t> database</a:t>
            </a: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--target-dir</a:t>
            </a:r>
            <a:r>
              <a:rPr lang="en-US" sz="1200" kern="1200" dirty="0">
                <a:solidFill>
                  <a:schemeClr val="tx1"/>
                </a:solidFill>
                <a:effectLst/>
                <a:latin typeface="+mn-lt"/>
                <a:ea typeface="+mn-ea"/>
                <a:cs typeface="+mn-cs"/>
              </a:rPr>
              <a:t> is where the data will be imported into HDFS </a:t>
            </a:r>
          </a:p>
          <a:p>
            <a:pPr lvl="0"/>
            <a:r>
              <a:rPr lang="en-US" sz="1200" kern="1200" dirty="0">
                <a:solidFill>
                  <a:schemeClr val="tx1"/>
                </a:solidFill>
                <a:effectLst/>
                <a:latin typeface="+mn-lt"/>
                <a:ea typeface="+mn-ea"/>
                <a:cs typeface="+mn-cs"/>
              </a:rPr>
              <a:t>- The default number of </a:t>
            </a:r>
            <a:r>
              <a:rPr lang="en-US" sz="1200" b="0" i="0" kern="1200" dirty="0">
                <a:solidFill>
                  <a:schemeClr val="tx1"/>
                </a:solidFill>
                <a:effectLst/>
                <a:latin typeface="+mn-lt"/>
                <a:ea typeface="+mn-ea"/>
                <a:cs typeface="+mn-cs"/>
              </a:rPr>
              <a:t>map</a:t>
            </a:r>
            <a:r>
              <a:rPr lang="en-US" sz="1200" kern="1200" dirty="0">
                <a:solidFill>
                  <a:schemeClr val="tx1"/>
                </a:solidFill>
                <a:effectLst/>
                <a:latin typeface="+mn-lt"/>
                <a:ea typeface="+mn-ea"/>
                <a:cs typeface="+mn-cs"/>
              </a:rPr>
              <a:t> tasks for Sqoop is 4, so the result of this import will be in 4 files</a:t>
            </a: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--as-textfile</a:t>
            </a:r>
            <a:r>
              <a:rPr lang="en-US" sz="1200" kern="1200" dirty="0">
                <a:solidFill>
                  <a:schemeClr val="tx1"/>
                </a:solidFill>
                <a:effectLst/>
                <a:latin typeface="+mn-lt"/>
                <a:ea typeface="+mn-ea"/>
                <a:cs typeface="+mn-cs"/>
              </a:rPr>
              <a:t> argument imports the data as plain text</a:t>
            </a: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67</a:t>
            </a:fld>
            <a:endParaRPr lang="en-US" dirty="0"/>
          </a:p>
        </p:txBody>
      </p:sp>
    </p:spTree>
    <p:extLst>
      <p:ext uri="{BB962C8B-B14F-4D97-AF65-F5344CB8AC3E}">
        <p14:creationId xmlns:p14="http://schemas.microsoft.com/office/powerpoint/2010/main" val="2076949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How many columns will be in imported? (3)</a:t>
            </a:r>
          </a:p>
          <a:p>
            <a:r>
              <a:rPr lang="en-US" sz="1200" kern="1200" dirty="0">
                <a:solidFill>
                  <a:schemeClr val="tx1"/>
                </a:solidFill>
                <a:effectLst/>
                <a:latin typeface="+mn-lt"/>
                <a:ea typeface="+mn-ea"/>
                <a:cs typeface="+mn-cs"/>
              </a:rPr>
              <a:t>How many files will be created in </a:t>
            </a:r>
            <a:r>
              <a:rPr lang="en-US" sz="1200" b="0" i="0" kern="1200" dirty="0">
                <a:solidFill>
                  <a:schemeClr val="tx1"/>
                </a:solidFill>
                <a:effectLst/>
                <a:latin typeface="+mn-lt"/>
                <a:ea typeface="+mn-ea"/>
                <a:cs typeface="+mn-cs"/>
              </a:rPr>
              <a:t>/data/dailyhighs/</a:t>
            </a:r>
            <a:r>
              <a:rPr lang="en-US" sz="1200" kern="1200" dirty="0">
                <a:solidFill>
                  <a:schemeClr val="tx1"/>
                </a:solidFill>
                <a:effectLst/>
                <a:latin typeface="+mn-lt"/>
                <a:ea typeface="+mn-ea"/>
                <a:cs typeface="+mn-cs"/>
              </a:rPr>
              <a:t>? (10)</a:t>
            </a:r>
          </a:p>
          <a:p>
            <a:r>
              <a:rPr lang="en-US" sz="1200" kern="1200" dirty="0">
                <a:solidFill>
                  <a:schemeClr val="tx1"/>
                </a:solidFill>
                <a:effectLst/>
                <a:latin typeface="+mn-lt"/>
                <a:ea typeface="+mn-ea"/>
                <a:cs typeface="+mn-cs"/>
              </a:rPr>
              <a:t>Which column will Sqoop use to split the data up between the </a:t>
            </a:r>
            <a:r>
              <a:rPr lang="en-US" sz="1200" b="0" i="0" kern="1200" dirty="0">
                <a:solidFill>
                  <a:schemeClr val="tx1"/>
                </a:solidFill>
                <a:effectLst/>
                <a:latin typeface="+mn-lt"/>
                <a:ea typeface="+mn-ea"/>
                <a:cs typeface="+mn-cs"/>
              </a:rPr>
              <a:t>mappers</a:t>
            </a:r>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StockSymbol</a:t>
            </a:r>
            <a:r>
              <a:rPr lang="en-US" sz="1200" kern="1200" dirty="0">
                <a:solidFill>
                  <a:schemeClr val="tx1"/>
                </a:solidFill>
                <a:effectLst/>
                <a:latin typeface="+mn-lt"/>
                <a:ea typeface="+mn-ea"/>
                <a:cs typeface="+mn-cs"/>
              </a:rPr>
              <a:t> column)</a:t>
            </a:r>
          </a:p>
        </p:txBody>
      </p:sp>
      <p:sp>
        <p:nvSpPr>
          <p:cNvPr id="4" name="Slide Number Placeholder 3"/>
          <p:cNvSpPr>
            <a:spLocks noGrp="1"/>
          </p:cNvSpPr>
          <p:nvPr>
            <p:ph type="sldNum" sz="quarter" idx="10"/>
          </p:nvPr>
        </p:nvSpPr>
        <p:spPr/>
        <p:txBody>
          <a:bodyPr/>
          <a:lstStyle/>
          <a:p>
            <a:fld id="{E564724E-7CB4-4288-908A-97852378BB2E}" type="slidenum">
              <a:rPr lang="en-US" smtClean="0"/>
              <a:t>68</a:t>
            </a:fld>
            <a:endParaRPr lang="en-US" dirty="0"/>
          </a:p>
        </p:txBody>
      </p:sp>
    </p:spTree>
    <p:extLst>
      <p:ext uri="{BB962C8B-B14F-4D97-AF65-F5344CB8AC3E}">
        <p14:creationId xmlns:p14="http://schemas.microsoft.com/office/powerpoint/2010/main" val="42144346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Only rows whose </a:t>
            </a:r>
            <a:r>
              <a:rPr lang="en-US" sz="1200" b="0" i="0" kern="1200" dirty="0">
                <a:solidFill>
                  <a:schemeClr val="tx1"/>
                </a:solidFill>
                <a:effectLst/>
                <a:latin typeface="+mn-lt"/>
                <a:ea typeface="+mn-ea"/>
                <a:cs typeface="+mn-cs"/>
              </a:rPr>
              <a:t>Volume</a:t>
            </a:r>
            <a:r>
              <a:rPr lang="en-US" sz="1200" kern="1200" dirty="0">
                <a:solidFill>
                  <a:schemeClr val="tx1"/>
                </a:solidFill>
                <a:effectLst/>
                <a:latin typeface="+mn-lt"/>
                <a:ea typeface="+mn-ea"/>
                <a:cs typeface="+mn-cs"/>
              </a:rPr>
              <a:t> column is greater than 1,000,000 will be imported</a:t>
            </a: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$CONDITIONS</a:t>
            </a:r>
            <a:r>
              <a:rPr lang="en-US" sz="1200" kern="1200" dirty="0">
                <a:solidFill>
                  <a:schemeClr val="tx1"/>
                </a:solidFill>
                <a:effectLst/>
                <a:latin typeface="+mn-lt"/>
                <a:ea typeface="+mn-ea"/>
                <a:cs typeface="+mn-cs"/>
              </a:rPr>
              <a:t> token must appear somewhere in the </a:t>
            </a:r>
            <a:r>
              <a:rPr lang="en-US" sz="1200" b="0" i="0" kern="1200" dirty="0">
                <a:solidFill>
                  <a:schemeClr val="tx1"/>
                </a:solidFill>
                <a:effectLst/>
                <a:latin typeface="+mn-lt"/>
                <a:ea typeface="+mn-ea"/>
                <a:cs typeface="+mn-cs"/>
              </a:rPr>
              <a:t>WHERE</a:t>
            </a:r>
            <a:r>
              <a:rPr lang="en-US" sz="1200" kern="1200" dirty="0">
                <a:solidFill>
                  <a:schemeClr val="tx1"/>
                </a:solidFill>
                <a:effectLst/>
                <a:latin typeface="+mn-lt"/>
                <a:ea typeface="+mn-ea"/>
                <a:cs typeface="+mn-cs"/>
              </a:rPr>
              <a:t> clause of your SQL query. Sqoop replaces this token with </a:t>
            </a:r>
            <a:r>
              <a:rPr lang="en-US" sz="1200" b="0" i="0" kern="1200" dirty="0">
                <a:solidFill>
                  <a:schemeClr val="tx1"/>
                </a:solidFill>
                <a:effectLst/>
                <a:latin typeface="+mn-lt"/>
                <a:ea typeface="+mn-ea"/>
                <a:cs typeface="+mn-cs"/>
              </a:rPr>
              <a:t>LIMIT</a:t>
            </a:r>
            <a:r>
              <a:rPr lang="en-US" sz="120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OFFSET</a:t>
            </a:r>
            <a:r>
              <a:rPr lang="en-US" sz="1200" kern="1200" dirty="0">
                <a:solidFill>
                  <a:schemeClr val="tx1"/>
                </a:solidFill>
                <a:effectLst/>
                <a:latin typeface="+mn-lt"/>
                <a:ea typeface="+mn-ea"/>
                <a:cs typeface="+mn-cs"/>
              </a:rPr>
              <a:t> clauses so that the data can be split between </a:t>
            </a:r>
            <a:r>
              <a:rPr lang="en-US" sz="1200" b="0" i="0" kern="1200" dirty="0">
                <a:solidFill>
                  <a:schemeClr val="tx1"/>
                </a:solidFill>
                <a:effectLst/>
                <a:latin typeface="+mn-lt"/>
                <a:ea typeface="+mn-ea"/>
                <a:cs typeface="+mn-cs"/>
              </a:rPr>
              <a:t>mappers</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If you use </a:t>
            </a:r>
            <a:r>
              <a:rPr lang="en-US" sz="1200" b="0" i="0" kern="1200" dirty="0">
                <a:solidFill>
                  <a:schemeClr val="tx1"/>
                </a:solidFill>
                <a:effectLst/>
                <a:latin typeface="+mn-lt"/>
                <a:ea typeface="+mn-ea"/>
                <a:cs typeface="+mn-cs"/>
              </a:rPr>
              <a:t>--query</a:t>
            </a:r>
            <a:r>
              <a:rPr lang="en-US" sz="1200" kern="1200" dirty="0">
                <a:solidFill>
                  <a:schemeClr val="tx1"/>
                </a:solidFill>
                <a:effectLst/>
                <a:latin typeface="+mn-lt"/>
                <a:ea typeface="+mn-ea"/>
                <a:cs typeface="+mn-cs"/>
              </a:rPr>
              <a:t>, then you must also specify a </a:t>
            </a:r>
            <a:r>
              <a:rPr lang="en-US" sz="1200" b="0" i="0" kern="1200" dirty="0">
                <a:solidFill>
                  <a:schemeClr val="tx1"/>
                </a:solidFill>
                <a:effectLst/>
                <a:latin typeface="+mn-lt"/>
                <a:ea typeface="+mn-ea"/>
                <a:cs typeface="+mn-cs"/>
              </a:rPr>
              <a:t>--split-by</a:t>
            </a:r>
            <a:r>
              <a:rPr lang="en-US" sz="1200" kern="1200" dirty="0">
                <a:solidFill>
                  <a:schemeClr val="tx1"/>
                </a:solidFill>
                <a:effectLst/>
                <a:latin typeface="+mn-lt"/>
                <a:ea typeface="+mn-ea"/>
                <a:cs typeface="+mn-cs"/>
              </a:rPr>
              <a:t> column or the Sqoop command will fail to execute</a:t>
            </a: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69</a:t>
            </a:fld>
            <a:endParaRPr lang="en-US" dirty="0"/>
          </a:p>
        </p:txBody>
      </p:sp>
    </p:spTree>
    <p:extLst>
      <p:ext uri="{BB962C8B-B14F-4D97-AF65-F5344CB8AC3E}">
        <p14:creationId xmlns:p14="http://schemas.microsoft.com/office/powerpoint/2010/main" val="18985355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70</a:t>
            </a:fld>
            <a:endParaRPr lang="en-US" dirty="0"/>
          </a:p>
        </p:txBody>
      </p:sp>
    </p:spTree>
    <p:extLst>
      <p:ext uri="{BB962C8B-B14F-4D97-AF65-F5344CB8AC3E}">
        <p14:creationId xmlns:p14="http://schemas.microsoft.com/office/powerpoint/2010/main" val="3048218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Sqoop export tool runs in three modes:</a:t>
            </a:r>
          </a:p>
          <a:p>
            <a:r>
              <a:rPr lang="en-US" sz="1200" b="1" kern="1200" dirty="0">
                <a:solidFill>
                  <a:schemeClr val="tx1"/>
                </a:solidFill>
                <a:effectLst/>
                <a:latin typeface="+mn-lt"/>
                <a:ea typeface="+mn-ea"/>
                <a:cs typeface="+mn-cs"/>
              </a:rPr>
              <a:t>- Insert Mode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records being exported are inserted into the table using an SQL </a:t>
            </a:r>
            <a:r>
              <a:rPr lang="en-US" sz="1200" b="0" i="0" kern="1200" dirty="0">
                <a:solidFill>
                  <a:schemeClr val="tx1"/>
                </a:solidFill>
                <a:effectLst/>
                <a:latin typeface="+mn-lt"/>
                <a:ea typeface="+mn-ea"/>
                <a:cs typeface="+mn-cs"/>
              </a:rPr>
              <a:t>INSERT</a:t>
            </a:r>
            <a:r>
              <a:rPr lang="en-US" sz="1200" kern="1200" dirty="0">
                <a:solidFill>
                  <a:schemeClr val="tx1"/>
                </a:solidFill>
                <a:effectLst/>
                <a:latin typeface="+mn-lt"/>
                <a:ea typeface="+mn-ea"/>
                <a:cs typeface="+mn-cs"/>
              </a:rPr>
              <a:t> statement</a:t>
            </a:r>
          </a:p>
          <a:p>
            <a:r>
              <a:rPr lang="en-US" sz="1200" b="1" kern="1200" dirty="0">
                <a:solidFill>
                  <a:schemeClr val="tx1"/>
                </a:solidFill>
                <a:effectLst/>
                <a:latin typeface="+mn-lt"/>
                <a:ea typeface="+mn-ea"/>
                <a:cs typeface="+mn-cs"/>
              </a:rPr>
              <a:t>- Update Mode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 </a:t>
            </a:r>
            <a:r>
              <a:rPr lang="en-US" sz="1200" b="0" i="0" kern="1200" dirty="0">
                <a:solidFill>
                  <a:schemeClr val="tx1"/>
                </a:solidFill>
                <a:effectLst/>
                <a:latin typeface="+mn-lt"/>
                <a:ea typeface="+mn-ea"/>
                <a:cs typeface="+mn-cs"/>
              </a:rPr>
              <a:t>UPDATE</a:t>
            </a:r>
            <a:r>
              <a:rPr lang="en-US" sz="1200" kern="1200" dirty="0">
                <a:solidFill>
                  <a:schemeClr val="tx1"/>
                </a:solidFill>
                <a:effectLst/>
                <a:latin typeface="+mn-lt"/>
                <a:ea typeface="+mn-ea"/>
                <a:cs typeface="+mn-cs"/>
              </a:rPr>
              <a:t> SQL statement is executed for existing rows, and an </a:t>
            </a:r>
            <a:r>
              <a:rPr lang="en-US" sz="1200" b="0" i="0" kern="1200" dirty="0">
                <a:solidFill>
                  <a:schemeClr val="tx1"/>
                </a:solidFill>
                <a:effectLst/>
                <a:latin typeface="+mn-lt"/>
                <a:ea typeface="+mn-ea"/>
                <a:cs typeface="+mn-cs"/>
              </a:rPr>
              <a:t>INSERT</a:t>
            </a:r>
            <a:r>
              <a:rPr lang="en-US" sz="1200" kern="1200" dirty="0">
                <a:solidFill>
                  <a:schemeClr val="tx1"/>
                </a:solidFill>
                <a:effectLst/>
                <a:latin typeface="+mn-lt"/>
                <a:ea typeface="+mn-ea"/>
                <a:cs typeface="+mn-cs"/>
              </a:rPr>
              <a:t> can be used for new rows</a:t>
            </a:r>
          </a:p>
          <a:p>
            <a:r>
              <a:rPr lang="en-US" sz="1200" b="1" kern="1200" dirty="0">
                <a:solidFill>
                  <a:schemeClr val="tx1"/>
                </a:solidFill>
                <a:effectLst/>
                <a:latin typeface="+mn-lt"/>
                <a:ea typeface="+mn-ea"/>
                <a:cs typeface="+mn-cs"/>
              </a:rPr>
              <a:t>- Call Mode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 stored procedure is invoked for each record</a:t>
            </a: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72</a:t>
            </a:fld>
            <a:endParaRPr lang="en-US" dirty="0"/>
          </a:p>
        </p:txBody>
      </p:sp>
    </p:spTree>
    <p:extLst>
      <p:ext uri="{BB962C8B-B14F-4D97-AF65-F5344CB8AC3E}">
        <p14:creationId xmlns:p14="http://schemas.microsoft.com/office/powerpoint/2010/main" val="2096352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The table </a:t>
            </a:r>
            <a:r>
              <a:rPr lang="en-US" sz="1200" b="0" i="0" kern="1200" dirty="0">
                <a:solidFill>
                  <a:schemeClr val="tx1"/>
                </a:solidFill>
                <a:effectLst/>
                <a:latin typeface="+mn-lt"/>
                <a:ea typeface="+mn-ea"/>
                <a:cs typeface="+mn-cs"/>
              </a:rPr>
              <a:t>LogData</a:t>
            </a:r>
            <a:r>
              <a:rPr lang="en-US" sz="1200" kern="1200" dirty="0">
                <a:solidFill>
                  <a:schemeClr val="tx1"/>
                </a:solidFill>
                <a:effectLst/>
                <a:latin typeface="+mn-lt"/>
                <a:ea typeface="+mn-ea"/>
                <a:cs typeface="+mn-cs"/>
              </a:rPr>
              <a:t> needs to already exist in the </a:t>
            </a:r>
            <a:r>
              <a:rPr lang="en-US" sz="1200" b="0" i="0" kern="1200" dirty="0">
                <a:solidFill>
                  <a:schemeClr val="tx1"/>
                </a:solidFill>
                <a:effectLst/>
                <a:latin typeface="+mn-lt"/>
                <a:ea typeface="+mn-ea"/>
                <a:cs typeface="+mn-cs"/>
              </a:rPr>
              <a:t>mylogs</a:t>
            </a:r>
            <a:r>
              <a:rPr lang="en-US" sz="1200" kern="1200" dirty="0">
                <a:solidFill>
                  <a:schemeClr val="tx1"/>
                </a:solidFill>
                <a:effectLst/>
                <a:latin typeface="+mn-lt"/>
                <a:ea typeface="+mn-ea"/>
                <a:cs typeface="+mn-cs"/>
              </a:rPr>
              <a:t> database</a:t>
            </a:r>
          </a:p>
          <a:p>
            <a:pPr lvl="0"/>
            <a:r>
              <a:rPr lang="en-US" sz="1200" kern="1200" dirty="0">
                <a:solidFill>
                  <a:schemeClr val="tx1"/>
                </a:solidFill>
                <a:effectLst/>
                <a:latin typeface="+mn-lt"/>
                <a:ea typeface="+mn-ea"/>
                <a:cs typeface="+mn-cs"/>
              </a:rPr>
              <a:t>- The column values are determined by the delimiter, which is a tab in this example</a:t>
            </a:r>
          </a:p>
          <a:p>
            <a:pPr lvl="0"/>
            <a:r>
              <a:rPr lang="en-US" sz="1200" kern="1200" dirty="0">
                <a:solidFill>
                  <a:schemeClr val="tx1"/>
                </a:solidFill>
                <a:effectLst/>
                <a:latin typeface="+mn-lt"/>
                <a:ea typeface="+mn-ea"/>
                <a:cs typeface="+mn-cs"/>
              </a:rPr>
              <a:t>- All files in the </a:t>
            </a:r>
            <a:r>
              <a:rPr lang="en-US" sz="1200" b="0" i="0" kern="1200" dirty="0">
                <a:solidFill>
                  <a:schemeClr val="tx1"/>
                </a:solidFill>
                <a:effectLst/>
                <a:latin typeface="+mn-lt"/>
                <a:ea typeface="+mn-ea"/>
                <a:cs typeface="+mn-cs"/>
              </a:rPr>
              <a:t>/data/logfiles/</a:t>
            </a:r>
            <a:r>
              <a:rPr lang="en-US" sz="1200" kern="1200" dirty="0">
                <a:solidFill>
                  <a:schemeClr val="tx1"/>
                </a:solidFill>
                <a:effectLst/>
                <a:latin typeface="+mn-lt"/>
                <a:ea typeface="+mn-ea"/>
                <a:cs typeface="+mn-cs"/>
              </a:rPr>
              <a:t> directory will be exported</a:t>
            </a:r>
          </a:p>
          <a:p>
            <a:pPr lvl="0"/>
            <a:r>
              <a:rPr lang="en-US" sz="1200" kern="1200" dirty="0">
                <a:solidFill>
                  <a:schemeClr val="tx1"/>
                </a:solidFill>
                <a:effectLst/>
                <a:latin typeface="+mn-lt"/>
                <a:ea typeface="+mn-ea"/>
                <a:cs typeface="+mn-cs"/>
              </a:rPr>
              <a:t>- Sqoop will perform this job using four </a:t>
            </a:r>
            <a:r>
              <a:rPr lang="en-US" sz="1200" b="0" i="0" kern="1200" dirty="0">
                <a:solidFill>
                  <a:schemeClr val="tx1"/>
                </a:solidFill>
                <a:effectLst/>
                <a:latin typeface="+mn-lt"/>
                <a:ea typeface="+mn-ea"/>
                <a:cs typeface="+mn-cs"/>
              </a:rPr>
              <a:t>mappers</a:t>
            </a:r>
            <a:r>
              <a:rPr lang="en-US" sz="1200" kern="1200" dirty="0">
                <a:solidFill>
                  <a:schemeClr val="tx1"/>
                </a:solidFill>
                <a:effectLst/>
                <a:latin typeface="+mn-lt"/>
                <a:ea typeface="+mn-ea"/>
                <a:cs typeface="+mn-cs"/>
              </a:rPr>
              <a:t>, but you can specify the number to use with the </a:t>
            </a:r>
            <a:r>
              <a:rPr lang="en-US" sz="1200" b="0" i="0" kern="1200" dirty="0">
                <a:solidFill>
                  <a:schemeClr val="tx1"/>
                </a:solidFill>
                <a:effectLst/>
                <a:latin typeface="+mn-lt"/>
                <a:ea typeface="+mn-ea"/>
                <a:cs typeface="+mn-cs"/>
              </a:rPr>
              <a:t>-m</a:t>
            </a:r>
            <a:r>
              <a:rPr lang="en-US" sz="1200" kern="1200" dirty="0">
                <a:solidFill>
                  <a:schemeClr val="tx1"/>
                </a:solidFill>
                <a:effectLst/>
                <a:latin typeface="+mn-lt"/>
                <a:ea typeface="+mn-ea"/>
                <a:cs typeface="+mn-cs"/>
              </a:rPr>
              <a:t> argument</a:t>
            </a:r>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73</a:t>
            </a:fld>
            <a:endParaRPr lang="en-US" dirty="0"/>
          </a:p>
        </p:txBody>
      </p:sp>
    </p:spTree>
    <p:extLst>
      <p:ext uri="{BB962C8B-B14F-4D97-AF65-F5344CB8AC3E}">
        <p14:creationId xmlns:p14="http://schemas.microsoft.com/office/powerpoint/2010/main" val="3387835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slide really only</a:t>
            </a:r>
            <a:r>
              <a:rPr lang="en-US" baseline="0" dirty="0"/>
              <a:t> shows the three phases of MapReduce. The remainder of the slides in this lesson show the details.</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77</a:t>
            </a:fld>
            <a:endParaRPr lang="en-US" dirty="0"/>
          </a:p>
        </p:txBody>
      </p:sp>
    </p:spTree>
    <p:extLst>
      <p:ext uri="{BB962C8B-B14F-4D97-AF65-F5344CB8AC3E}">
        <p14:creationId xmlns:p14="http://schemas.microsoft.com/office/powerpoint/2010/main" val="564264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where we design a database structure with storage and query in mind. We do heavy transformations as the data is written, not as it is read. </a:t>
            </a:r>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13</a:t>
            </a:fld>
            <a:endParaRPr lang="en-US" dirty="0"/>
          </a:p>
        </p:txBody>
      </p:sp>
    </p:spTree>
    <p:extLst>
      <p:ext uri="{BB962C8B-B14F-4D97-AF65-F5344CB8AC3E}">
        <p14:creationId xmlns:p14="http://schemas.microsoft.com/office/powerpoint/2010/main" val="4187770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of 3 slides, this one</a:t>
            </a:r>
            <a:r>
              <a:rPr lang="en-US" baseline="0" dirty="0"/>
              <a:t> shows the map phase. </a:t>
            </a:r>
          </a:p>
          <a:p>
            <a:endParaRPr lang="en-US" baseline="0" dirty="0"/>
          </a:p>
          <a:p>
            <a:r>
              <a:rPr lang="en-US" baseline="0" dirty="0"/>
              <a:t>It is not always true that 7 blocks = 7 mappers, but assume this is a TextInputFormat</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78</a:t>
            </a:fld>
            <a:endParaRPr lang="en-US" dirty="0"/>
          </a:p>
        </p:txBody>
      </p:sp>
    </p:spTree>
    <p:extLst>
      <p:ext uri="{BB962C8B-B14F-4D97-AF65-F5344CB8AC3E}">
        <p14:creationId xmlns:p14="http://schemas.microsoft.com/office/powerpoint/2010/main" val="14527682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Every reducer</a:t>
            </a:r>
            <a:r>
              <a:rPr lang="en-US" baseline="0" dirty="0"/>
              <a:t> must ask every mapper for the &lt;key,value&gt; pairs that are partitioned to go that reducer.</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79</a:t>
            </a:fld>
            <a:endParaRPr lang="en-US" dirty="0"/>
          </a:p>
        </p:txBody>
      </p:sp>
    </p:spTree>
    <p:extLst>
      <p:ext uri="{BB962C8B-B14F-4D97-AF65-F5344CB8AC3E}">
        <p14:creationId xmlns:p14="http://schemas.microsoft.com/office/powerpoint/2010/main" val="1621854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values</a:t>
            </a:r>
            <a:r>
              <a:rPr lang="en-US" baseline="0" dirty="0"/>
              <a:t> are aggregated into an iterable collection and the keys are sorted.</a:t>
            </a:r>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80</a:t>
            </a:fld>
            <a:endParaRPr lang="en-US" dirty="0"/>
          </a:p>
        </p:txBody>
      </p:sp>
    </p:spTree>
    <p:extLst>
      <p:ext uri="{BB962C8B-B14F-4D97-AF65-F5344CB8AC3E}">
        <p14:creationId xmlns:p14="http://schemas.microsoft.com/office/powerpoint/2010/main" val="321246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previous slides were generic – here you have a specific example with actual &lt;key,value&gt; pairs.</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81</a:t>
            </a:fld>
            <a:endParaRPr lang="en-US" dirty="0"/>
          </a:p>
        </p:txBody>
      </p:sp>
    </p:spTree>
    <p:extLst>
      <p:ext uri="{BB962C8B-B14F-4D97-AF65-F5344CB8AC3E}">
        <p14:creationId xmlns:p14="http://schemas.microsoft.com/office/powerpoint/2010/main" val="32055116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lot of details</a:t>
            </a:r>
            <a:r>
              <a:rPr lang="en-US" baseline="0" dirty="0"/>
              <a:t> here – perhaps more than the students may be interested in. You can either spend a lot of time on this slide, or a brief amount of time if you feel like it is too much detail for your audience.</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82</a:t>
            </a:fld>
            <a:endParaRPr lang="en-US" dirty="0"/>
          </a:p>
        </p:txBody>
      </p:sp>
    </p:spTree>
    <p:extLst>
      <p:ext uri="{BB962C8B-B14F-4D97-AF65-F5344CB8AC3E}">
        <p14:creationId xmlns:p14="http://schemas.microsoft.com/office/powerpoint/2010/main" val="34053217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a:t>
            </a:r>
            <a:r>
              <a:rPr lang="en-US" baseline="0" dirty="0"/>
              <a:t> nice slide that shows the data types of the &lt;key,value&gt; pairs as they flow through a MapReduce job.</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83</a:t>
            </a:fld>
            <a:endParaRPr lang="en-US" dirty="0"/>
          </a:p>
        </p:txBody>
      </p:sp>
    </p:spTree>
    <p:extLst>
      <p:ext uri="{BB962C8B-B14F-4D97-AF65-F5344CB8AC3E}">
        <p14:creationId xmlns:p14="http://schemas.microsoft.com/office/powerpoint/2010/main" val="3475516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84</a:t>
            </a:fld>
            <a:endParaRPr lang="en-US" dirty="0"/>
          </a:p>
        </p:txBody>
      </p:sp>
    </p:spTree>
    <p:extLst>
      <p:ext uri="{BB962C8B-B14F-4D97-AF65-F5344CB8AC3E}">
        <p14:creationId xmlns:p14="http://schemas.microsoft.com/office/powerpoint/2010/main" val="751365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t>
            </a:r>
            <a:r>
              <a:rPr lang="en-US" sz="1200" b="0" i="0" kern="1200" dirty="0">
                <a:solidFill>
                  <a:schemeClr val="tx1"/>
                </a:solidFill>
                <a:effectLst/>
                <a:latin typeface="+mn-lt"/>
                <a:ea typeface="+mn-ea"/>
                <a:cs typeface="+mn-cs"/>
              </a:rPr>
              <a:t>ResourceManager</a:t>
            </a:r>
            <a:r>
              <a:rPr lang="en-US" sz="1200" kern="1200" dirty="0">
                <a:solidFill>
                  <a:schemeClr val="tx1"/>
                </a:solidFill>
                <a:effectLst/>
                <a:latin typeface="+mn-lt"/>
                <a:ea typeface="+mn-ea"/>
                <a:cs typeface="+mn-cs"/>
              </a:rPr>
              <a:t> allocates resources for applications but does not manage the lifecycle of applications. Instead, applications are managed by an </a:t>
            </a:r>
            <a:r>
              <a:rPr lang="en-US" sz="1200" b="0" i="0" kern="1200" dirty="0">
                <a:solidFill>
                  <a:schemeClr val="tx1"/>
                </a:solidFill>
                <a:effectLst/>
                <a:latin typeface="+mn-lt"/>
                <a:ea typeface="+mn-ea"/>
                <a:cs typeface="+mn-cs"/>
              </a:rPr>
              <a:t>ApplicationMaster</a:t>
            </a:r>
            <a:r>
              <a:rPr lang="en-US" sz="1200" kern="1200" dirty="0">
                <a:solidFill>
                  <a:schemeClr val="tx1"/>
                </a:solidFill>
                <a:effectLst/>
                <a:latin typeface="+mn-lt"/>
                <a:ea typeface="+mn-ea"/>
                <a:cs typeface="+mn-cs"/>
              </a:rPr>
              <a:t> that runs on a node in the cluster. Each application running in the cluster requires its own </a:t>
            </a:r>
            <a:r>
              <a:rPr lang="en-US" sz="1200" b="0" i="0" kern="1200" dirty="0">
                <a:solidFill>
                  <a:schemeClr val="tx1"/>
                </a:solidFill>
                <a:effectLst/>
                <a:latin typeface="+mn-lt"/>
                <a:ea typeface="+mn-ea"/>
                <a:cs typeface="+mn-cs"/>
              </a:rPr>
              <a:t>ApplicationMaster</a:t>
            </a:r>
            <a:r>
              <a:rPr lang="en-US" sz="1200" kern="1200" dirty="0">
                <a:solidFill>
                  <a:schemeClr val="tx1"/>
                </a:solidFill>
                <a:effectLst/>
                <a:latin typeface="+mn-lt"/>
                <a:ea typeface="+mn-ea"/>
                <a:cs typeface="+mn-cs"/>
              </a:rPr>
              <a:t>.</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89</a:t>
            </a:fld>
            <a:endParaRPr lang="en-US" dirty="0"/>
          </a:p>
        </p:txBody>
      </p:sp>
    </p:spTree>
    <p:extLst>
      <p:ext uri="{BB962C8B-B14F-4D97-AF65-F5344CB8AC3E}">
        <p14:creationId xmlns:p14="http://schemas.microsoft.com/office/powerpoint/2010/main" val="16979471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Spend as much time as you want on this slide and add details if the students want</a:t>
            </a:r>
            <a:r>
              <a:rPr lang="en-US" baseline="0" dirty="0"/>
              <a:t> more.</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90</a:t>
            </a:fld>
            <a:endParaRPr lang="en-US" dirty="0"/>
          </a:p>
        </p:txBody>
      </p:sp>
    </p:spTree>
    <p:extLst>
      <p:ext uri="{BB962C8B-B14F-4D97-AF65-F5344CB8AC3E}">
        <p14:creationId xmlns:p14="http://schemas.microsoft.com/office/powerpoint/2010/main" val="31585269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1E8096-F329-7647-8BCC-856D6F856EB3}" type="slidenum">
              <a:rPr lang="en-US" smtClean="0"/>
              <a:t>91</a:t>
            </a:fld>
            <a:endParaRPr lang="en-US" dirty="0"/>
          </a:p>
        </p:txBody>
      </p:sp>
    </p:spTree>
    <p:extLst>
      <p:ext uri="{BB962C8B-B14F-4D97-AF65-F5344CB8AC3E}">
        <p14:creationId xmlns:p14="http://schemas.microsoft.com/office/powerpoint/2010/main" val="372759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use case of Hadoop is collect output from another system, and store it as is because you don’t know how you want to analyze it yet. </a:t>
            </a:r>
          </a:p>
          <a:p>
            <a:endParaRPr lang="en-US" baseline="0" dirty="0"/>
          </a:p>
          <a:p>
            <a:r>
              <a:rPr lang="en-US" baseline="0" dirty="0"/>
              <a:t>You don’t know what parts of the JSON output you will need. This data is schema-less which means we don’t have to apply any logic at write-time as we would normally with a relational database management system.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16</a:t>
            </a:fld>
            <a:endParaRPr lang="en-US" dirty="0"/>
          </a:p>
        </p:txBody>
      </p:sp>
    </p:spTree>
    <p:extLst>
      <p:ext uri="{BB962C8B-B14F-4D97-AF65-F5344CB8AC3E}">
        <p14:creationId xmlns:p14="http://schemas.microsoft.com/office/powerpoint/2010/main" val="1129485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yarn application -list -appStates FINISHED</a:t>
            </a:r>
          </a:p>
          <a:p>
            <a:endParaRPr lang="en-US" dirty="0"/>
          </a:p>
          <a:p>
            <a:r>
              <a:rPr lang="en-US" dirty="0"/>
              <a:t>yarn application -list</a:t>
            </a:r>
          </a:p>
          <a:p>
            <a:endParaRPr lang="en-US" dirty="0"/>
          </a:p>
          <a:p>
            <a:r>
              <a:rPr lang="en-US" dirty="0"/>
              <a:t> yarn application -status application_1533052372690_0010</a:t>
            </a:r>
          </a:p>
          <a:p>
            <a:endParaRPr lang="en-US" dirty="0"/>
          </a:p>
          <a:p>
            <a:r>
              <a:rPr lang="en-US" dirty="0"/>
              <a:t> yarn application -kill application_1533052372690_0010</a:t>
            </a:r>
          </a:p>
          <a:p>
            <a:endParaRPr lang="en-US" dirty="0"/>
          </a:p>
          <a:p>
            <a:r>
              <a:rPr lang="en-US" dirty="0"/>
              <a:t>yarn application -list -appStates KILLED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yarn application -status application_1533052372690_0010</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92</a:t>
            </a:fld>
            <a:endParaRPr lang="en-US" dirty="0"/>
          </a:p>
        </p:txBody>
      </p:sp>
    </p:spTree>
    <p:extLst>
      <p:ext uri="{BB962C8B-B14F-4D97-AF65-F5344CB8AC3E}">
        <p14:creationId xmlns:p14="http://schemas.microsoft.com/office/powerpoint/2010/main" val="29388767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Hadoop Streaming is a part of HDP, and it allows you to create and run MapReduce jobs with any executable or script as the </a:t>
            </a:r>
            <a:r>
              <a:rPr lang="en-US" sz="1200" b="0" i="0" kern="1200" dirty="0">
                <a:solidFill>
                  <a:schemeClr val="tx1"/>
                </a:solidFill>
                <a:effectLst/>
                <a:latin typeface="+mn-lt"/>
                <a:ea typeface="+mn-ea"/>
                <a:cs typeface="+mn-cs"/>
              </a:rPr>
              <a:t>mapper</a:t>
            </a:r>
            <a:r>
              <a:rPr lang="en-US" sz="1200" kern="1200" dirty="0">
                <a:solidFill>
                  <a:schemeClr val="tx1"/>
                </a:solidFill>
                <a:effectLst/>
                <a:latin typeface="+mn-lt"/>
                <a:ea typeface="+mn-ea"/>
                <a:cs typeface="+mn-cs"/>
              </a:rPr>
              <a:t> and/or the </a:t>
            </a:r>
            <a:r>
              <a:rPr lang="en-US" sz="1200" b="0" i="0" kern="1200" dirty="0">
                <a:solidFill>
                  <a:schemeClr val="tx1"/>
                </a:solidFill>
                <a:effectLst/>
                <a:latin typeface="+mn-lt"/>
                <a:ea typeface="+mn-ea"/>
                <a:cs typeface="+mn-cs"/>
              </a:rPr>
              <a:t>reducer</a:t>
            </a:r>
            <a:r>
              <a:rPr lang="en-US" sz="1200" kern="1200" dirty="0">
                <a:solidFill>
                  <a:schemeClr val="tx1"/>
                </a:solidFill>
                <a:effectLst/>
                <a:latin typeface="+mn-lt"/>
                <a:ea typeface="+mn-ea"/>
                <a:cs typeface="+mn-cs"/>
              </a:rPr>
              <a:t>. Streaming allows you to take advantage of the benefits of MapReduce while using any scripting language you like.</a:t>
            </a:r>
          </a:p>
          <a:p>
            <a:endParaRPr lang="en-US" dirty="0"/>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93</a:t>
            </a:fld>
            <a:endParaRPr lang="en-US" dirty="0"/>
          </a:p>
        </p:txBody>
      </p:sp>
    </p:spTree>
    <p:extLst>
      <p:ext uri="{BB962C8B-B14F-4D97-AF65-F5344CB8AC3E}">
        <p14:creationId xmlns:p14="http://schemas.microsoft.com/office/powerpoint/2010/main" val="492193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Hadoop Streaming is a part of HDP, and it allows you to create and run MapReduce jobs with any executable or script as the </a:t>
            </a:r>
            <a:r>
              <a:rPr lang="en-US" sz="1200" b="0" i="0" kern="1200" dirty="0">
                <a:solidFill>
                  <a:schemeClr val="tx1"/>
                </a:solidFill>
                <a:effectLst/>
                <a:latin typeface="+mn-lt"/>
                <a:ea typeface="+mn-ea"/>
                <a:cs typeface="+mn-cs"/>
              </a:rPr>
              <a:t>mapper</a:t>
            </a:r>
            <a:r>
              <a:rPr lang="en-US" sz="1200" kern="1200" dirty="0">
                <a:solidFill>
                  <a:schemeClr val="tx1"/>
                </a:solidFill>
                <a:effectLst/>
                <a:latin typeface="+mn-lt"/>
                <a:ea typeface="+mn-ea"/>
                <a:cs typeface="+mn-cs"/>
              </a:rPr>
              <a:t> and/or the </a:t>
            </a:r>
            <a:r>
              <a:rPr lang="en-US" sz="1200" b="0" i="0" kern="1200" dirty="0">
                <a:solidFill>
                  <a:schemeClr val="tx1"/>
                </a:solidFill>
                <a:effectLst/>
                <a:latin typeface="+mn-lt"/>
                <a:ea typeface="+mn-ea"/>
                <a:cs typeface="+mn-cs"/>
              </a:rPr>
              <a:t>reducer</a:t>
            </a:r>
            <a:r>
              <a:rPr lang="en-US" sz="1200" kern="1200" dirty="0">
                <a:solidFill>
                  <a:schemeClr val="tx1"/>
                </a:solidFill>
                <a:effectLst/>
                <a:latin typeface="+mn-lt"/>
                <a:ea typeface="+mn-ea"/>
                <a:cs typeface="+mn-cs"/>
              </a:rPr>
              <a:t>. Streaming allows you to take advantage of the benefits of MapReduce while using any scripting language you like.</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94</a:t>
            </a:fld>
            <a:endParaRPr lang="en-US" dirty="0"/>
          </a:p>
        </p:txBody>
      </p:sp>
    </p:spTree>
    <p:extLst>
      <p:ext uri="{BB962C8B-B14F-4D97-AF65-F5344CB8AC3E}">
        <p14:creationId xmlns:p14="http://schemas.microsoft.com/office/powerpoint/2010/main" val="2794172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example, the following command executes a </a:t>
            </a:r>
            <a:r>
              <a:rPr lang="en-US" sz="1200" b="0" i="0" kern="1200" dirty="0">
                <a:solidFill>
                  <a:schemeClr val="tx1"/>
                </a:solidFill>
                <a:effectLst/>
                <a:latin typeface="+mn-lt"/>
                <a:ea typeface="+mn-ea"/>
                <a:cs typeface="+mn-cs"/>
              </a:rPr>
              <a:t>Streaming</a:t>
            </a:r>
            <a:r>
              <a:rPr lang="en-US" sz="1200" kern="1200" dirty="0">
                <a:solidFill>
                  <a:schemeClr val="tx1"/>
                </a:solidFill>
                <a:effectLst/>
                <a:latin typeface="+mn-lt"/>
                <a:ea typeface="+mn-ea"/>
                <a:cs typeface="+mn-cs"/>
              </a:rPr>
              <a:t> job that uses </a:t>
            </a:r>
            <a:r>
              <a:rPr lang="en-US" sz="1200" b="0" i="0" kern="1200" dirty="0">
                <a:solidFill>
                  <a:schemeClr val="tx1"/>
                </a:solidFill>
                <a:effectLst/>
                <a:latin typeface="+mn-lt"/>
                <a:ea typeface="+mn-ea"/>
                <a:cs typeface="+mn-cs"/>
              </a:rPr>
              <a:t>cat </a:t>
            </a:r>
            <a:r>
              <a:rPr lang="en-US" sz="1200" kern="1200" dirty="0">
                <a:solidFill>
                  <a:schemeClr val="tx1"/>
                </a:solidFill>
                <a:effectLst/>
                <a:latin typeface="+mn-lt"/>
                <a:ea typeface="+mn-ea"/>
                <a:cs typeface="+mn-cs"/>
              </a:rPr>
              <a:t>as the </a:t>
            </a:r>
            <a:r>
              <a:rPr lang="en-US" sz="1200" b="0" i="0" kern="1200" dirty="0">
                <a:solidFill>
                  <a:schemeClr val="tx1"/>
                </a:solidFill>
                <a:effectLst/>
                <a:latin typeface="+mn-lt"/>
                <a:ea typeface="+mn-ea"/>
                <a:cs typeface="+mn-cs"/>
              </a:rPr>
              <a:t>mapper</a:t>
            </a:r>
            <a:r>
              <a:rPr lang="en-US" sz="1200" kern="1200" dirty="0">
                <a:solidFill>
                  <a:schemeClr val="tx1"/>
                </a:solidFill>
                <a:effectLst/>
                <a:latin typeface="+mn-lt"/>
                <a:ea typeface="+mn-ea"/>
                <a:cs typeface="+mn-cs"/>
              </a:rPr>
              <a:t> and </a:t>
            </a:r>
            <a:r>
              <a:rPr lang="en-US" sz="1200" b="0" i="0" kern="1200" dirty="0">
                <a:solidFill>
                  <a:schemeClr val="tx1"/>
                </a:solidFill>
                <a:effectLst/>
                <a:latin typeface="+mn-lt"/>
                <a:ea typeface="+mn-ea"/>
                <a:cs typeface="+mn-cs"/>
              </a:rPr>
              <a:t>grep</a:t>
            </a:r>
            <a:r>
              <a:rPr lang="en-US" sz="1200" kern="1200" dirty="0">
                <a:solidFill>
                  <a:schemeClr val="tx1"/>
                </a:solidFill>
                <a:effectLst/>
                <a:latin typeface="+mn-lt"/>
                <a:ea typeface="+mn-ea"/>
                <a:cs typeface="+mn-cs"/>
              </a:rPr>
              <a:t> as its </a:t>
            </a:r>
            <a:r>
              <a:rPr lang="en-US" sz="1200" b="0" i="0" kern="1200" dirty="0">
                <a:solidFill>
                  <a:schemeClr val="tx1"/>
                </a:solidFill>
                <a:effectLst/>
                <a:latin typeface="+mn-lt"/>
                <a:ea typeface="+mn-ea"/>
                <a:cs typeface="+mn-cs"/>
              </a:rPr>
              <a:t>reducer</a:t>
            </a:r>
            <a:r>
              <a:rPr lang="en-US" sz="1200" kern="1200" dirty="0">
                <a:solidFill>
                  <a:schemeClr val="tx1"/>
                </a:solidFill>
                <a:effectLst/>
                <a:latin typeface="+mn-lt"/>
                <a:ea typeface="+mn-ea"/>
                <a:cs typeface="+mn-cs"/>
              </a:rPr>
              <a:t>:</a:t>
            </a:r>
          </a:p>
          <a:p>
            <a:r>
              <a:rPr lang="en-US" sz="1200" b="1" kern="1200" dirty="0">
                <a:solidFill>
                  <a:schemeClr val="tx1"/>
                </a:solidFill>
                <a:effectLst/>
                <a:latin typeface="+mn-lt"/>
                <a:ea typeface="+mn-ea"/>
                <a:cs typeface="+mn-cs"/>
              </a:rPr>
              <a:t>hadoop  jar  hadoop-streaming.jar </a:t>
            </a:r>
          </a:p>
          <a:p>
            <a:r>
              <a:rPr lang="en-US" sz="1200" b="1" kern="1200" dirty="0">
                <a:solidFill>
                  <a:schemeClr val="tx1"/>
                </a:solidFill>
                <a:effectLst/>
                <a:latin typeface="+mn-lt"/>
                <a:ea typeface="+mn-ea"/>
                <a:cs typeface="+mn-cs"/>
              </a:rPr>
              <a:t>    -input test/data.txt</a:t>
            </a:r>
          </a:p>
          <a:p>
            <a:r>
              <a:rPr lang="en-US" sz="1200" b="1" kern="1200" dirty="0">
                <a:solidFill>
                  <a:schemeClr val="tx1"/>
                </a:solidFill>
                <a:effectLst/>
                <a:latin typeface="+mn-lt"/>
                <a:ea typeface="+mn-ea"/>
                <a:cs typeface="+mn-cs"/>
              </a:rPr>
              <a:t>    -output streamtest</a:t>
            </a:r>
          </a:p>
          <a:p>
            <a:r>
              <a:rPr lang="en-US" sz="1200" b="1" kern="1200" dirty="0">
                <a:solidFill>
                  <a:schemeClr val="tx1"/>
                </a:solidFill>
                <a:effectLst/>
                <a:latin typeface="+mn-lt"/>
                <a:ea typeface="+mn-ea"/>
                <a:cs typeface="+mn-cs"/>
              </a:rPr>
              <a:t>    -mapper /bin/cat </a:t>
            </a:r>
          </a:p>
          <a:p>
            <a:r>
              <a:rPr lang="en-US" sz="1200" b="1" kern="1200" dirty="0">
                <a:solidFill>
                  <a:schemeClr val="tx1"/>
                </a:solidFill>
                <a:effectLst/>
                <a:latin typeface="+mn-lt"/>
                <a:ea typeface="+mn-ea"/>
                <a:cs typeface="+mn-cs"/>
              </a:rPr>
              <a:t>    -reducer 'grep -i hadoop'</a:t>
            </a:r>
          </a:p>
          <a:p>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95</a:t>
            </a:fld>
            <a:endParaRPr lang="en-US" dirty="0"/>
          </a:p>
        </p:txBody>
      </p:sp>
    </p:spTree>
    <p:extLst>
      <p:ext uri="{BB962C8B-B14F-4D97-AF65-F5344CB8AC3E}">
        <p14:creationId xmlns:p14="http://schemas.microsoft.com/office/powerpoint/2010/main" val="20571335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want</a:t>
            </a:r>
            <a:r>
              <a:rPr lang="en-US" baseline="0" dirty="0"/>
              <a:t> to perform analysis on our data, we apply a schema as it is read to that it can be placed in a tabular form for analysis. </a:t>
            </a:r>
          </a:p>
          <a:p>
            <a:endParaRPr lang="en-US" baseline="0" dirty="0"/>
          </a:p>
          <a:p>
            <a:r>
              <a:rPr lang="en-US" baseline="0" dirty="0"/>
              <a:t>You don’t have to define a full schema to all the data – only the data you care about.</a:t>
            </a:r>
          </a:p>
          <a:p>
            <a:endParaRPr lang="en-US" baseline="0" dirty="0"/>
          </a:p>
          <a:p>
            <a:r>
              <a:rPr lang="en-US" baseline="0" dirty="0"/>
              <a:t>Once the schema is applied we can further process the data in tabular format.</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17</a:t>
            </a:fld>
            <a:endParaRPr lang="en-US" dirty="0"/>
          </a:p>
        </p:txBody>
      </p:sp>
    </p:spTree>
    <p:extLst>
      <p:ext uri="{BB962C8B-B14F-4D97-AF65-F5344CB8AC3E}">
        <p14:creationId xmlns:p14="http://schemas.microsoft.com/office/powerpoint/2010/main" val="35096965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 data is</a:t>
            </a:r>
            <a:r>
              <a:rPr lang="en-US" baseline="0" dirty="0"/>
              <a:t> in tabular format you can process it further and then visualize it. </a:t>
            </a:r>
          </a:p>
          <a:p>
            <a:endParaRPr lang="en-US" baseline="0" dirty="0"/>
          </a:p>
          <a:p>
            <a:r>
              <a:rPr lang="en-US" baseline="0" dirty="0"/>
              <a:t>Hadoop has tools to visualize your data, you can also export the data, provided it has been reduced to a reasonable side. </a:t>
            </a:r>
          </a:p>
          <a:p>
            <a:endParaRPr lang="en-US" baseline="0" dirty="0"/>
          </a:p>
          <a:p>
            <a:r>
              <a:rPr lang="en-US" baseline="0" dirty="0"/>
              <a:t>The entire process can be automated so that as new data is collected it can be processed and visualized.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18</a:t>
            </a:fld>
            <a:endParaRPr lang="en-US" dirty="0"/>
          </a:p>
        </p:txBody>
      </p:sp>
    </p:spTree>
    <p:extLst>
      <p:ext uri="{BB962C8B-B14F-4D97-AF65-F5344CB8AC3E}">
        <p14:creationId xmlns:p14="http://schemas.microsoft.com/office/powerpoint/2010/main" val="199488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23</a:t>
            </a:fld>
            <a:endParaRPr lang="en-US" dirty="0"/>
          </a:p>
        </p:txBody>
      </p:sp>
    </p:spTree>
    <p:extLst>
      <p:ext uri="{BB962C8B-B14F-4D97-AF65-F5344CB8AC3E}">
        <p14:creationId xmlns:p14="http://schemas.microsoft.com/office/powerpoint/2010/main" val="392378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Let’s start with a source file. This file contains</a:t>
            </a:r>
            <a:r>
              <a:rPr lang="en-US" baseline="0" dirty="0"/>
              <a:t> the month and state and count of orders for that month/state. We would like to process this “big data” and get a count of total orders by state For example if you add up the NY orders it would be 6.</a:t>
            </a:r>
            <a:endParaRPr lang="en-US" dirty="0"/>
          </a:p>
          <a:p>
            <a:pPr marL="228600" indent="-228600">
              <a:buAutoNum type="arabicParenR"/>
            </a:pPr>
            <a:endParaRPr lang="en-US" dirty="0"/>
          </a:p>
          <a:p>
            <a:pPr marL="228600" indent="-228600">
              <a:buAutoNum type="arabicParenR"/>
            </a:pPr>
            <a:r>
              <a:rPr lang="en-US" dirty="0"/>
              <a:t>When this file is uploaded to HDFS it is broken</a:t>
            </a:r>
            <a:r>
              <a:rPr lang="en-US" baseline="0" dirty="0"/>
              <a:t> up into blocks. The blocks are split evenly across the block size. In this example the block size chosen results in 4 blocks, conveniently one block per node. This is not always the case – just how it works out in this example.</a:t>
            </a:r>
          </a:p>
          <a:p>
            <a:pPr marL="228600" indent="-228600">
              <a:buAutoNum type="arabicParenR"/>
            </a:pPr>
            <a:endParaRPr lang="en-US" baseline="0" dirty="0"/>
          </a:p>
          <a:p>
            <a:pPr marL="228600" indent="-228600">
              <a:buAutoNum type="arabicParenR"/>
            </a:pPr>
            <a:r>
              <a:rPr lang="en-US" baseline="0" dirty="0"/>
              <a:t>Next we perform a mapping. The mapping phase uses the key State code to return a list of order counts. For example On the first node “NY” returns a one item list of NY,3. </a:t>
            </a:r>
          </a:p>
          <a:p>
            <a:pPr marL="228600" indent="-228600">
              <a:buAutoNum type="arabicParenR"/>
            </a:pPr>
            <a:endParaRPr lang="en-US" baseline="0" dirty="0"/>
          </a:p>
          <a:p>
            <a:pPr marL="228600" indent="-228600">
              <a:buAutoNum type="arabicParenR"/>
            </a:pPr>
            <a:r>
              <a:rPr lang="en-US" baseline="0" dirty="0"/>
              <a:t>Next we must move data to the reducer nodes. This is called a shuffle. The shuffle can be the most I/O intensive part of the process. In this example we have 4 reducer nodes (the same number of mappers and data nodes) data is shuffled to reducer so that each node can process its data in parallel.</a:t>
            </a:r>
            <a:br>
              <a:rPr lang="en-US" baseline="0" dirty="0"/>
            </a:br>
            <a:endParaRPr lang="en-US" baseline="0" dirty="0"/>
          </a:p>
          <a:p>
            <a:pPr marL="228600" indent="-228600">
              <a:buAutoNum type="arabicParenR"/>
            </a:pPr>
            <a:r>
              <a:rPr lang="en-US" dirty="0"/>
              <a:t>In the reduce phase we take</a:t>
            </a:r>
            <a:r>
              <a:rPr lang="en-US" baseline="0" dirty="0"/>
              <a:t> our key and apply an aggregate function to the data. For example in this case if we look at the first reducer node it will sum up the orders by key state.</a:t>
            </a:r>
          </a:p>
          <a:p>
            <a:pPr marL="228600" indent="-228600">
              <a:buAutoNum type="arabicParenR"/>
            </a:pPr>
            <a:endParaRPr lang="en-US" baseline="0" dirty="0"/>
          </a:p>
          <a:p>
            <a:pPr marL="228600" indent="-228600">
              <a:buAutoNum type="arabicParenR"/>
            </a:pPr>
            <a:r>
              <a:rPr lang="en-US" baseline="0" dirty="0"/>
              <a:t>At this point the map-reduce is complete and 4 files are written to HDFS (one for each reducer) we can combine these files easily to produce a single output.</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24</a:t>
            </a:fld>
            <a:endParaRPr lang="en-US" dirty="0"/>
          </a:p>
        </p:txBody>
      </p:sp>
    </p:spTree>
    <p:extLst>
      <p:ext uri="{BB962C8B-B14F-4D97-AF65-F5344CB8AC3E}">
        <p14:creationId xmlns:p14="http://schemas.microsoft.com/office/powerpoint/2010/main" val="28577560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1" name="Oval 5"/>
          <p:cNvSpPr/>
          <p:nvPr/>
        </p:nvSpPr>
        <p:spPr>
          <a:xfrm>
            <a:off x="-1" y="1"/>
            <a:ext cx="9144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hasCustomPrompt="1"/>
          </p:nvPr>
        </p:nvSpPr>
        <p:spPr>
          <a:xfrm>
            <a:off x="342900" y="4960137"/>
            <a:ext cx="5829300" cy="1463040"/>
          </a:xfrm>
        </p:spPr>
        <p:txBody>
          <a:bodyPr anchor="ctr">
            <a:noAutofit/>
          </a:bodyPr>
          <a:lstStyle>
            <a:lvl1pPr algn="r">
              <a:defRPr sz="4200" spc="200" baseline="0">
                <a:solidFill>
                  <a:srgbClr val="EE5612"/>
                </a:solidFill>
              </a:defRPr>
            </a:lvl1pPr>
          </a:lstStyle>
          <a:p>
            <a:r>
              <a:rPr lang="en-US" dirty="0"/>
              <a:t>Click to edit Master Title</a:t>
            </a:r>
          </a:p>
        </p:txBody>
      </p:sp>
      <p:sp>
        <p:nvSpPr>
          <p:cNvPr id="4" name="Date Placeholder 3"/>
          <p:cNvSpPr>
            <a:spLocks noGrp="1"/>
          </p:cNvSpPr>
          <p:nvPr>
            <p:ph type="dt" sz="half" idx="10"/>
          </p:nvPr>
        </p:nvSpPr>
        <p:spPr/>
        <p:txBody>
          <a:bodyPr>
            <a:noAutofit/>
          </a:bodyPr>
          <a:lstStyle>
            <a:lvl1pPr algn="l">
              <a:defRPr/>
            </a:lvl1pPr>
          </a:lstStyle>
          <a:p>
            <a:fld id="{CC4E5189-0973-4C0E-85EF-9CF74FA863BB}" type="datetime1">
              <a:rPr lang="en-US" smtClean="0"/>
              <a:t>2/14/2020</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8" name="Straight Connector 7"/>
          <p:cNvCxnSpPr/>
          <p:nvPr/>
        </p:nvCxnSpPr>
        <p:spPr>
          <a:xfrm flipV="1">
            <a:off x="6283152" y="5264106"/>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Picture Placeholder 2"/>
          <p:cNvSpPr>
            <a:spLocks noGrp="1" noChangeAspect="1"/>
          </p:cNvSpPr>
          <p:nvPr>
            <p:ph type="pic" idx="13"/>
          </p:nvPr>
        </p:nvSpPr>
        <p:spPr>
          <a:xfrm>
            <a:off x="2286" y="1"/>
            <a:ext cx="9141714" cy="4572000"/>
          </a:xfrm>
          <a:solidFill>
            <a:schemeClr val="bg1">
              <a:lumMod val="75000"/>
            </a:schemeClr>
          </a:solidFill>
        </p:spPr>
        <p:txBody>
          <a:bodyPr lIns="457200" tIns="365760" rIns="45720" bIns="45720" anchor="t">
            <a:noAutofit/>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08065" y="5520046"/>
            <a:ext cx="2647686" cy="402519"/>
          </a:xfrm>
          <a:prstGeom prst="rect">
            <a:avLst/>
          </a:prstGeom>
        </p:spPr>
      </p:pic>
    </p:spTree>
    <p:extLst>
      <p:ext uri="{BB962C8B-B14F-4D97-AF65-F5344CB8AC3E}">
        <p14:creationId xmlns:p14="http://schemas.microsoft.com/office/powerpoint/2010/main" val="1986462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4200">
                <a:solidFill>
                  <a:srgbClr val="EE5612"/>
                </a:solidFill>
              </a:defRPr>
            </a:lvl1pPr>
          </a:lstStyle>
          <a:p>
            <a:r>
              <a:rPr lang="en-US" dirty="0"/>
              <a:t>Click to edit Master title style</a:t>
            </a:r>
          </a:p>
        </p:txBody>
      </p:sp>
      <p:sp>
        <p:nvSpPr>
          <p:cNvPr id="3" name="Content Placeholder 2"/>
          <p:cNvSpPr>
            <a:spLocks noGrp="1"/>
          </p:cNvSpPr>
          <p:nvPr>
            <p:ph idx="1" hasCustomPrompt="1"/>
          </p:nvPr>
        </p:nvSpPr>
        <p:spPr/>
        <p:txBody>
          <a:bodyPr>
            <a:noAutofit/>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noAutofit/>
          </a:bodyPr>
          <a:lstStyle/>
          <a:p>
            <a:fld id="{50C4DB54-D908-476A-B7DE-76ED373D8996}" type="datetime1">
              <a:rPr lang="en-US" smtClean="0"/>
              <a:t>2/14/2020</a:t>
            </a:fld>
            <a:endParaRPr lang="en-US" dirty="0"/>
          </a:p>
        </p:txBody>
      </p:sp>
      <p:sp>
        <p:nvSpPr>
          <p:cNvPr id="5" name="Footer Placeholder 4"/>
          <p:cNvSpPr>
            <a:spLocks noGrp="1"/>
          </p:cNvSpPr>
          <p:nvPr>
            <p:ph type="ftr" sz="quarter" idx="11"/>
          </p:nvPr>
        </p:nvSpPr>
        <p:spPr/>
        <p:txBody>
          <a:bodyPr>
            <a:noAutofit/>
          </a:bodyPr>
          <a:lstStyle/>
          <a:p>
            <a:r>
              <a:rPr lang="en-US" dirty="0"/>
              <a:t>School of Information Studies | Syracuse University</a:t>
            </a:r>
          </a:p>
        </p:txBody>
      </p:sp>
      <p:sp>
        <p:nvSpPr>
          <p:cNvPr id="6" name="Slide Number Placeholder 5"/>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2813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lvl1pPr>
              <a:defRPr>
                <a:solidFill>
                  <a:srgbClr val="EE5612"/>
                </a:solidFill>
              </a:defRPr>
            </a:lvl1pPr>
          </a:lstStyle>
          <a:p>
            <a:r>
              <a:rPr lang="en-US" dirty="0"/>
              <a:t>Click to edit Master title style</a:t>
            </a:r>
          </a:p>
        </p:txBody>
      </p:sp>
      <p:sp>
        <p:nvSpPr>
          <p:cNvPr id="5" name="Date Placeholder 4"/>
          <p:cNvSpPr>
            <a:spLocks noGrp="1"/>
          </p:cNvSpPr>
          <p:nvPr>
            <p:ph type="dt" sz="half" idx="10"/>
          </p:nvPr>
        </p:nvSpPr>
        <p:spPr/>
        <p:txBody>
          <a:bodyPr/>
          <a:lstStyle>
            <a:lvl1pPr>
              <a:defRPr>
                <a:solidFill>
                  <a:schemeClr val="bg1">
                    <a:lumMod val="75000"/>
                  </a:schemeClr>
                </a:solidFill>
              </a:defRPr>
            </a:lvl1pPr>
          </a:lstStyle>
          <a:p>
            <a:fld id="{521A7C89-EADD-4531-BAC9-4E0A273DF350}" type="datetime1">
              <a:rPr lang="en-US" smtClean="0"/>
              <a:t>2/14/2020</a:t>
            </a:fld>
            <a:endParaRPr lang="en-US" dirty="0"/>
          </a:p>
        </p:txBody>
      </p:sp>
      <p:sp>
        <p:nvSpPr>
          <p:cNvPr id="6" name="Footer Placeholder 5"/>
          <p:cNvSpPr>
            <a:spLocks noGrp="1"/>
          </p:cNvSpPr>
          <p:nvPr>
            <p:ph type="ftr" sz="quarter" idx="11"/>
          </p:nvPr>
        </p:nvSpPr>
        <p:spPr/>
        <p:txBody>
          <a:bodyPr/>
          <a:lstStyle>
            <a:lvl1pPr>
              <a:defRPr>
                <a:solidFill>
                  <a:schemeClr val="bg1">
                    <a:lumMod val="75000"/>
                  </a:schemeClr>
                </a:solidFill>
              </a:defRPr>
            </a:lvl1pPr>
          </a:lstStyle>
          <a:p>
            <a:r>
              <a:rPr lang="en-US" dirty="0"/>
              <a:t>School of Information Studies | Syracuse University</a:t>
            </a:r>
          </a:p>
        </p:txBody>
      </p:sp>
      <p:sp>
        <p:nvSpPr>
          <p:cNvPr id="7" name="Slide Number Placeholder 6"/>
          <p:cNvSpPr>
            <a:spLocks noGrp="1"/>
          </p:cNvSpPr>
          <p:nvPr>
            <p:ph type="sldNum" sz="quarter" idx="12"/>
          </p:nvPr>
        </p:nvSpPr>
        <p:spPr/>
        <p:txBody>
          <a:bodyPr/>
          <a:lstStyle>
            <a:lvl1pPr>
              <a:defRPr>
                <a:solidFill>
                  <a:schemeClr val="bg1">
                    <a:lumMod val="75000"/>
                  </a:schemeClr>
                </a:solidFill>
              </a:defRPr>
            </a:lvl1pPr>
          </a:lstStyle>
          <a:p>
            <a:fld id="{4FAB73BC-B049-4115-A692-8D63A059BFB8}" type="slidenum">
              <a:rPr lang="en-US" smtClean="0"/>
              <a:pPr/>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3"/>
          <p:cNvSpPr>
            <a:spLocks noGrp="1"/>
          </p:cNvSpPr>
          <p:nvPr>
            <p:ph sz="half" idx="13"/>
          </p:nvPr>
        </p:nvSpPr>
        <p:spPr>
          <a:xfrm>
            <a:off x="768096"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p:cNvSpPr>
            <a:spLocks noGrp="1"/>
          </p:cNvSpPr>
          <p:nvPr>
            <p:ph sz="half" idx="14"/>
          </p:nvPr>
        </p:nvSpPr>
        <p:spPr>
          <a:xfrm>
            <a:off x="4491990" y="2291938"/>
            <a:ext cx="3566160" cy="4023360"/>
          </a:xfrm>
        </p:spPr>
        <p:txBody>
          <a:bodyPr/>
          <a:lstStyle>
            <a:lvl1pPr>
              <a:defRPr>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33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noAutofit/>
          </a:bodyPr>
          <a:lstStyle>
            <a:lvl1pPr>
              <a:defRPr>
                <a:solidFill>
                  <a:srgbClr val="EE5612"/>
                </a:solidFill>
              </a:defRPr>
            </a:lvl1pPr>
          </a:lstStyle>
          <a:p>
            <a:r>
              <a:rPr lang="en-US" dirty="0"/>
              <a:t>Click to edit Master title style</a:t>
            </a:r>
          </a:p>
        </p:txBody>
      </p:sp>
      <p:sp>
        <p:nvSpPr>
          <p:cNvPr id="3" name="Text Placeholder 2"/>
          <p:cNvSpPr>
            <a:spLocks noGrp="1"/>
          </p:cNvSpPr>
          <p:nvPr>
            <p:ph type="body" idx="1"/>
          </p:nvPr>
        </p:nvSpPr>
        <p:spPr>
          <a:xfrm>
            <a:off x="768096" y="2179636"/>
            <a:ext cx="3566160" cy="822960"/>
          </a:xfrm>
        </p:spPr>
        <p:txBody>
          <a:bodyPr lIns="137160" rIns="137160" anchor="ctr">
            <a:noAutofit/>
          </a:bodyPr>
          <a:lstStyle>
            <a:lvl1pPr marL="0" indent="0">
              <a:spcBef>
                <a:spcPts val="0"/>
              </a:spcBef>
              <a:spcAft>
                <a:spcPts val="0"/>
              </a:spcAft>
              <a:buNone/>
              <a:defRPr sz="2000" b="0" cap="none" baseline="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5" name="Text Placeholder 4"/>
          <p:cNvSpPr>
            <a:spLocks noGrp="1"/>
          </p:cNvSpPr>
          <p:nvPr>
            <p:ph type="body" sz="quarter" idx="3"/>
          </p:nvPr>
        </p:nvSpPr>
        <p:spPr>
          <a:xfrm>
            <a:off x="4493166" y="2179636"/>
            <a:ext cx="3566160" cy="822960"/>
          </a:xfrm>
        </p:spPr>
        <p:txBody>
          <a:bodyPr lIns="137160" rIns="137160" anchor="ctr">
            <a:noAutofit/>
          </a:bodyPr>
          <a:lstStyle>
            <a:lvl1pPr marL="0" indent="0">
              <a:spcBef>
                <a:spcPts val="0"/>
              </a:spcBef>
              <a:spcAft>
                <a:spcPts val="0"/>
              </a:spcAft>
              <a:buNone/>
              <a:defRPr lang="en-US" sz="2000" b="0" kern="1200" cap="none" baseline="0" dirty="0">
                <a:solidFill>
                  <a:srgbClr val="002060"/>
                </a:solidFill>
                <a:latin typeface="Sherman Sans Book" charset="0"/>
                <a:ea typeface="Sherman Sans Book" charset="0"/>
                <a:cs typeface="Sherman Sans Book"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dirty="0"/>
              <a:t>Click to edit Master text styles</a:t>
            </a:r>
          </a:p>
        </p:txBody>
      </p:sp>
      <p:sp>
        <p:nvSpPr>
          <p:cNvPr id="7" name="Date Placeholder 6"/>
          <p:cNvSpPr>
            <a:spLocks noGrp="1"/>
          </p:cNvSpPr>
          <p:nvPr>
            <p:ph type="dt" sz="half" idx="10"/>
          </p:nvPr>
        </p:nvSpPr>
        <p:spPr/>
        <p:txBody>
          <a:bodyPr>
            <a:noAutofit/>
          </a:bodyPr>
          <a:lstStyle/>
          <a:p>
            <a:fld id="{00682357-D158-470D-AD20-0063E9FBD795}" type="datetime1">
              <a:rPr lang="en-US" smtClean="0"/>
              <a:t>2/14/2020</a:t>
            </a:fld>
            <a:endParaRPr lang="en-US" dirty="0"/>
          </a:p>
        </p:txBody>
      </p:sp>
      <p:sp>
        <p:nvSpPr>
          <p:cNvPr id="8" name="Footer Placeholder 7"/>
          <p:cNvSpPr>
            <a:spLocks noGrp="1"/>
          </p:cNvSpPr>
          <p:nvPr>
            <p:ph type="ftr" sz="quarter" idx="11"/>
          </p:nvPr>
        </p:nvSpPr>
        <p:spPr/>
        <p:txBody>
          <a:bodyPr>
            <a:noAutofit/>
          </a:bodyPr>
          <a:lstStyle/>
          <a:p>
            <a:r>
              <a:rPr lang="en-US" dirty="0"/>
              <a:t>School of Information Studies | Syracuse University</a:t>
            </a:r>
          </a:p>
        </p:txBody>
      </p:sp>
      <p:sp>
        <p:nvSpPr>
          <p:cNvPr id="9" name="Slide Number Placeholder 8"/>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11" name="Straight Connector 10"/>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2" name="Content Placeholder 3"/>
          <p:cNvSpPr>
            <a:spLocks noGrp="1"/>
          </p:cNvSpPr>
          <p:nvPr>
            <p:ph sz="half" idx="13"/>
          </p:nvPr>
        </p:nvSpPr>
        <p:spPr>
          <a:xfrm>
            <a:off x="76809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hasCustomPrompt="1"/>
          </p:nvPr>
        </p:nvSpPr>
        <p:spPr>
          <a:xfrm>
            <a:off x="4493166" y="3093224"/>
            <a:ext cx="3566160" cy="3250944"/>
          </a:xfrm>
        </p:spPr>
        <p:txBody>
          <a:bodyPr>
            <a:noAutofit/>
          </a:bodyPr>
          <a:lstStyle>
            <a:lvl1pPr>
              <a:defRPr sz="2000">
                <a:solidFill>
                  <a:schemeClr val="tx1">
                    <a:lumMod val="65000"/>
                    <a:lumOff val="35000"/>
                  </a:schemeClr>
                </a:solidFill>
              </a:defRPr>
            </a:lvl1pPr>
            <a:lvl2pPr marL="265176" indent="-137160">
              <a:tabLst/>
              <a:defRPr>
                <a:solidFill>
                  <a:schemeClr val="tx1">
                    <a:lumMod val="65000"/>
                    <a:lumOff val="35000"/>
                  </a:schemeClr>
                </a:solidFill>
              </a:defRPr>
            </a:lvl2pPr>
            <a:lvl3pPr marL="448056" indent="-137160">
              <a:tabLst/>
              <a:defRPr>
                <a:solidFill>
                  <a:schemeClr val="tx1">
                    <a:lumMod val="65000"/>
                    <a:lumOff val="35000"/>
                  </a:schemeClr>
                </a:solidFill>
              </a:defRPr>
            </a:lvl3pPr>
            <a:lvl4pPr marL="594360" indent="-137160">
              <a:tabLst/>
              <a:defRPr>
                <a:solidFill>
                  <a:schemeClr val="tx1">
                    <a:lumMod val="65000"/>
                    <a:lumOff val="35000"/>
                  </a:schemeClr>
                </a:solidFill>
              </a:defRPr>
            </a:lvl4pPr>
            <a:lvl5pPr marL="777240" indent="-137160">
              <a:tabLst/>
              <a:defRPr>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52331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EE5612"/>
                </a:solidFill>
              </a:defRPr>
            </a:lvl1pPr>
          </a:lstStyle>
          <a:p>
            <a:r>
              <a:rPr lang="en-US" dirty="0"/>
              <a:t>Click to edit Master title style</a:t>
            </a:r>
          </a:p>
        </p:txBody>
      </p:sp>
      <p:sp>
        <p:nvSpPr>
          <p:cNvPr id="3" name="Date Placeholder 2"/>
          <p:cNvSpPr>
            <a:spLocks noGrp="1"/>
          </p:cNvSpPr>
          <p:nvPr>
            <p:ph type="dt" sz="half" idx="10"/>
          </p:nvPr>
        </p:nvSpPr>
        <p:spPr/>
        <p:txBody>
          <a:bodyPr/>
          <a:lstStyle/>
          <a:p>
            <a:fld id="{85485D31-BBD7-40AE-9312-CE893F084601}" type="datetime1">
              <a:rPr lang="en-US" smtClean="0"/>
              <a:t>2/14/2020</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cxnSp>
        <p:nvCxnSpPr>
          <p:cNvPr id="6" name="Straight Connector 5"/>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4548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100000"/>
              </a:lnSpc>
              <a:spcBef>
                <a:spcPts val="0"/>
              </a:spcBef>
              <a:defRPr sz="3800">
                <a:solidFill>
                  <a:srgbClr val="EE5612"/>
                </a:solidFill>
              </a:defRPr>
            </a:lvl1pPr>
          </a:lstStyle>
          <a:p>
            <a:r>
              <a:rPr lang="en-US" dirty="0"/>
              <a:t>Click to edit Master title style</a:t>
            </a:r>
          </a:p>
        </p:txBody>
      </p:sp>
      <p:sp>
        <p:nvSpPr>
          <p:cNvPr id="4" name="Text Placeholder 3"/>
          <p:cNvSpPr>
            <a:spLocks noGrp="1"/>
          </p:cNvSpPr>
          <p:nvPr>
            <p:ph type="body" sz="half" idx="2"/>
          </p:nvPr>
        </p:nvSpPr>
        <p:spPr>
          <a:xfrm>
            <a:off x="768096" y="2257506"/>
            <a:ext cx="3291840" cy="3762294"/>
          </a:xfrm>
        </p:spPr>
        <p:txBody>
          <a:bodyPr lIns="91440" rIns="91440">
            <a:noAutofit/>
          </a:bodyPr>
          <a:lstStyle>
            <a:lvl1pPr marL="0" indent="0">
              <a:lnSpc>
                <a:spcPct val="100000"/>
              </a:lnSpc>
              <a:spcBef>
                <a:spcPts val="600"/>
              </a:spcBef>
              <a:buNone/>
              <a:defRPr sz="16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noAutofit/>
          </a:bodyPr>
          <a:lstStyle/>
          <a:p>
            <a:fld id="{6ACE935D-E818-44FA-A758-DE0FC8E1B300}" type="datetime1">
              <a:rPr lang="en-US" smtClean="0"/>
              <a:t>2/14/2020</a:t>
            </a:fld>
            <a:endParaRPr lang="en-US" dirty="0"/>
          </a:p>
        </p:txBody>
      </p:sp>
      <p:sp>
        <p:nvSpPr>
          <p:cNvPr id="6" name="Footer Placeholder 5"/>
          <p:cNvSpPr>
            <a:spLocks noGrp="1"/>
          </p:cNvSpPr>
          <p:nvPr>
            <p:ph type="ftr" sz="quarter" idx="11"/>
          </p:nvPr>
        </p:nvSpPr>
        <p:spPr/>
        <p:txBody>
          <a:bodyPr>
            <a:noAutofit/>
          </a:bodyPr>
          <a:lstStyle/>
          <a:p>
            <a:r>
              <a:rPr lang="en-US" dirty="0"/>
              <a:t>School of Information Studies | Syracuse University</a:t>
            </a:r>
          </a:p>
        </p:txBody>
      </p:sp>
      <p:sp>
        <p:nvSpPr>
          <p:cNvPr id="7" name="Slide Number Placeholder 6"/>
          <p:cNvSpPr>
            <a:spLocks noGrp="1"/>
          </p:cNvSpPr>
          <p:nvPr>
            <p:ph type="sldNum" sz="quarter" idx="12"/>
          </p:nvPr>
        </p:nvSpPr>
        <p:spPr/>
        <p:txBody>
          <a:bodyPr>
            <a:noAutofit/>
          </a:bodyPr>
          <a:lstStyle/>
          <a:p>
            <a:fld id="{4FAB73BC-B049-4115-A692-8D63A059BFB8}" type="slidenum">
              <a:rPr lang="en-US"/>
              <a:t>‹#›</a:t>
            </a:fld>
            <a:endParaRPr lang="en-US" dirty="0"/>
          </a:p>
        </p:txBody>
      </p:sp>
      <p:cxnSp>
        <p:nvCxnSpPr>
          <p:cNvPr id="9" name="Straight Connector 8"/>
          <p:cNvCxnSpPr/>
          <p:nvPr userDrawn="1"/>
        </p:nvCxnSpPr>
        <p:spPr>
          <a:xfrm flipV="1">
            <a:off x="571500" y="826324"/>
            <a:ext cx="0" cy="914400"/>
          </a:xfrm>
          <a:prstGeom prst="line">
            <a:avLst/>
          </a:prstGeom>
          <a:ln w="19050">
            <a:solidFill>
              <a:srgbClr val="EE5612"/>
            </a:solidFill>
          </a:ln>
        </p:spPr>
        <p:style>
          <a:lnRef idx="1">
            <a:schemeClr val="accent1"/>
          </a:lnRef>
          <a:fillRef idx="0">
            <a:schemeClr val="accent1"/>
          </a:fillRef>
          <a:effectRef idx="0">
            <a:schemeClr val="accent1"/>
          </a:effectRef>
          <a:fontRef idx="minor">
            <a:schemeClr val="tx1"/>
          </a:fontRef>
        </p:style>
      </p:cxnSp>
      <p:sp>
        <p:nvSpPr>
          <p:cNvPr id="10" name="Content Placeholder 2"/>
          <p:cNvSpPr>
            <a:spLocks noGrp="1"/>
          </p:cNvSpPr>
          <p:nvPr>
            <p:ph idx="13"/>
          </p:nvPr>
        </p:nvSpPr>
        <p:spPr>
          <a:xfrm>
            <a:off x="4288694" y="822960"/>
            <a:ext cx="4261539" cy="5196840"/>
          </a:xfrm>
        </p:spPr>
        <p:txBody>
          <a:bodyPr>
            <a:noAutofit/>
          </a:bodyPr>
          <a:lstStyle>
            <a:lvl1pPr>
              <a:defRPr sz="2400">
                <a:solidFill>
                  <a:schemeClr val="tx1">
                    <a:lumMod val="65000"/>
                    <a:lumOff val="35000"/>
                  </a:schemeClr>
                </a:solidFill>
              </a:defRPr>
            </a:lvl1pPr>
            <a:lvl2pPr marL="265176" indent="-137160">
              <a:tabLst/>
              <a:defRPr sz="2000">
                <a:solidFill>
                  <a:schemeClr val="tx1">
                    <a:lumMod val="65000"/>
                    <a:lumOff val="35000"/>
                  </a:schemeClr>
                </a:solidFill>
              </a:defRPr>
            </a:lvl2pPr>
            <a:lvl3pPr marL="448056" indent="-137160">
              <a:tabLst/>
              <a:defRPr sz="1600">
                <a:solidFill>
                  <a:schemeClr val="tx1">
                    <a:lumMod val="65000"/>
                    <a:lumOff val="35000"/>
                  </a:schemeClr>
                </a:solidFill>
              </a:defRPr>
            </a:lvl3pPr>
            <a:lvl4pPr marL="594360" indent="-137160">
              <a:tabLst/>
              <a:defRPr sz="1600">
                <a:solidFill>
                  <a:schemeClr val="tx1">
                    <a:lumMod val="65000"/>
                    <a:lumOff val="35000"/>
                  </a:schemeClr>
                </a:solidFill>
              </a:defRPr>
            </a:lvl4pPr>
            <a:lvl5pPr marL="777240" indent="-137160">
              <a:tabLst/>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964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No Title 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5485D31-BBD7-40AE-9312-CE893F084601}" type="datetime1">
              <a:rPr lang="en-US" smtClean="0"/>
              <a:t>2/14/2020</a:t>
            </a:fld>
            <a:endParaRPr lang="en-US" dirty="0"/>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a:t>‹#›</a:t>
            </a:fld>
            <a:endParaRPr lang="en-US" dirty="0"/>
          </a:p>
        </p:txBody>
      </p:sp>
    </p:spTree>
    <p:extLst>
      <p:ext uri="{BB962C8B-B14F-4D97-AF65-F5344CB8AC3E}">
        <p14:creationId xmlns:p14="http://schemas.microsoft.com/office/powerpoint/2010/main" val="1104993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61EB91D5-9373-4F60-9CA9-6CBC185879CC}" type="slidenum">
              <a:rPr lang="en-US"/>
              <a:pPr>
                <a:defRPr/>
              </a:pPr>
              <a:t>‹#›</a:t>
            </a:fld>
            <a:endParaRPr lang="en-US" dirty="0"/>
          </a:p>
        </p:txBody>
      </p:sp>
    </p:spTree>
    <p:extLst>
      <p:ext uri="{BB962C8B-B14F-4D97-AF65-F5344CB8AC3E}">
        <p14:creationId xmlns:p14="http://schemas.microsoft.com/office/powerpoint/2010/main" val="3939721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Autofit/>
          </a:bodyPr>
          <a:lstStyle/>
          <a:p>
            <a:r>
              <a:rPr lang="en-US" dirty="0"/>
              <a:t>Click to Edit Master Title</a:t>
            </a:r>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8098" y="6470704"/>
            <a:ext cx="839788" cy="257263"/>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B434B538-B6B1-4227-B73C-618CAEFD6AFC}" type="datetime1">
              <a:rPr lang="en-US" smtClean="0"/>
              <a:pPr/>
              <a:t>2/14/2020</a:t>
            </a:fld>
            <a:endParaRPr lang="en-US" dirty="0"/>
          </a:p>
        </p:txBody>
      </p:sp>
      <p:sp>
        <p:nvSpPr>
          <p:cNvPr id="5" name="Footer Placeholder 4"/>
          <p:cNvSpPr>
            <a:spLocks noGrp="1"/>
          </p:cNvSpPr>
          <p:nvPr>
            <p:ph type="ftr" sz="quarter" idx="3"/>
          </p:nvPr>
        </p:nvSpPr>
        <p:spPr>
          <a:xfrm>
            <a:off x="1729489" y="6470704"/>
            <a:ext cx="4318283" cy="270772"/>
          </a:xfrm>
          <a:prstGeom prst="rect">
            <a:avLst/>
          </a:prstGeom>
        </p:spPr>
        <p:txBody>
          <a:bodyPr vert="horz" lIns="91440" tIns="45720" rIns="91440" bIns="45720" rtlCol="0" anchor="ctr">
            <a:noAutofit/>
          </a:bodyPr>
          <a:lstStyle>
            <a:lvl1pPr algn="r">
              <a:defRPr sz="800" cap="all" baseline="0">
                <a:solidFill>
                  <a:schemeClr val="bg1">
                    <a:lumMod val="75000"/>
                  </a:schemeClr>
                </a:solidFill>
                <a:latin typeface="Sherman Sans Book" charset="0"/>
                <a:ea typeface="Sherman Sans Book" charset="0"/>
                <a:cs typeface="Sherman Sans Book" charset="0"/>
              </a:defRPr>
            </a:lvl1pPr>
          </a:lstStyle>
          <a:p>
            <a:r>
              <a:rPr lang="en-US" dirty="0"/>
              <a:t>School of Information Studies | Syracuse University</a:t>
            </a:r>
          </a:p>
        </p:txBody>
      </p:sp>
      <p:sp>
        <p:nvSpPr>
          <p:cNvPr id="6" name="Slide Number Placeholder 5"/>
          <p:cNvSpPr>
            <a:spLocks noGrp="1"/>
          </p:cNvSpPr>
          <p:nvPr>
            <p:ph type="sldNum" sz="quarter" idx="4"/>
          </p:nvPr>
        </p:nvSpPr>
        <p:spPr>
          <a:xfrm>
            <a:off x="6169375" y="6470704"/>
            <a:ext cx="833309" cy="274320"/>
          </a:xfrm>
          <a:prstGeom prst="rect">
            <a:avLst/>
          </a:prstGeom>
        </p:spPr>
        <p:txBody>
          <a:bodyPr vert="horz" lIns="91440" tIns="45720" rIns="91440" bIns="45720" rtlCol="0" anchor="ctr">
            <a:noAutofit/>
          </a:bodyPr>
          <a:lstStyle>
            <a:lvl1pPr algn="l">
              <a:defRPr sz="800">
                <a:solidFill>
                  <a:schemeClr val="bg1">
                    <a:lumMod val="75000"/>
                  </a:schemeClr>
                </a:solidFill>
                <a:latin typeface="Sherman Sans Book" charset="0"/>
                <a:ea typeface="Sherman Sans Book" charset="0"/>
                <a:cs typeface="Sherman Sans Book" charset="0"/>
              </a:defRPr>
            </a:lvl1pPr>
          </a:lstStyle>
          <a:p>
            <a:fld id="{4FAB73BC-B049-4115-A692-8D63A059BFB8}" type="slidenum">
              <a:rPr lang="en-US" smtClean="0"/>
              <a:pPr/>
              <a:t>‹#›</a:t>
            </a:fld>
            <a:endParaRPr lang="en-US" dirty="0"/>
          </a:p>
        </p:txBody>
      </p:sp>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054339" y="6454929"/>
            <a:ext cx="1989245" cy="302418"/>
          </a:xfrm>
          <a:prstGeom prst="rect">
            <a:avLst/>
          </a:prstGeom>
        </p:spPr>
      </p:pic>
    </p:spTree>
    <p:extLst>
      <p:ext uri="{BB962C8B-B14F-4D97-AF65-F5344CB8AC3E}">
        <p14:creationId xmlns:p14="http://schemas.microsoft.com/office/powerpoint/2010/main" val="1586516391"/>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6" r:id="rId7"/>
    <p:sldLayoutId id="2147483727" r:id="rId8"/>
  </p:sldLayoutIdLst>
  <p:hf hdr="0" dt="0"/>
  <p:txStyles>
    <p:titleStyle>
      <a:lvl1pPr algn="l" defTabSz="914400" rtl="0" eaLnBrk="1" latinLnBrk="0" hangingPunct="1">
        <a:lnSpc>
          <a:spcPct val="100000"/>
        </a:lnSpc>
        <a:spcBef>
          <a:spcPct val="0"/>
        </a:spcBef>
        <a:buNone/>
        <a:defRPr sz="4200" kern="1200" cap="none" spc="100" baseline="0">
          <a:solidFill>
            <a:srgbClr val="EE5612"/>
          </a:solidFill>
          <a:latin typeface="Sherman Serif Book" charset="0"/>
          <a:ea typeface="Sherman Serif Book" charset="0"/>
          <a:cs typeface="Sherman Serif Book" charset="0"/>
        </a:defRPr>
      </a:lvl1pPr>
    </p:titleStyle>
    <p:body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25.png"/><Relationship Id="rId4" Type="http://schemas.openxmlformats.org/officeDocument/2006/relationships/image" Target="../media/image24.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27.png"/><Relationship Id="rId4" Type="http://schemas.microsoft.com/office/2007/relationships/hdphoto" Target="../media/hdphoto4.wdp"/></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7.png"/><Relationship Id="rId4" Type="http://schemas.microsoft.com/office/2007/relationships/hdphoto" Target="../media/hdphoto4.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27.png"/><Relationship Id="rId4" Type="http://schemas.microsoft.com/office/2007/relationships/hdphoto" Target="../media/hdphoto4.wdp"/></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microsoft.com/office/2007/relationships/hdphoto" Target="../media/hdphoto6.wdp"/><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host:port/webhdfs/v1/test/mydata.txt?op=OPE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http://host:port/webhdfs/v1/test/mydata.txt?op=APPEND" TargetMode="External"/><Relationship Id="rId4" Type="http://schemas.openxmlformats.org/officeDocument/2006/relationships/hyperlink" Target="http://host:port/webhdfs/v1/user/root/data?op=MKDIRS"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7" Type="http://schemas.microsoft.com/office/2007/relationships/hdphoto" Target="../media/hdphoto3.wdp"/><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emf"/><Relationship Id="rId4" Type="http://schemas.microsoft.com/office/2007/relationships/hdphoto" Target="../media/hdphoto7.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37.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25.png"/><Relationship Id="rId4" Type="http://schemas.openxmlformats.org/officeDocument/2006/relationships/image" Target="../media/image24.emf"/></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3.emf"/><Relationship Id="rId7" Type="http://schemas.microsoft.com/office/2007/relationships/hdphoto" Target="../media/hdphoto8.wdp"/><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38.png"/><Relationship Id="rId5" Type="http://schemas.microsoft.com/office/2007/relationships/hdphoto" Target="../media/hdphoto6.wdp"/><Relationship Id="rId10" Type="http://schemas.microsoft.com/office/2007/relationships/hdphoto" Target="../media/hdphoto3.wdp"/><Relationship Id="rId4" Type="http://schemas.openxmlformats.org/officeDocument/2006/relationships/image" Target="../media/image39.png"/><Relationship Id="rId9" Type="http://schemas.openxmlformats.org/officeDocument/2006/relationships/image" Target="../media/image2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27.png"/><Relationship Id="rId4" Type="http://schemas.microsoft.com/office/2007/relationships/hdphoto" Target="../media/hdphoto8.wdp"/></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microsoft.com/office/2007/relationships/hdphoto" Target="../media/hdphoto4.wdp"/><Relationship Id="rId4" Type="http://schemas.openxmlformats.org/officeDocument/2006/relationships/image" Target="../media/image26.png"/></Relationships>
</file>

<file path=ppt/slides/_rels/slide8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png"/><Relationship Id="rId7" Type="http://schemas.openxmlformats.org/officeDocument/2006/relationships/image" Target="../media/image24.emf"/><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microsoft.com/office/2007/relationships/hdphoto" Target="../media/hdphoto9.wdp"/><Relationship Id="rId5" Type="http://schemas.openxmlformats.org/officeDocument/2006/relationships/image" Target="../media/image41.png"/><Relationship Id="rId4" Type="http://schemas.microsoft.com/office/2007/relationships/hdphoto" Target="../media/hdphoto5.wdp"/><Relationship Id="rId9" Type="http://schemas.microsoft.com/office/2007/relationships/hdphoto" Target="../media/hdphoto8.wdp"/></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43.png"/><Relationship Id="rId7"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26.png"/><Relationship Id="rId4" Type="http://schemas.microsoft.com/office/2007/relationships/hdphoto" Target="../media/hdphoto10.wdp"/><Relationship Id="rId9" Type="http://schemas.openxmlformats.org/officeDocument/2006/relationships/image" Target="../media/image23.emf"/></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3.emf"/><Relationship Id="rId7" Type="http://schemas.microsoft.com/office/2007/relationships/hdphoto" Target="../media/hdphoto4.wdp"/><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image" Target="../media/image26.png"/><Relationship Id="rId5" Type="http://schemas.microsoft.com/office/2007/relationships/hdphoto" Target="../media/hdphoto10.wdp"/><Relationship Id="rId10" Type="http://schemas.openxmlformats.org/officeDocument/2006/relationships/image" Target="../media/image24.emf"/><Relationship Id="rId4" Type="http://schemas.openxmlformats.org/officeDocument/2006/relationships/image" Target="../media/image43.png"/><Relationship Id="rId9" Type="http://schemas.microsoft.com/office/2007/relationships/hdphoto" Target="../media/hdphoto5.wdp"/></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Hadoop: HDFS, MapReduce, and YARN</a:t>
            </a:r>
          </a:p>
        </p:txBody>
      </p:sp>
      <p:pic>
        <p:nvPicPr>
          <p:cNvPr id="5" name="Picture Placeholder 4"/>
          <p:cNvPicPr>
            <a:picLocks noGrp="1" noChangeAspect="1"/>
          </p:cNvPicPr>
          <p:nvPr>
            <p:ph type="pic" idx="13"/>
          </p:nvPr>
        </p:nvPicPr>
        <p:blipFill>
          <a:blip r:embed="rId3">
            <a:extLst>
              <a:ext uri="{28A0092B-C50C-407E-A947-70E740481C1C}">
                <a14:useLocalDpi xmlns:a14="http://schemas.microsoft.com/office/drawing/2010/main" val="0"/>
              </a:ext>
            </a:extLst>
          </a:blip>
          <a:srcRect t="12428" b="12428"/>
          <a:stretch>
            <a:fillRect/>
          </a:stretch>
        </p:blipFill>
        <p:spPr/>
      </p:pic>
    </p:spTree>
    <p:extLst>
      <p:ext uri="{BB962C8B-B14F-4D97-AF65-F5344CB8AC3E}">
        <p14:creationId xmlns:p14="http://schemas.microsoft.com/office/powerpoint/2010/main" val="454181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Rectangle 20">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23" name="Straight Connector 22">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516F6E8-2636-48F4-8332-DA806945DA3E}"/>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D573D05-E87C-46F3-A103-F1E549899FF6}"/>
              </a:ext>
            </a:extLst>
          </p:cNvPr>
          <p:cNvSpPr>
            <a:spLocks noGrp="1"/>
          </p:cNvSpPr>
          <p:nvPr>
            <p:ph type="sldNum" sz="quarter" idx="12"/>
          </p:nvPr>
        </p:nvSpPr>
        <p:spPr/>
        <p:txBody>
          <a:bodyPr>
            <a:noAutofit/>
          </a:bodyPr>
          <a:lstStyle/>
          <a:p>
            <a:fld id="{4FAB73BC-B049-4115-A692-8D63A059BFB8}" type="slidenum">
              <a:rPr lang="en-US" smtClean="0"/>
              <a:pPr/>
              <a:t>10</a:t>
            </a:fld>
            <a:endParaRPr lang="en-US" dirty="0"/>
          </a:p>
        </p:txBody>
      </p:sp>
      <p:sp>
        <p:nvSpPr>
          <p:cNvPr id="2" name="Title 1">
            <a:extLst>
              <a:ext uri="{FF2B5EF4-FFF2-40B4-BE49-F238E27FC236}">
                <a16:creationId xmlns:a16="http://schemas.microsoft.com/office/drawing/2014/main" id="{ED93C1F2-A5B8-4055-B3FB-3B2E5700E5EE}"/>
              </a:ext>
            </a:extLst>
          </p:cNvPr>
          <p:cNvSpPr>
            <a:spLocks noGrp="1"/>
          </p:cNvSpPr>
          <p:nvPr>
            <p:ph type="ctrTitle" idx="4294967295"/>
          </p:nvPr>
        </p:nvSpPr>
        <p:spPr>
          <a:xfrm>
            <a:off x="842680" y="2942705"/>
            <a:ext cx="4720271" cy="823587"/>
          </a:xfrm>
        </p:spPr>
        <p:txBody>
          <a:bodyPr anchor="b">
            <a:noAutofit/>
          </a:bodyPr>
          <a:lstStyle/>
          <a:p>
            <a:pPr algn="r">
              <a:lnSpc>
                <a:spcPct val="100000"/>
              </a:lnSpc>
            </a:pPr>
            <a:r>
              <a:rPr lang="en-US" dirty="0">
                <a:solidFill>
                  <a:schemeClr val="bg1"/>
                </a:solidFill>
              </a:rPr>
              <a:t>Hadoop Data Model</a:t>
            </a:r>
          </a:p>
        </p:txBody>
      </p:sp>
      <p:pic>
        <p:nvPicPr>
          <p:cNvPr id="14" name="Graphic 13" descr="Table">
            <a:extLst>
              <a:ext uri="{FF2B5EF4-FFF2-40B4-BE49-F238E27FC236}">
                <a16:creationId xmlns:a16="http://schemas.microsoft.com/office/drawing/2014/main" id="{1CD36D74-9B6E-4219-A7A1-DB66B55DEE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01259" y="2774333"/>
            <a:ext cx="1236429" cy="1236429"/>
          </a:xfrm>
          <a:prstGeom prst="rect">
            <a:avLst/>
          </a:prstGeom>
        </p:spPr>
      </p:pic>
    </p:spTree>
    <p:extLst>
      <p:ext uri="{BB962C8B-B14F-4D97-AF65-F5344CB8AC3E}">
        <p14:creationId xmlns:p14="http://schemas.microsoft.com/office/powerpoint/2010/main" val="3673750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E8B3-FF15-41EA-9737-AF6FFFD160E4}"/>
              </a:ext>
            </a:extLst>
          </p:cNvPr>
          <p:cNvSpPr>
            <a:spLocks noGrp="1"/>
          </p:cNvSpPr>
          <p:nvPr>
            <p:ph type="title"/>
          </p:nvPr>
        </p:nvSpPr>
        <p:spPr/>
        <p:txBody>
          <a:bodyPr/>
          <a:lstStyle/>
          <a:p>
            <a:r>
              <a:rPr lang="en-US" dirty="0"/>
              <a:t>Hadoop Data Are…</a:t>
            </a:r>
          </a:p>
        </p:txBody>
      </p:sp>
      <p:sp>
        <p:nvSpPr>
          <p:cNvPr id="3" name="Content Placeholder 2">
            <a:extLst>
              <a:ext uri="{FF2B5EF4-FFF2-40B4-BE49-F238E27FC236}">
                <a16:creationId xmlns:a16="http://schemas.microsoft.com/office/drawing/2014/main" id="{12F71C79-2ACF-43D4-909A-A7E393A0911F}"/>
              </a:ext>
            </a:extLst>
          </p:cNvPr>
          <p:cNvSpPr>
            <a:spLocks noGrp="1"/>
          </p:cNvSpPr>
          <p:nvPr>
            <p:ph idx="1"/>
          </p:nvPr>
        </p:nvSpPr>
        <p:spPr/>
        <p:txBody>
          <a:bodyPr/>
          <a:lstStyle/>
          <a:p>
            <a:r>
              <a:rPr lang="en-US" dirty="0"/>
              <a:t>Time-variant: reflect that point in time</a:t>
            </a:r>
          </a:p>
          <a:p>
            <a:r>
              <a:rPr lang="en-US" dirty="0"/>
              <a:t>Non-volatile: not updated</a:t>
            </a:r>
          </a:p>
          <a:p>
            <a:r>
              <a:rPr lang="en-US" dirty="0"/>
              <a:t>Subject-oriented: stored by topic</a:t>
            </a:r>
          </a:p>
          <a:p>
            <a:r>
              <a:rPr lang="en-US" dirty="0"/>
              <a:t>Examples:</a:t>
            </a:r>
          </a:p>
          <a:p>
            <a:pPr lvl="1"/>
            <a:r>
              <a:rPr lang="en-US" dirty="0"/>
              <a:t>Web logs, sales transactions, event records, sensor data</a:t>
            </a:r>
          </a:p>
        </p:txBody>
      </p:sp>
      <p:sp>
        <p:nvSpPr>
          <p:cNvPr id="4" name="Footer Placeholder 3">
            <a:extLst>
              <a:ext uri="{FF2B5EF4-FFF2-40B4-BE49-F238E27FC236}">
                <a16:creationId xmlns:a16="http://schemas.microsoft.com/office/drawing/2014/main" id="{9C63489B-FB7C-4587-9F87-7ABA45DF61F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71824F8-E70D-4553-AD07-CD28D7BB109A}"/>
              </a:ext>
            </a:extLst>
          </p:cNvPr>
          <p:cNvSpPr>
            <a:spLocks noGrp="1"/>
          </p:cNvSpPr>
          <p:nvPr>
            <p:ph type="sldNum" sz="quarter" idx="12"/>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3834637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3E4C3-2B8E-44E6-870F-8FC5D5ABAC00}"/>
              </a:ext>
            </a:extLst>
          </p:cNvPr>
          <p:cNvSpPr>
            <a:spLocks noGrp="1"/>
          </p:cNvSpPr>
          <p:nvPr>
            <p:ph type="title"/>
          </p:nvPr>
        </p:nvSpPr>
        <p:spPr/>
        <p:txBody>
          <a:bodyPr/>
          <a:lstStyle/>
          <a:p>
            <a:r>
              <a:rPr lang="en-US" dirty="0"/>
              <a:t>Hadoop Data Lake</a:t>
            </a:r>
            <a:endParaRPr lang="en-IN" dirty="0"/>
          </a:p>
        </p:txBody>
      </p:sp>
      <p:sp>
        <p:nvSpPr>
          <p:cNvPr id="3" name="Content Placeholder 2">
            <a:extLst>
              <a:ext uri="{FF2B5EF4-FFF2-40B4-BE49-F238E27FC236}">
                <a16:creationId xmlns:a16="http://schemas.microsoft.com/office/drawing/2014/main" id="{1608B22D-85B4-44B0-A922-AB58870C8BED}"/>
              </a:ext>
            </a:extLst>
          </p:cNvPr>
          <p:cNvSpPr>
            <a:spLocks noGrp="1"/>
          </p:cNvSpPr>
          <p:nvPr>
            <p:ph idx="1"/>
          </p:nvPr>
        </p:nvSpPr>
        <p:spPr>
          <a:xfrm>
            <a:off x="768096" y="2286000"/>
            <a:ext cx="7290055" cy="1143000"/>
          </a:xfrm>
        </p:spPr>
        <p:txBody>
          <a:bodyPr/>
          <a:lstStyle/>
          <a:p>
            <a:r>
              <a:rPr lang="en-US" b="1" dirty="0"/>
              <a:t>Data lake </a:t>
            </a:r>
            <a:r>
              <a:rPr lang="en-US" dirty="0"/>
              <a:t>is an industry term for:</a:t>
            </a:r>
          </a:p>
          <a:p>
            <a:pPr lvl="1"/>
            <a:r>
              <a:rPr lang="en-US" dirty="0"/>
              <a:t>Vast amounts of data</a:t>
            </a:r>
          </a:p>
          <a:p>
            <a:pPr lvl="1"/>
            <a:r>
              <a:rPr lang="en-US" dirty="0"/>
              <a:t>Sorted in raw, native format</a:t>
            </a:r>
          </a:p>
        </p:txBody>
      </p:sp>
      <p:sp>
        <p:nvSpPr>
          <p:cNvPr id="4" name="Footer Placeholder 3">
            <a:extLst>
              <a:ext uri="{FF2B5EF4-FFF2-40B4-BE49-F238E27FC236}">
                <a16:creationId xmlns:a16="http://schemas.microsoft.com/office/drawing/2014/main" id="{F0A757DE-0582-4805-B85B-2B2898D42BF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5FF7C05-901A-42C7-9333-4E79390DE02A}"/>
              </a:ext>
            </a:extLst>
          </p:cNvPr>
          <p:cNvSpPr>
            <a:spLocks noGrp="1"/>
          </p:cNvSpPr>
          <p:nvPr>
            <p:ph type="sldNum" sz="quarter" idx="12"/>
          </p:nvPr>
        </p:nvSpPr>
        <p:spPr/>
        <p:txBody>
          <a:bodyPr/>
          <a:lstStyle/>
          <a:p>
            <a:fld id="{4FAB73BC-B049-4115-A692-8D63A059BFB8}" type="slidenum">
              <a:rPr lang="en-US" smtClean="0"/>
              <a:t>12</a:t>
            </a:fld>
            <a:endParaRPr lang="en-US" dirty="0"/>
          </a:p>
        </p:txBody>
      </p:sp>
      <p:pic>
        <p:nvPicPr>
          <p:cNvPr id="6" name="Picture 2" descr="Image result for lake and streams">
            <a:extLst>
              <a:ext uri="{FF2B5EF4-FFF2-40B4-BE49-F238E27FC236}">
                <a16:creationId xmlns:a16="http://schemas.microsoft.com/office/drawing/2014/main" id="{E1BE6A9E-42C2-4C9A-9E19-98CE5EF94B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178" t="11489" r="13994" b="16338"/>
          <a:stretch/>
        </p:blipFill>
        <p:spPr bwMode="auto">
          <a:xfrm>
            <a:off x="768096" y="3641018"/>
            <a:ext cx="5554415" cy="2498018"/>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F8DCC01-87F6-4523-8C77-A4E0D51D86DB}"/>
              </a:ext>
            </a:extLst>
          </p:cNvPr>
          <p:cNvGrpSpPr/>
          <p:nvPr/>
        </p:nvGrpSpPr>
        <p:grpSpPr>
          <a:xfrm>
            <a:off x="6598557" y="361950"/>
            <a:ext cx="2421439" cy="5777086"/>
            <a:chOff x="6598557" y="361950"/>
            <a:chExt cx="2421439" cy="5777086"/>
          </a:xfrm>
        </p:grpSpPr>
        <p:pic>
          <p:nvPicPr>
            <p:cNvPr id="7" name="Picture 4" descr="Image result for bottle of water">
              <a:extLst>
                <a:ext uri="{FF2B5EF4-FFF2-40B4-BE49-F238E27FC236}">
                  <a16:creationId xmlns:a16="http://schemas.microsoft.com/office/drawing/2014/main" id="{1E27F873-1D90-4A85-BD9D-A19A506CB4C0}"/>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25" b="100000" l="10000" r="90000"/>
                      </a14:imgEffect>
                    </a14:imgLayer>
                  </a14:imgProps>
                </a:ext>
                <a:ext uri="{28A0092B-C50C-407E-A947-70E740481C1C}">
                  <a14:useLocalDpi xmlns:a14="http://schemas.microsoft.com/office/drawing/2010/main" val="0"/>
                </a:ext>
              </a:extLst>
            </a:blip>
            <a:srcRect l="27627" r="28809"/>
            <a:stretch/>
          </p:blipFill>
          <p:spPr bwMode="auto">
            <a:xfrm>
              <a:off x="6598557" y="2286000"/>
              <a:ext cx="1459593" cy="3853036"/>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Rectangle with Corners Rounded 7">
              <a:extLst>
                <a:ext uri="{FF2B5EF4-FFF2-40B4-BE49-F238E27FC236}">
                  <a16:creationId xmlns:a16="http://schemas.microsoft.com/office/drawing/2014/main" id="{429D717E-F9C1-4E3B-B46A-179FCFDC5CBE}"/>
                </a:ext>
              </a:extLst>
            </p:cNvPr>
            <p:cNvSpPr/>
            <p:nvPr/>
          </p:nvSpPr>
          <p:spPr>
            <a:xfrm>
              <a:off x="7648396" y="361950"/>
              <a:ext cx="1371600" cy="2200275"/>
            </a:xfrm>
            <a:prstGeom prst="wedgeRoundRectCallout">
              <a:avLst>
                <a:gd name="adj1" fmla="val -56642"/>
                <a:gd name="adj2" fmla="val 789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Business Application or Data Mart</a:t>
              </a:r>
            </a:p>
          </p:txBody>
        </p:sp>
      </p:grpSp>
    </p:spTree>
    <p:extLst>
      <p:ext uri="{BB962C8B-B14F-4D97-AF65-F5344CB8AC3E}">
        <p14:creationId xmlns:p14="http://schemas.microsoft.com/office/powerpoint/2010/main" val="3068864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BD5CD-5DEA-4F2A-882F-E15C4E39B973}"/>
              </a:ext>
            </a:extLst>
          </p:cNvPr>
          <p:cNvSpPr>
            <a:spLocks noGrp="1"/>
          </p:cNvSpPr>
          <p:nvPr>
            <p:ph type="title"/>
          </p:nvPr>
        </p:nvSpPr>
        <p:spPr/>
        <p:txBody>
          <a:bodyPr/>
          <a:lstStyle/>
          <a:p>
            <a:r>
              <a:rPr lang="en-US" dirty="0"/>
              <a:t>The Hadoop Philosophy</a:t>
            </a:r>
          </a:p>
        </p:txBody>
      </p:sp>
      <p:sp>
        <p:nvSpPr>
          <p:cNvPr id="3" name="Content Placeholder 2">
            <a:extLst>
              <a:ext uri="{FF2B5EF4-FFF2-40B4-BE49-F238E27FC236}">
                <a16:creationId xmlns:a16="http://schemas.microsoft.com/office/drawing/2014/main" id="{0DC1296B-EA20-4D83-8533-A8E8915396BB}"/>
              </a:ext>
            </a:extLst>
          </p:cNvPr>
          <p:cNvSpPr>
            <a:spLocks noGrp="1"/>
          </p:cNvSpPr>
          <p:nvPr>
            <p:ph idx="1"/>
          </p:nvPr>
        </p:nvSpPr>
        <p:spPr/>
        <p:txBody>
          <a:bodyPr/>
          <a:lstStyle/>
          <a:p>
            <a:r>
              <a:rPr lang="en-US" dirty="0"/>
              <a:t>Capture the data “as are” and store them.</a:t>
            </a:r>
          </a:p>
          <a:p>
            <a:r>
              <a:rPr lang="en-US" dirty="0"/>
              <a:t>Do not transform before you store them.</a:t>
            </a:r>
          </a:p>
          <a:p>
            <a:r>
              <a:rPr lang="en-US" dirty="0"/>
              <a:t>Store all the data, as you don’t know what you’ll need.</a:t>
            </a:r>
          </a:p>
          <a:p>
            <a:r>
              <a:rPr lang="en-US" dirty="0"/>
              <a:t>Transform them when you query them.</a:t>
            </a:r>
          </a:p>
          <a:p>
            <a:endParaRPr lang="en-US" dirty="0"/>
          </a:p>
          <a:p>
            <a:r>
              <a:rPr lang="en-US" dirty="0"/>
              <a:t>This is the anti-pattern of relational modeling! </a:t>
            </a:r>
          </a:p>
        </p:txBody>
      </p:sp>
      <p:sp>
        <p:nvSpPr>
          <p:cNvPr id="4" name="Footer Placeholder 3">
            <a:extLst>
              <a:ext uri="{FF2B5EF4-FFF2-40B4-BE49-F238E27FC236}">
                <a16:creationId xmlns:a16="http://schemas.microsoft.com/office/drawing/2014/main" id="{16A4FD31-49D0-4651-B4E7-37C5B30FD59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2074453-C7E8-4B2D-A28B-8C8A07A906C8}"/>
              </a:ext>
            </a:extLst>
          </p:cNvPr>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24241137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F0EB8-B1A7-4384-A341-B6F81FC0F971}"/>
              </a:ext>
            </a:extLst>
          </p:cNvPr>
          <p:cNvSpPr>
            <a:spLocks noGrp="1"/>
          </p:cNvSpPr>
          <p:nvPr>
            <p:ph type="title"/>
          </p:nvPr>
        </p:nvSpPr>
        <p:spPr/>
        <p:txBody>
          <a:bodyPr/>
          <a:lstStyle/>
          <a:p>
            <a:r>
              <a:rPr lang="en-US" dirty="0"/>
              <a:t>How Does Hadoop Differ</a:t>
            </a:r>
            <a:br>
              <a:rPr lang="en-US" dirty="0"/>
            </a:br>
            <a:r>
              <a:rPr lang="en-US" dirty="0"/>
              <a:t>From Relational?</a:t>
            </a:r>
            <a:endParaRPr lang="en-IN" dirty="0"/>
          </a:p>
        </p:txBody>
      </p:sp>
      <p:sp>
        <p:nvSpPr>
          <p:cNvPr id="3" name="Text Placeholder 2">
            <a:extLst>
              <a:ext uri="{FF2B5EF4-FFF2-40B4-BE49-F238E27FC236}">
                <a16:creationId xmlns:a16="http://schemas.microsoft.com/office/drawing/2014/main" id="{58054D34-EB7A-4305-8BE2-2D7BFE16D8F2}"/>
              </a:ext>
            </a:extLst>
          </p:cNvPr>
          <p:cNvSpPr>
            <a:spLocks noGrp="1"/>
          </p:cNvSpPr>
          <p:nvPr>
            <p:ph type="body" idx="1"/>
          </p:nvPr>
        </p:nvSpPr>
        <p:spPr/>
        <p:txBody>
          <a:bodyPr/>
          <a:lstStyle/>
          <a:p>
            <a:r>
              <a:rPr lang="en-US" dirty="0"/>
              <a:t>Relational </a:t>
            </a:r>
          </a:p>
        </p:txBody>
      </p:sp>
      <p:sp>
        <p:nvSpPr>
          <p:cNvPr id="4" name="Text Placeholder 3">
            <a:extLst>
              <a:ext uri="{FF2B5EF4-FFF2-40B4-BE49-F238E27FC236}">
                <a16:creationId xmlns:a16="http://schemas.microsoft.com/office/drawing/2014/main" id="{DA6B933C-854D-4D56-ABB3-5C2126A8998D}"/>
              </a:ext>
            </a:extLst>
          </p:cNvPr>
          <p:cNvSpPr>
            <a:spLocks noGrp="1"/>
          </p:cNvSpPr>
          <p:nvPr>
            <p:ph type="body" sz="quarter" idx="3"/>
          </p:nvPr>
        </p:nvSpPr>
        <p:spPr/>
        <p:txBody>
          <a:bodyPr/>
          <a:lstStyle/>
          <a:p>
            <a:r>
              <a:rPr lang="en-US" dirty="0"/>
              <a:t>Hadoop</a:t>
            </a:r>
          </a:p>
        </p:txBody>
      </p:sp>
      <p:sp>
        <p:nvSpPr>
          <p:cNvPr id="5" name="Footer Placeholder 4">
            <a:extLst>
              <a:ext uri="{FF2B5EF4-FFF2-40B4-BE49-F238E27FC236}">
                <a16:creationId xmlns:a16="http://schemas.microsoft.com/office/drawing/2014/main" id="{8D8671F3-6776-411A-8588-09301BA13B91}"/>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8D8C381C-63E9-4A17-92B1-93F8C7B36AF8}"/>
              </a:ext>
            </a:extLst>
          </p:cNvPr>
          <p:cNvSpPr>
            <a:spLocks noGrp="1"/>
          </p:cNvSpPr>
          <p:nvPr>
            <p:ph type="sldNum" sz="quarter" idx="12"/>
          </p:nvPr>
        </p:nvSpPr>
        <p:spPr/>
        <p:txBody>
          <a:bodyPr/>
          <a:lstStyle/>
          <a:p>
            <a:fld id="{4FAB73BC-B049-4115-A692-8D63A059BFB8}" type="slidenum">
              <a:rPr lang="en-US" smtClean="0"/>
              <a:t>14</a:t>
            </a:fld>
            <a:endParaRPr lang="en-US" dirty="0"/>
          </a:p>
        </p:txBody>
      </p:sp>
      <p:sp>
        <p:nvSpPr>
          <p:cNvPr id="7" name="Content Placeholder 6">
            <a:extLst>
              <a:ext uri="{FF2B5EF4-FFF2-40B4-BE49-F238E27FC236}">
                <a16:creationId xmlns:a16="http://schemas.microsoft.com/office/drawing/2014/main" id="{5CFCBD0F-43B3-48D0-A7B0-C293E2330F1F}"/>
              </a:ext>
            </a:extLst>
          </p:cNvPr>
          <p:cNvSpPr>
            <a:spLocks noGrp="1"/>
          </p:cNvSpPr>
          <p:nvPr>
            <p:ph sz="half" idx="13"/>
          </p:nvPr>
        </p:nvSpPr>
        <p:spPr/>
        <p:txBody>
          <a:bodyPr/>
          <a:lstStyle/>
          <a:p>
            <a:r>
              <a:rPr lang="en-US" dirty="0"/>
              <a:t>Schema on write</a:t>
            </a:r>
          </a:p>
          <a:p>
            <a:r>
              <a:rPr lang="en-US" dirty="0"/>
              <a:t>Fast reads</a:t>
            </a:r>
          </a:p>
          <a:p>
            <a:r>
              <a:rPr lang="en-US" dirty="0"/>
              <a:t>Highly structured data</a:t>
            </a:r>
          </a:p>
          <a:p>
            <a:r>
              <a:rPr lang="en-US" dirty="0"/>
              <a:t>Declarative data processing </a:t>
            </a:r>
            <a:br>
              <a:rPr lang="en-US" dirty="0"/>
            </a:br>
            <a:r>
              <a:rPr lang="en-US" dirty="0"/>
              <a:t>(SQL)</a:t>
            </a:r>
          </a:p>
          <a:p>
            <a:r>
              <a:rPr lang="en-US" dirty="0"/>
              <a:t>Good for ACID transactions, business data</a:t>
            </a:r>
          </a:p>
        </p:txBody>
      </p:sp>
      <p:sp>
        <p:nvSpPr>
          <p:cNvPr id="8" name="Content Placeholder 7">
            <a:extLst>
              <a:ext uri="{FF2B5EF4-FFF2-40B4-BE49-F238E27FC236}">
                <a16:creationId xmlns:a16="http://schemas.microsoft.com/office/drawing/2014/main" id="{9F6182FD-F7C3-4F84-889B-DAF1464E198F}"/>
              </a:ext>
            </a:extLst>
          </p:cNvPr>
          <p:cNvSpPr>
            <a:spLocks noGrp="1"/>
          </p:cNvSpPr>
          <p:nvPr>
            <p:ph sz="half" idx="14"/>
          </p:nvPr>
        </p:nvSpPr>
        <p:spPr/>
        <p:txBody>
          <a:bodyPr/>
          <a:lstStyle/>
          <a:p>
            <a:r>
              <a:rPr lang="en-US" dirty="0"/>
              <a:t>Schema on read</a:t>
            </a:r>
          </a:p>
          <a:p>
            <a:r>
              <a:rPr lang="en-US" dirty="0"/>
              <a:t>Fast writes</a:t>
            </a:r>
          </a:p>
          <a:p>
            <a:r>
              <a:rPr lang="en-US" dirty="0"/>
              <a:t>Loosely structured data</a:t>
            </a:r>
          </a:p>
          <a:p>
            <a:r>
              <a:rPr lang="en-US" dirty="0"/>
              <a:t>Declarative and procedural data processing</a:t>
            </a:r>
          </a:p>
          <a:p>
            <a:r>
              <a:rPr lang="en-US" dirty="0"/>
              <a:t>Good for logs, data streams, unstructured data discovery</a:t>
            </a:r>
          </a:p>
        </p:txBody>
      </p:sp>
      <p:cxnSp>
        <p:nvCxnSpPr>
          <p:cNvPr id="9" name="Straight Arrow Connector 8">
            <a:extLst>
              <a:ext uri="{FF2B5EF4-FFF2-40B4-BE49-F238E27FC236}">
                <a16:creationId xmlns:a16="http://schemas.microsoft.com/office/drawing/2014/main" id="{EE166B20-01C1-45F4-95AA-653C817691C5}"/>
              </a:ext>
            </a:extLst>
          </p:cNvPr>
          <p:cNvCxnSpPr>
            <a:cxnSpLocks/>
          </p:cNvCxnSpPr>
          <p:nvPr/>
        </p:nvCxnSpPr>
        <p:spPr>
          <a:xfrm flipV="1">
            <a:off x="3904271" y="3277247"/>
            <a:ext cx="523568" cy="2183"/>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625E02-DE83-44E8-9E7B-CD87D7FCFE44}"/>
              </a:ext>
            </a:extLst>
          </p:cNvPr>
          <p:cNvCxnSpPr>
            <a:cxnSpLocks/>
          </p:cNvCxnSpPr>
          <p:nvPr/>
        </p:nvCxnSpPr>
        <p:spPr>
          <a:xfrm>
            <a:off x="3904271" y="3695179"/>
            <a:ext cx="523568" cy="3347"/>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60DE3FB-AF9E-407E-9C76-2D01E1948AA2}"/>
              </a:ext>
            </a:extLst>
          </p:cNvPr>
          <p:cNvCxnSpPr>
            <a:cxnSpLocks/>
          </p:cNvCxnSpPr>
          <p:nvPr/>
        </p:nvCxnSpPr>
        <p:spPr>
          <a:xfrm>
            <a:off x="3891512" y="4072783"/>
            <a:ext cx="523568" cy="1"/>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BD2A452-C970-46C5-B78E-67826CCF1E19}"/>
              </a:ext>
            </a:extLst>
          </p:cNvPr>
          <p:cNvCxnSpPr>
            <a:cxnSpLocks/>
          </p:cNvCxnSpPr>
          <p:nvPr/>
        </p:nvCxnSpPr>
        <p:spPr>
          <a:xfrm>
            <a:off x="3895272" y="4517561"/>
            <a:ext cx="523568"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5D35EEE-24B0-4E80-9499-8F925773AF34}"/>
              </a:ext>
            </a:extLst>
          </p:cNvPr>
          <p:cNvCxnSpPr>
            <a:cxnSpLocks/>
          </p:cNvCxnSpPr>
          <p:nvPr/>
        </p:nvCxnSpPr>
        <p:spPr>
          <a:xfrm>
            <a:off x="3895272" y="5197943"/>
            <a:ext cx="523568" cy="0"/>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5719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BD3CF592-02DA-4DEC-9866-BB11D1562E12}"/>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Example: Hadoop Way of Doing Things</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68C0992C-73F4-43B5-BCE3-62C1806A9E7F}"/>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A3CC2049-E17F-4A13-8A9E-C467E9000C7E}"/>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15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0436896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2374BC-C828-4EFA-985F-CD3EED87C71E}"/>
              </a:ext>
            </a:extLst>
          </p:cNvPr>
          <p:cNvSpPr>
            <a:spLocks noGrp="1"/>
          </p:cNvSpPr>
          <p:nvPr>
            <p:ph type="title"/>
          </p:nvPr>
        </p:nvSpPr>
        <p:spPr/>
        <p:txBody>
          <a:bodyPr>
            <a:noAutofit/>
          </a:bodyPr>
          <a:lstStyle/>
          <a:p>
            <a:r>
              <a:rPr lang="en-US" dirty="0"/>
              <a:t>Collect and Store Data as They Are—Schema-Less</a:t>
            </a:r>
            <a:endParaRPr lang="en-IN" dirty="0"/>
          </a:p>
        </p:txBody>
      </p:sp>
      <p:sp>
        <p:nvSpPr>
          <p:cNvPr id="4" name="Footer Placeholder 3">
            <a:extLst>
              <a:ext uri="{FF2B5EF4-FFF2-40B4-BE49-F238E27FC236}">
                <a16:creationId xmlns:a16="http://schemas.microsoft.com/office/drawing/2014/main" id="{37E35960-F85B-42E3-95F9-3E04842DCCC0}"/>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3CF0254-67CA-4D4C-B639-346D28ACFB41}"/>
              </a:ext>
            </a:extLst>
          </p:cNvPr>
          <p:cNvSpPr>
            <a:spLocks noGrp="1"/>
          </p:cNvSpPr>
          <p:nvPr>
            <p:ph type="sldNum" sz="quarter" idx="12"/>
          </p:nvPr>
        </p:nvSpPr>
        <p:spPr/>
        <p:txBody>
          <a:bodyPr>
            <a:noAutofit/>
          </a:bodyPr>
          <a:lstStyle/>
          <a:p>
            <a:fld id="{4FAB73BC-B049-4115-A692-8D63A059BFB8}" type="slidenum">
              <a:rPr lang="en-US" smtClean="0"/>
              <a:t>16</a:t>
            </a:fld>
            <a:endParaRPr lang="en-US" dirty="0"/>
          </a:p>
        </p:txBody>
      </p:sp>
      <p:pic>
        <p:nvPicPr>
          <p:cNvPr id="7" name="Content Placeholder 3">
            <a:extLst>
              <a:ext uri="{FF2B5EF4-FFF2-40B4-BE49-F238E27FC236}">
                <a16:creationId xmlns:a16="http://schemas.microsoft.com/office/drawing/2014/main" id="{FD1E0AAD-1100-407D-A9C9-6CA3FFB5584E}"/>
              </a:ext>
            </a:extLst>
          </p:cNvPr>
          <p:cNvPicPr>
            <a:picLocks noChangeAspect="1"/>
          </p:cNvPicPr>
          <p:nvPr/>
        </p:nvPicPr>
        <p:blipFill>
          <a:blip r:embed="rId3"/>
          <a:stretch>
            <a:fillRect/>
          </a:stretch>
        </p:blipFill>
        <p:spPr>
          <a:xfrm>
            <a:off x="768350" y="2298585"/>
            <a:ext cx="7289800" cy="3821704"/>
          </a:xfrm>
          <a:prstGeom prst="rect">
            <a:avLst/>
          </a:prstGeom>
        </p:spPr>
      </p:pic>
      <p:grpSp>
        <p:nvGrpSpPr>
          <p:cNvPr id="8" name="Group 7">
            <a:extLst>
              <a:ext uri="{FF2B5EF4-FFF2-40B4-BE49-F238E27FC236}">
                <a16:creationId xmlns:a16="http://schemas.microsoft.com/office/drawing/2014/main" id="{9450C283-A83F-4374-B26E-1CF65D65863F}"/>
              </a:ext>
            </a:extLst>
          </p:cNvPr>
          <p:cNvGrpSpPr/>
          <p:nvPr/>
        </p:nvGrpSpPr>
        <p:grpSpPr>
          <a:xfrm>
            <a:off x="5488584" y="3931450"/>
            <a:ext cx="2746433" cy="1894114"/>
            <a:chOff x="5664434" y="4019375"/>
            <a:chExt cx="2746433" cy="1894114"/>
          </a:xfrm>
        </p:grpSpPr>
        <p:sp>
          <p:nvSpPr>
            <p:cNvPr id="9" name="Left Arrow 4">
              <a:extLst>
                <a:ext uri="{FF2B5EF4-FFF2-40B4-BE49-F238E27FC236}">
                  <a16:creationId xmlns:a16="http://schemas.microsoft.com/office/drawing/2014/main" id="{B0409B6A-A4F3-459A-AD5D-4A7960F036CD}"/>
                </a:ext>
              </a:extLst>
            </p:cNvPr>
            <p:cNvSpPr/>
            <p:nvPr/>
          </p:nvSpPr>
          <p:spPr>
            <a:xfrm rot="10800000">
              <a:off x="5664434" y="4814032"/>
              <a:ext cx="870155" cy="392921"/>
            </a:xfrm>
            <a:prstGeom prst="lef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0" name="Flowchart: Magnetic Disk 9">
              <a:extLst>
                <a:ext uri="{FF2B5EF4-FFF2-40B4-BE49-F238E27FC236}">
                  <a16:creationId xmlns:a16="http://schemas.microsoft.com/office/drawing/2014/main" id="{0244CC14-E33F-4568-814A-B22B68D34206}"/>
                </a:ext>
              </a:extLst>
            </p:cNvPr>
            <p:cNvSpPr/>
            <p:nvPr/>
          </p:nvSpPr>
          <p:spPr>
            <a:xfrm>
              <a:off x="6617141" y="4019375"/>
              <a:ext cx="1488926" cy="158931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Hadoop</a:t>
              </a:r>
              <a:br>
                <a:rPr lang="en-US" dirty="0"/>
              </a:br>
              <a:r>
                <a:rPr lang="en-US" dirty="0"/>
                <a:t>Worker</a:t>
              </a:r>
              <a:br>
                <a:rPr lang="en-US" dirty="0"/>
              </a:br>
              <a:r>
                <a:rPr lang="en-US" dirty="0"/>
                <a:t>Nodes</a:t>
              </a:r>
            </a:p>
          </p:txBody>
        </p:sp>
        <p:sp>
          <p:nvSpPr>
            <p:cNvPr id="11" name="Flowchart: Magnetic Disk 10">
              <a:extLst>
                <a:ext uri="{FF2B5EF4-FFF2-40B4-BE49-F238E27FC236}">
                  <a16:creationId xmlns:a16="http://schemas.microsoft.com/office/drawing/2014/main" id="{6623E50A-DCB8-4086-ADC6-7D07E0E0C958}"/>
                </a:ext>
              </a:extLst>
            </p:cNvPr>
            <p:cNvSpPr/>
            <p:nvPr/>
          </p:nvSpPr>
          <p:spPr>
            <a:xfrm>
              <a:off x="6769541" y="4171775"/>
              <a:ext cx="1488926" cy="158931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Hadoop</a:t>
              </a:r>
              <a:br>
                <a:rPr lang="en-US" dirty="0"/>
              </a:br>
              <a:r>
                <a:rPr lang="en-US" dirty="0"/>
                <a:t>Worker</a:t>
              </a:r>
              <a:br>
                <a:rPr lang="en-US" dirty="0"/>
              </a:br>
              <a:r>
                <a:rPr lang="en-US" dirty="0"/>
                <a:t>Nodes</a:t>
              </a:r>
            </a:p>
          </p:txBody>
        </p:sp>
        <p:sp>
          <p:nvSpPr>
            <p:cNvPr id="12" name="Flowchart: Magnetic Disk 11">
              <a:extLst>
                <a:ext uri="{FF2B5EF4-FFF2-40B4-BE49-F238E27FC236}">
                  <a16:creationId xmlns:a16="http://schemas.microsoft.com/office/drawing/2014/main" id="{B8E6F802-69D0-4C5C-B626-DAFB67195E51}"/>
                </a:ext>
              </a:extLst>
            </p:cNvPr>
            <p:cNvSpPr/>
            <p:nvPr/>
          </p:nvSpPr>
          <p:spPr>
            <a:xfrm>
              <a:off x="6921941" y="4324175"/>
              <a:ext cx="1488926" cy="1589314"/>
            </a:xfrm>
            <a:prstGeom prst="flowChartMagneticDisk">
              <a:avLst/>
            </a:prstGeom>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spcBef>
                  <a:spcPts val="600"/>
                </a:spcBef>
              </a:pPr>
              <a:r>
                <a:rPr lang="en-US" dirty="0">
                  <a:latin typeface="Sherman Sans Book" pitchFamily="50" charset="0"/>
                  <a:ea typeface="Sherman Sans Book" pitchFamily="50" charset="0"/>
                </a:rPr>
                <a:t>Hadoop</a:t>
              </a:r>
              <a:br>
                <a:rPr lang="en-US" dirty="0">
                  <a:latin typeface="Sherman Sans Book" pitchFamily="50" charset="0"/>
                  <a:ea typeface="Sherman Sans Book" pitchFamily="50" charset="0"/>
                </a:rPr>
              </a:br>
              <a:r>
                <a:rPr lang="en-US" dirty="0">
                  <a:latin typeface="Sherman Sans Book" pitchFamily="50" charset="0"/>
                  <a:ea typeface="Sherman Sans Book" pitchFamily="50" charset="0"/>
                </a:rPr>
                <a:t>worker</a:t>
              </a:r>
              <a:br>
                <a:rPr lang="en-US" dirty="0">
                  <a:latin typeface="Sherman Sans Book" pitchFamily="50" charset="0"/>
                  <a:ea typeface="Sherman Sans Book" pitchFamily="50" charset="0"/>
                </a:rPr>
              </a:br>
              <a:r>
                <a:rPr lang="en-US" dirty="0">
                  <a:latin typeface="Sherman Sans Book" pitchFamily="50" charset="0"/>
                  <a:ea typeface="Sherman Sans Book" pitchFamily="50" charset="0"/>
                </a:rPr>
                <a:t>nodes</a:t>
              </a:r>
            </a:p>
          </p:txBody>
        </p:sp>
      </p:grpSp>
    </p:spTree>
    <p:extLst>
      <p:ext uri="{BB962C8B-B14F-4D97-AF65-F5344CB8AC3E}">
        <p14:creationId xmlns:p14="http://schemas.microsoft.com/office/powerpoint/2010/main" val="3246693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B9074-C309-44B2-9EDD-ECB0C2D97E49}"/>
              </a:ext>
            </a:extLst>
          </p:cNvPr>
          <p:cNvSpPr>
            <a:spLocks noGrp="1"/>
          </p:cNvSpPr>
          <p:nvPr>
            <p:ph type="title"/>
          </p:nvPr>
        </p:nvSpPr>
        <p:spPr/>
        <p:txBody>
          <a:bodyPr>
            <a:noAutofit/>
          </a:bodyPr>
          <a:lstStyle/>
          <a:p>
            <a:r>
              <a:rPr lang="en-US" dirty="0"/>
              <a:t>Apply a Schema on Read/Query</a:t>
            </a:r>
            <a:endParaRPr lang="en-IN" dirty="0"/>
          </a:p>
        </p:txBody>
      </p:sp>
      <p:sp>
        <p:nvSpPr>
          <p:cNvPr id="3" name="Footer Placeholder 2">
            <a:extLst>
              <a:ext uri="{FF2B5EF4-FFF2-40B4-BE49-F238E27FC236}">
                <a16:creationId xmlns:a16="http://schemas.microsoft.com/office/drawing/2014/main" id="{5236D50B-673A-45C6-B60A-3DE8978EE461}"/>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1F4D2A5C-1715-4B13-BB3E-22B59101DD6F}"/>
              </a:ext>
            </a:extLst>
          </p:cNvPr>
          <p:cNvSpPr>
            <a:spLocks noGrp="1"/>
          </p:cNvSpPr>
          <p:nvPr>
            <p:ph type="sldNum" sz="quarter" idx="12"/>
          </p:nvPr>
        </p:nvSpPr>
        <p:spPr/>
        <p:txBody>
          <a:bodyPr>
            <a:noAutofit/>
          </a:bodyPr>
          <a:lstStyle/>
          <a:p>
            <a:fld id="{4FAB73BC-B049-4115-A692-8D63A059BFB8}" type="slidenum">
              <a:rPr lang="en-US" smtClean="0"/>
              <a:t>17</a:t>
            </a:fld>
            <a:endParaRPr lang="en-US" dirty="0"/>
          </a:p>
        </p:txBody>
      </p:sp>
      <p:pic>
        <p:nvPicPr>
          <p:cNvPr id="5" name="Picture 4">
            <a:extLst>
              <a:ext uri="{FF2B5EF4-FFF2-40B4-BE49-F238E27FC236}">
                <a16:creationId xmlns:a16="http://schemas.microsoft.com/office/drawing/2014/main" id="{1930FCDE-12AE-438E-8697-1AB571528F20}"/>
              </a:ext>
            </a:extLst>
          </p:cNvPr>
          <p:cNvPicPr>
            <a:picLocks noChangeAspect="1"/>
          </p:cNvPicPr>
          <p:nvPr/>
        </p:nvPicPr>
        <p:blipFill>
          <a:blip r:embed="rId3"/>
          <a:stretch>
            <a:fillRect/>
          </a:stretch>
        </p:blipFill>
        <p:spPr>
          <a:xfrm>
            <a:off x="772052" y="2281461"/>
            <a:ext cx="6233819" cy="1341936"/>
          </a:xfrm>
          <a:prstGeom prst="rect">
            <a:avLst/>
          </a:prstGeom>
        </p:spPr>
      </p:pic>
      <p:graphicFrame>
        <p:nvGraphicFramePr>
          <p:cNvPr id="6" name="Table 5">
            <a:extLst>
              <a:ext uri="{FF2B5EF4-FFF2-40B4-BE49-F238E27FC236}">
                <a16:creationId xmlns:a16="http://schemas.microsoft.com/office/drawing/2014/main" id="{F4865CA9-0793-4F69-ABA3-5D5C6397E1C6}"/>
              </a:ext>
            </a:extLst>
          </p:cNvPr>
          <p:cNvGraphicFramePr>
            <a:graphicFrameLocks noGrp="1"/>
          </p:cNvGraphicFramePr>
          <p:nvPr>
            <p:extLst>
              <p:ext uri="{D42A27DB-BD31-4B8C-83A1-F6EECF244321}">
                <p14:modId xmlns:p14="http://schemas.microsoft.com/office/powerpoint/2010/main" val="874868450"/>
              </p:ext>
            </p:extLst>
          </p:nvPr>
        </p:nvGraphicFramePr>
        <p:xfrm>
          <a:off x="768096" y="5041562"/>
          <a:ext cx="5970529" cy="1181100"/>
        </p:xfrm>
        <a:graphic>
          <a:graphicData uri="http://schemas.openxmlformats.org/drawingml/2006/table">
            <a:tbl>
              <a:tblPr firstRow="1" bandRow="1">
                <a:tableStyleId>{073A0DAA-6AF3-43AB-8588-CEC1D06C72B9}</a:tableStyleId>
              </a:tblPr>
              <a:tblGrid>
                <a:gridCol w="1586721">
                  <a:extLst>
                    <a:ext uri="{9D8B030D-6E8A-4147-A177-3AD203B41FA5}">
                      <a16:colId xmlns:a16="http://schemas.microsoft.com/office/drawing/2014/main" val="20000"/>
                    </a:ext>
                  </a:extLst>
                </a:gridCol>
                <a:gridCol w="531662">
                  <a:extLst>
                    <a:ext uri="{9D8B030D-6E8A-4147-A177-3AD203B41FA5}">
                      <a16:colId xmlns:a16="http://schemas.microsoft.com/office/drawing/2014/main" val="20001"/>
                    </a:ext>
                  </a:extLst>
                </a:gridCol>
                <a:gridCol w="1808227">
                  <a:extLst>
                    <a:ext uri="{9D8B030D-6E8A-4147-A177-3AD203B41FA5}">
                      <a16:colId xmlns:a16="http://schemas.microsoft.com/office/drawing/2014/main" val="20002"/>
                    </a:ext>
                  </a:extLst>
                </a:gridCol>
                <a:gridCol w="2043919">
                  <a:extLst>
                    <a:ext uri="{9D8B030D-6E8A-4147-A177-3AD203B41FA5}">
                      <a16:colId xmlns:a16="http://schemas.microsoft.com/office/drawing/2014/main" val="20003"/>
                    </a:ext>
                  </a:extLst>
                </a:gridCol>
              </a:tblGrid>
              <a:tr h="278130">
                <a:tc>
                  <a:txBody>
                    <a:bodyPr/>
                    <a:lstStyle/>
                    <a:p>
                      <a:r>
                        <a:rPr lang="en-US" sz="1600" dirty="0">
                          <a:latin typeface="Sherman Sans Book" pitchFamily="50" charset="0"/>
                          <a:ea typeface="Sherman Sans Book" pitchFamily="50" charset="0"/>
                        </a:rPr>
                        <a:t>videoId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likes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text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pub_date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extLst>
                  <a:ext uri="{0D108BD9-81ED-4DB2-BD59-A6C34878D82A}">
                    <a16:rowId xmlns:a16="http://schemas.microsoft.com/office/drawing/2014/main" val="10000"/>
                  </a:ext>
                </a:extLst>
              </a:tr>
              <a:tr h="480060">
                <a:tc>
                  <a:txBody>
                    <a:bodyPr/>
                    <a:lstStyle/>
                    <a:p>
                      <a:r>
                        <a:rPr lang="en-US" sz="1600" dirty="0">
                          <a:solidFill>
                            <a:schemeClr val="tx1">
                              <a:lumMod val="65000"/>
                              <a:lumOff val="35000"/>
                            </a:schemeClr>
                          </a:solidFill>
                          <a:latin typeface="Sherman Sans Book" pitchFamily="50" charset="0"/>
                          <a:ea typeface="Sherman Sans Book" pitchFamily="50" charset="0"/>
                        </a:rPr>
                        <a:t>O4PXqpv8TAw</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excellent video!\ufeff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2015-02-02T02:05:16.042Z</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en-US" sz="16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7" name="Group 6">
            <a:extLst>
              <a:ext uri="{FF2B5EF4-FFF2-40B4-BE49-F238E27FC236}">
                <a16:creationId xmlns:a16="http://schemas.microsoft.com/office/drawing/2014/main" id="{C25FA7E2-CA14-438B-B055-A653F761187A}"/>
              </a:ext>
            </a:extLst>
          </p:cNvPr>
          <p:cNvGrpSpPr/>
          <p:nvPr/>
        </p:nvGrpSpPr>
        <p:grpSpPr>
          <a:xfrm>
            <a:off x="2845711" y="3651086"/>
            <a:ext cx="5165762" cy="1012960"/>
            <a:chOff x="3003981" y="3229046"/>
            <a:chExt cx="5165762" cy="1012960"/>
          </a:xfrm>
        </p:grpSpPr>
        <p:pic>
          <p:nvPicPr>
            <p:cNvPr id="8" name="Picture 7">
              <a:extLst>
                <a:ext uri="{FF2B5EF4-FFF2-40B4-BE49-F238E27FC236}">
                  <a16:creationId xmlns:a16="http://schemas.microsoft.com/office/drawing/2014/main" id="{29119286-6601-4FC5-8EF1-872D7AE56DFE}"/>
                </a:ext>
              </a:extLst>
            </p:cNvPr>
            <p:cNvPicPr>
              <a:picLocks noChangeAspect="1"/>
            </p:cNvPicPr>
            <p:nvPr/>
          </p:nvPicPr>
          <p:blipFill>
            <a:blip r:embed="rId4"/>
            <a:stretch>
              <a:fillRect/>
            </a:stretch>
          </p:blipFill>
          <p:spPr>
            <a:xfrm>
              <a:off x="4140665" y="3229046"/>
              <a:ext cx="4029078" cy="1012960"/>
            </a:xfrm>
            <a:prstGeom prst="rect">
              <a:avLst/>
            </a:prstGeom>
          </p:spPr>
        </p:pic>
        <p:sp>
          <p:nvSpPr>
            <p:cNvPr id="9" name="Bent-Up Arrow 7">
              <a:extLst>
                <a:ext uri="{FF2B5EF4-FFF2-40B4-BE49-F238E27FC236}">
                  <a16:creationId xmlns:a16="http://schemas.microsoft.com/office/drawing/2014/main" id="{64FC6150-58E4-4FF1-91A0-50F0B2977B53}"/>
                </a:ext>
              </a:extLst>
            </p:cNvPr>
            <p:cNvSpPr/>
            <p:nvPr/>
          </p:nvSpPr>
          <p:spPr>
            <a:xfrm rot="5400000">
              <a:off x="3139307" y="3093720"/>
              <a:ext cx="795921" cy="1066574"/>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grpSp>
      <p:sp>
        <p:nvSpPr>
          <p:cNvPr id="10" name="Bent-Up Arrow 9">
            <a:extLst>
              <a:ext uri="{FF2B5EF4-FFF2-40B4-BE49-F238E27FC236}">
                <a16:creationId xmlns:a16="http://schemas.microsoft.com/office/drawing/2014/main" id="{328EFD02-116E-4C43-BAAF-9A1B88404053}"/>
              </a:ext>
            </a:extLst>
          </p:cNvPr>
          <p:cNvSpPr/>
          <p:nvPr/>
        </p:nvSpPr>
        <p:spPr>
          <a:xfrm rot="16200000" flipH="1">
            <a:off x="6773477" y="4995884"/>
            <a:ext cx="907025" cy="789039"/>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Tree>
    <p:extLst>
      <p:ext uri="{BB962C8B-B14F-4D97-AF65-F5344CB8AC3E}">
        <p14:creationId xmlns:p14="http://schemas.microsoft.com/office/powerpoint/2010/main" val="108017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4577-981E-410E-953F-C69B13DDE9ED}"/>
              </a:ext>
            </a:extLst>
          </p:cNvPr>
          <p:cNvSpPr>
            <a:spLocks noGrp="1"/>
          </p:cNvSpPr>
          <p:nvPr>
            <p:ph type="title"/>
          </p:nvPr>
        </p:nvSpPr>
        <p:spPr/>
        <p:txBody>
          <a:bodyPr>
            <a:noAutofit/>
          </a:bodyPr>
          <a:lstStyle/>
          <a:p>
            <a:r>
              <a:rPr lang="en-US" dirty="0"/>
              <a:t>Analyze Your Data</a:t>
            </a:r>
            <a:endParaRPr lang="en-IN" dirty="0"/>
          </a:p>
        </p:txBody>
      </p:sp>
      <p:sp>
        <p:nvSpPr>
          <p:cNvPr id="3" name="Footer Placeholder 2">
            <a:extLst>
              <a:ext uri="{FF2B5EF4-FFF2-40B4-BE49-F238E27FC236}">
                <a16:creationId xmlns:a16="http://schemas.microsoft.com/office/drawing/2014/main" id="{F7964E49-8D21-4ACD-9C63-0705C2EA4D11}"/>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62AAE813-EDD4-4F85-BF10-ABF950DC3225}"/>
              </a:ext>
            </a:extLst>
          </p:cNvPr>
          <p:cNvSpPr>
            <a:spLocks noGrp="1"/>
          </p:cNvSpPr>
          <p:nvPr>
            <p:ph type="sldNum" sz="quarter" idx="12"/>
          </p:nvPr>
        </p:nvSpPr>
        <p:spPr/>
        <p:txBody>
          <a:bodyPr>
            <a:noAutofit/>
          </a:bodyPr>
          <a:lstStyle/>
          <a:p>
            <a:fld id="{4FAB73BC-B049-4115-A692-8D63A059BFB8}" type="slidenum">
              <a:rPr lang="en-US" smtClean="0"/>
              <a:t>18</a:t>
            </a:fld>
            <a:endParaRPr lang="en-US" dirty="0"/>
          </a:p>
        </p:txBody>
      </p:sp>
      <p:graphicFrame>
        <p:nvGraphicFramePr>
          <p:cNvPr id="5" name="Table 4">
            <a:extLst>
              <a:ext uri="{FF2B5EF4-FFF2-40B4-BE49-F238E27FC236}">
                <a16:creationId xmlns:a16="http://schemas.microsoft.com/office/drawing/2014/main" id="{4D66FDD7-A96A-41C3-B1BB-B293DF0636D3}"/>
              </a:ext>
            </a:extLst>
          </p:cNvPr>
          <p:cNvGraphicFramePr>
            <a:graphicFrameLocks noGrp="1"/>
          </p:cNvGraphicFramePr>
          <p:nvPr>
            <p:extLst>
              <p:ext uri="{D42A27DB-BD31-4B8C-83A1-F6EECF244321}">
                <p14:modId xmlns:p14="http://schemas.microsoft.com/office/powerpoint/2010/main" val="4072461780"/>
              </p:ext>
            </p:extLst>
          </p:nvPr>
        </p:nvGraphicFramePr>
        <p:xfrm>
          <a:off x="789112" y="2132091"/>
          <a:ext cx="6213572" cy="1181100"/>
        </p:xfrm>
        <a:graphic>
          <a:graphicData uri="http://schemas.openxmlformats.org/drawingml/2006/table">
            <a:tbl>
              <a:tblPr firstRow="1" bandRow="1">
                <a:tableStyleId>{073A0DAA-6AF3-43AB-8588-CEC1D06C72B9}</a:tableStyleId>
              </a:tblPr>
              <a:tblGrid>
                <a:gridCol w="1651312">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1881835">
                  <a:extLst>
                    <a:ext uri="{9D8B030D-6E8A-4147-A177-3AD203B41FA5}">
                      <a16:colId xmlns:a16="http://schemas.microsoft.com/office/drawing/2014/main" val="20002"/>
                    </a:ext>
                  </a:extLst>
                </a:gridCol>
                <a:gridCol w="2127121">
                  <a:extLst>
                    <a:ext uri="{9D8B030D-6E8A-4147-A177-3AD203B41FA5}">
                      <a16:colId xmlns:a16="http://schemas.microsoft.com/office/drawing/2014/main" val="20003"/>
                    </a:ext>
                  </a:extLst>
                </a:gridCol>
              </a:tblGrid>
              <a:tr h="278130">
                <a:tc>
                  <a:txBody>
                    <a:bodyPr/>
                    <a:lstStyle/>
                    <a:p>
                      <a:r>
                        <a:rPr lang="en-US" sz="1600" dirty="0">
                          <a:latin typeface="Sherman Sans Book" pitchFamily="50" charset="0"/>
                          <a:ea typeface="Sherman Sans Book" pitchFamily="50" charset="0"/>
                        </a:rPr>
                        <a:t>videoId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likes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text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pub_date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extLst>
                  <a:ext uri="{0D108BD9-81ED-4DB2-BD59-A6C34878D82A}">
                    <a16:rowId xmlns:a16="http://schemas.microsoft.com/office/drawing/2014/main" val="10000"/>
                  </a:ext>
                </a:extLst>
              </a:tr>
              <a:tr h="480060">
                <a:tc>
                  <a:txBody>
                    <a:bodyPr/>
                    <a:lstStyle/>
                    <a:p>
                      <a:r>
                        <a:rPr lang="en-US" sz="1600" dirty="0">
                          <a:solidFill>
                            <a:schemeClr val="tx1">
                              <a:lumMod val="65000"/>
                              <a:lumOff val="35000"/>
                            </a:schemeClr>
                          </a:solidFill>
                          <a:latin typeface="Sherman Sans Book" pitchFamily="50" charset="0"/>
                          <a:ea typeface="Sherman Sans Book" pitchFamily="50" charset="0"/>
                        </a:rPr>
                        <a:t>O4PXqpv8TAw</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excellent video!\ufeff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2015-02-02T02:05:16.042Z</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87041F96-70AA-4B6C-B174-318C5748C693}"/>
              </a:ext>
            </a:extLst>
          </p:cNvPr>
          <p:cNvGrpSpPr/>
          <p:nvPr/>
        </p:nvGrpSpPr>
        <p:grpSpPr>
          <a:xfrm>
            <a:off x="3545338" y="3342599"/>
            <a:ext cx="4266750" cy="1104477"/>
            <a:chOff x="3314754" y="3191390"/>
            <a:chExt cx="4266750" cy="1104477"/>
          </a:xfrm>
        </p:grpSpPr>
        <p:pic>
          <p:nvPicPr>
            <p:cNvPr id="7" name="Picture 6">
              <a:extLst>
                <a:ext uri="{FF2B5EF4-FFF2-40B4-BE49-F238E27FC236}">
                  <a16:creationId xmlns:a16="http://schemas.microsoft.com/office/drawing/2014/main" id="{5C1DF23C-266F-406B-8B92-DA6BD97C76A4}"/>
                </a:ext>
              </a:extLst>
            </p:cNvPr>
            <p:cNvPicPr>
              <a:picLocks noChangeAspect="1"/>
            </p:cNvPicPr>
            <p:nvPr/>
          </p:nvPicPr>
          <p:blipFill>
            <a:blip r:embed="rId3"/>
            <a:stretch>
              <a:fillRect/>
            </a:stretch>
          </p:blipFill>
          <p:spPr>
            <a:xfrm>
              <a:off x="4560457" y="3297608"/>
              <a:ext cx="3021047" cy="998259"/>
            </a:xfrm>
            <a:prstGeom prst="rect">
              <a:avLst/>
            </a:prstGeom>
          </p:spPr>
        </p:pic>
        <p:sp>
          <p:nvSpPr>
            <p:cNvPr id="8" name="Bent-Up Arrow 5">
              <a:extLst>
                <a:ext uri="{FF2B5EF4-FFF2-40B4-BE49-F238E27FC236}">
                  <a16:creationId xmlns:a16="http://schemas.microsoft.com/office/drawing/2014/main" id="{5CC8A7BE-D4F5-425B-B300-F11BA9F73670}"/>
                </a:ext>
              </a:extLst>
            </p:cNvPr>
            <p:cNvSpPr/>
            <p:nvPr/>
          </p:nvSpPr>
          <p:spPr>
            <a:xfrm rot="5400000">
              <a:off x="3450080" y="3056064"/>
              <a:ext cx="795921" cy="1066574"/>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grpSp>
      <p:sp>
        <p:nvSpPr>
          <p:cNvPr id="9" name="Bent-Up Arrow 6">
            <a:extLst>
              <a:ext uri="{FF2B5EF4-FFF2-40B4-BE49-F238E27FC236}">
                <a16:creationId xmlns:a16="http://schemas.microsoft.com/office/drawing/2014/main" id="{7951A6C4-1F10-4250-AF78-D5E5AA36C3FE}"/>
              </a:ext>
            </a:extLst>
          </p:cNvPr>
          <p:cNvSpPr/>
          <p:nvPr/>
        </p:nvSpPr>
        <p:spPr>
          <a:xfrm rot="16200000" flipH="1">
            <a:off x="6944509" y="4771387"/>
            <a:ext cx="907025" cy="789039"/>
          </a:xfrm>
          <a:prstGeom prst="ben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graphicFrame>
        <p:nvGraphicFramePr>
          <p:cNvPr id="10" name="Table 9">
            <a:extLst>
              <a:ext uri="{FF2B5EF4-FFF2-40B4-BE49-F238E27FC236}">
                <a16:creationId xmlns:a16="http://schemas.microsoft.com/office/drawing/2014/main" id="{847414AB-FEFD-46A5-9370-FADF9FD03CF3}"/>
              </a:ext>
            </a:extLst>
          </p:cNvPr>
          <p:cNvGraphicFramePr>
            <a:graphicFrameLocks noGrp="1"/>
          </p:cNvGraphicFramePr>
          <p:nvPr>
            <p:extLst>
              <p:ext uri="{D42A27DB-BD31-4B8C-83A1-F6EECF244321}">
                <p14:modId xmlns:p14="http://schemas.microsoft.com/office/powerpoint/2010/main" val="1027062547"/>
              </p:ext>
            </p:extLst>
          </p:nvPr>
        </p:nvGraphicFramePr>
        <p:xfrm>
          <a:off x="3545337" y="4631329"/>
          <a:ext cx="3348758" cy="1417320"/>
        </p:xfrm>
        <a:graphic>
          <a:graphicData uri="http://schemas.openxmlformats.org/drawingml/2006/table">
            <a:tbl>
              <a:tblPr firstRow="1" bandRow="1">
                <a:tableStyleId>{073A0DAA-6AF3-43AB-8588-CEC1D06C72B9}</a:tableStyleId>
              </a:tblPr>
              <a:tblGrid>
                <a:gridCol w="1495895">
                  <a:extLst>
                    <a:ext uri="{9D8B030D-6E8A-4147-A177-3AD203B41FA5}">
                      <a16:colId xmlns:a16="http://schemas.microsoft.com/office/drawing/2014/main" val="20000"/>
                    </a:ext>
                  </a:extLst>
                </a:gridCol>
                <a:gridCol w="1852863">
                  <a:extLst>
                    <a:ext uri="{9D8B030D-6E8A-4147-A177-3AD203B41FA5}">
                      <a16:colId xmlns:a16="http://schemas.microsoft.com/office/drawing/2014/main" val="20001"/>
                    </a:ext>
                  </a:extLst>
                </a:gridCol>
              </a:tblGrid>
              <a:tr h="278130">
                <a:tc>
                  <a:txBody>
                    <a:bodyPr/>
                    <a:lstStyle/>
                    <a:p>
                      <a:r>
                        <a:rPr lang="en-US" sz="1600" dirty="0"/>
                        <a:t>videoId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t>sum(likes)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extLst>
                  <a:ext uri="{0D108BD9-81ED-4DB2-BD59-A6C34878D82A}">
                    <a16:rowId xmlns:a16="http://schemas.microsoft.com/office/drawing/2014/main" val="10000"/>
                  </a:ext>
                </a:extLst>
              </a:tr>
              <a:tr h="480060">
                <a:tc>
                  <a:txBody>
                    <a:bodyPr/>
                    <a:lstStyle/>
                    <a:p>
                      <a:r>
                        <a:rPr lang="en-US" sz="1600" dirty="0">
                          <a:solidFill>
                            <a:schemeClr val="tx1">
                              <a:lumMod val="65000"/>
                              <a:lumOff val="35000"/>
                            </a:schemeClr>
                          </a:solidFill>
                          <a:latin typeface="Sherman Sans Book" pitchFamily="50" charset="0"/>
                          <a:ea typeface="Sherman Sans Book" pitchFamily="50" charset="0"/>
                        </a:rPr>
                        <a:t>O4PXqpv8TAw</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rPr>
                        <a:t>56</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en-US" sz="1600" dirty="0">
                          <a:solidFill>
                            <a:schemeClr val="tx1">
                              <a:lumMod val="65000"/>
                              <a:lumOff val="35000"/>
                            </a:schemeClr>
                          </a:solidFill>
                        </a:rPr>
                        <a:t>V56Xqyy-2wq</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rPr>
                        <a:t>14</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8130">
                <a:tc>
                  <a:txBody>
                    <a:bodyPr/>
                    <a:lstStyle/>
                    <a:p>
                      <a:r>
                        <a:rPr lang="en-US" sz="1600" dirty="0">
                          <a:solidFill>
                            <a:schemeClr val="tx1">
                              <a:lumMod val="65000"/>
                              <a:lumOff val="35000"/>
                            </a:schemeClr>
                          </a:solidFill>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1" name="Group 10">
            <a:extLst>
              <a:ext uri="{FF2B5EF4-FFF2-40B4-BE49-F238E27FC236}">
                <a16:creationId xmlns:a16="http://schemas.microsoft.com/office/drawing/2014/main" id="{6DE29FFD-794F-4D90-8D74-15B822FF8C00}"/>
              </a:ext>
            </a:extLst>
          </p:cNvPr>
          <p:cNvGrpSpPr/>
          <p:nvPr/>
        </p:nvGrpSpPr>
        <p:grpSpPr>
          <a:xfrm>
            <a:off x="481260" y="4545445"/>
            <a:ext cx="2920228" cy="1499616"/>
            <a:chOff x="250676" y="4394236"/>
            <a:chExt cx="2920228" cy="1499616"/>
          </a:xfrm>
        </p:grpSpPr>
        <p:sp>
          <p:nvSpPr>
            <p:cNvPr id="12" name="Left Arrow 9">
              <a:extLst>
                <a:ext uri="{FF2B5EF4-FFF2-40B4-BE49-F238E27FC236}">
                  <a16:creationId xmlns:a16="http://schemas.microsoft.com/office/drawing/2014/main" id="{B20FE752-DB81-468E-A359-701376F19DCB}"/>
                </a:ext>
              </a:extLst>
            </p:cNvPr>
            <p:cNvSpPr/>
            <p:nvPr/>
          </p:nvSpPr>
          <p:spPr>
            <a:xfrm>
              <a:off x="2300749" y="5075289"/>
              <a:ext cx="870155" cy="392921"/>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3" name="Explosion 2 10">
              <a:extLst>
                <a:ext uri="{FF2B5EF4-FFF2-40B4-BE49-F238E27FC236}">
                  <a16:creationId xmlns:a16="http://schemas.microsoft.com/office/drawing/2014/main" id="{36E1D752-632E-4429-8489-C1C2F2104311}"/>
                </a:ext>
              </a:extLst>
            </p:cNvPr>
            <p:cNvSpPr/>
            <p:nvPr/>
          </p:nvSpPr>
          <p:spPr>
            <a:xfrm>
              <a:off x="250676" y="4394236"/>
              <a:ext cx="2298032" cy="1499616"/>
            </a:xfrm>
            <a:prstGeom prst="irregularSeal2">
              <a:avLst/>
            </a:prstGeom>
            <a:solidFill>
              <a:srgbClr val="1CADE4"/>
            </a:solidFill>
            <a:ln>
              <a:noFill/>
            </a:ln>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Export/ Visualize</a:t>
              </a:r>
            </a:p>
          </p:txBody>
        </p:sp>
      </p:grpSp>
    </p:spTree>
    <p:extLst>
      <p:ext uri="{BB962C8B-B14F-4D97-AF65-F5344CB8AC3E}">
        <p14:creationId xmlns:p14="http://schemas.microsoft.com/office/powerpoint/2010/main" val="88377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7FC7-E91A-4AD3-8AD1-CBB3B2A3C3AA}"/>
              </a:ext>
            </a:extLst>
          </p:cNvPr>
          <p:cNvSpPr>
            <a:spLocks noGrp="1"/>
          </p:cNvSpPr>
          <p:nvPr>
            <p:ph type="title"/>
          </p:nvPr>
        </p:nvSpPr>
        <p:spPr/>
        <p:txBody>
          <a:bodyPr/>
          <a:lstStyle/>
          <a:p>
            <a:r>
              <a:rPr lang="en-US" dirty="0"/>
              <a:t>What Exactly Is “Schema on Read”? Again?</a:t>
            </a:r>
            <a:endParaRPr lang="en-IN" dirty="0"/>
          </a:p>
        </p:txBody>
      </p:sp>
      <p:sp>
        <p:nvSpPr>
          <p:cNvPr id="4" name="Footer Placeholder 3">
            <a:extLst>
              <a:ext uri="{FF2B5EF4-FFF2-40B4-BE49-F238E27FC236}">
                <a16:creationId xmlns:a16="http://schemas.microsoft.com/office/drawing/2014/main" id="{7AD49436-2072-47B4-A2D6-14209E26E987}"/>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B97307A-966A-4EE0-ABF4-8854CDECBEDC}"/>
              </a:ext>
            </a:extLst>
          </p:cNvPr>
          <p:cNvSpPr>
            <a:spLocks noGrp="1"/>
          </p:cNvSpPr>
          <p:nvPr>
            <p:ph type="sldNum" sz="quarter" idx="12"/>
          </p:nvPr>
        </p:nvSpPr>
        <p:spPr/>
        <p:txBody>
          <a:bodyPr/>
          <a:lstStyle/>
          <a:p>
            <a:fld id="{4FAB73BC-B049-4115-A692-8D63A059BFB8}" type="slidenum">
              <a:rPr lang="en-US" smtClean="0"/>
              <a:t>19</a:t>
            </a:fld>
            <a:endParaRPr lang="en-US" dirty="0"/>
          </a:p>
        </p:txBody>
      </p:sp>
      <p:sp>
        <p:nvSpPr>
          <p:cNvPr id="6" name="Content Placeholder 5">
            <a:extLst>
              <a:ext uri="{FF2B5EF4-FFF2-40B4-BE49-F238E27FC236}">
                <a16:creationId xmlns:a16="http://schemas.microsoft.com/office/drawing/2014/main" id="{182E657E-9956-4CA5-B2FC-256C656221A8}"/>
              </a:ext>
            </a:extLst>
          </p:cNvPr>
          <p:cNvSpPr>
            <a:spLocks noGrp="1"/>
          </p:cNvSpPr>
          <p:nvPr>
            <p:ph sz="half" idx="13"/>
          </p:nvPr>
        </p:nvSpPr>
        <p:spPr/>
        <p:txBody>
          <a:bodyPr/>
          <a:lstStyle/>
          <a:p>
            <a:r>
              <a:rPr lang="en-US" dirty="0"/>
              <a:t>Traditional RDBMS</a:t>
            </a:r>
          </a:p>
          <a:p>
            <a:r>
              <a:rPr lang="en-US" dirty="0"/>
              <a:t>You cannot write data without a table</a:t>
            </a:r>
          </a:p>
          <a:p>
            <a:r>
              <a:rPr lang="en-US" dirty="0"/>
              <a:t>Cannot insert data unless data fit into table’s single design</a:t>
            </a:r>
          </a:p>
          <a:p>
            <a:r>
              <a:rPr lang="en-US" dirty="0"/>
              <a:t>Large up-front design costs</a:t>
            </a:r>
          </a:p>
          <a:p>
            <a:pPr lvl="1"/>
            <a:r>
              <a:rPr lang="en-US" dirty="0"/>
              <a:t>Conceptual models</a:t>
            </a:r>
          </a:p>
          <a:p>
            <a:pPr lvl="1"/>
            <a:r>
              <a:rPr lang="en-US" dirty="0"/>
              <a:t>Table design</a:t>
            </a:r>
          </a:p>
          <a:p>
            <a:r>
              <a:rPr lang="en-US" dirty="0"/>
              <a:t>“Schema on write”</a:t>
            </a:r>
          </a:p>
        </p:txBody>
      </p:sp>
      <p:sp>
        <p:nvSpPr>
          <p:cNvPr id="7" name="Content Placeholder 6">
            <a:extLst>
              <a:ext uri="{FF2B5EF4-FFF2-40B4-BE49-F238E27FC236}">
                <a16:creationId xmlns:a16="http://schemas.microsoft.com/office/drawing/2014/main" id="{7A6987FF-1D9C-45FC-9573-0BBAD2D368D4}"/>
              </a:ext>
            </a:extLst>
          </p:cNvPr>
          <p:cNvSpPr>
            <a:spLocks noGrp="1"/>
          </p:cNvSpPr>
          <p:nvPr>
            <p:ph sz="half" idx="14"/>
          </p:nvPr>
        </p:nvSpPr>
        <p:spPr/>
        <p:txBody>
          <a:bodyPr/>
          <a:lstStyle/>
          <a:p>
            <a:r>
              <a:rPr lang="en-US" dirty="0"/>
              <a:t>Hadoop’s HDFS</a:t>
            </a:r>
          </a:p>
          <a:p>
            <a:r>
              <a:rPr lang="en-US" dirty="0"/>
              <a:t>You write the data “as they are” to HDFS</a:t>
            </a:r>
          </a:p>
          <a:p>
            <a:r>
              <a:rPr lang="en-US" dirty="0"/>
              <a:t>Schema applied when data are read—multiple designs</a:t>
            </a:r>
          </a:p>
          <a:p>
            <a:r>
              <a:rPr lang="en-US" dirty="0"/>
              <a:t>Very little up-front design costs</a:t>
            </a:r>
          </a:p>
          <a:p>
            <a:pPr lvl="1"/>
            <a:r>
              <a:rPr lang="en-US" dirty="0"/>
              <a:t>Just write to disk </a:t>
            </a:r>
          </a:p>
          <a:p>
            <a:pPr lvl="1"/>
            <a:r>
              <a:rPr lang="en-US" dirty="0"/>
              <a:t>Apply schema when you need it</a:t>
            </a:r>
          </a:p>
          <a:p>
            <a:r>
              <a:rPr lang="en-US" dirty="0"/>
              <a:t>“Schema on read”</a:t>
            </a:r>
          </a:p>
        </p:txBody>
      </p:sp>
    </p:spTree>
    <p:extLst>
      <p:ext uri="{BB962C8B-B14F-4D97-AF65-F5344CB8AC3E}">
        <p14:creationId xmlns:p14="http://schemas.microsoft.com/office/powerpoint/2010/main" val="3962220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DF49-6165-4C90-9AD3-BCD21E24AA1D}"/>
              </a:ext>
            </a:extLst>
          </p:cNvPr>
          <p:cNvSpPr>
            <a:spLocks noGrp="1"/>
          </p:cNvSpPr>
          <p:nvPr>
            <p:ph type="title"/>
          </p:nvPr>
        </p:nvSpPr>
        <p:spPr/>
        <p:txBody>
          <a:bodyPr/>
          <a:lstStyle/>
          <a:p>
            <a:r>
              <a:rPr lang="en-US" dirty="0"/>
              <a:t>Recall: Big Data Characteristics</a:t>
            </a:r>
            <a:endParaRPr lang="en-IN" dirty="0"/>
          </a:p>
        </p:txBody>
      </p:sp>
      <p:sp>
        <p:nvSpPr>
          <p:cNvPr id="3" name="Content Placeholder 2">
            <a:extLst>
              <a:ext uri="{FF2B5EF4-FFF2-40B4-BE49-F238E27FC236}">
                <a16:creationId xmlns:a16="http://schemas.microsoft.com/office/drawing/2014/main" id="{70A37CD0-72A8-4A64-803A-A36E1EEE27A7}"/>
              </a:ext>
            </a:extLst>
          </p:cNvPr>
          <p:cNvSpPr>
            <a:spLocks noGrp="1"/>
          </p:cNvSpPr>
          <p:nvPr>
            <p:ph idx="1"/>
          </p:nvPr>
        </p:nvSpPr>
        <p:spPr/>
        <p:txBody>
          <a:bodyPr/>
          <a:lstStyle/>
          <a:p>
            <a:r>
              <a:rPr lang="en-US" dirty="0"/>
              <a:t>Volume: data at rest</a:t>
            </a:r>
          </a:p>
          <a:p>
            <a:r>
              <a:rPr lang="en-US" dirty="0"/>
              <a:t>Velocity: data in motion</a:t>
            </a:r>
          </a:p>
          <a:p>
            <a:r>
              <a:rPr lang="en-US" dirty="0"/>
              <a:t>Variety: data in many formats</a:t>
            </a:r>
          </a:p>
          <a:p>
            <a:r>
              <a:rPr lang="en-US" dirty="0"/>
              <a:t>Veracity: uncertainty of data</a:t>
            </a:r>
          </a:p>
          <a:p>
            <a:r>
              <a:rPr lang="en-US" dirty="0"/>
              <a:t>Viability: the predictability of data</a:t>
            </a:r>
          </a:p>
          <a:p>
            <a:r>
              <a:rPr lang="en-US" dirty="0"/>
              <a:t>Value: Can it be derived? </a:t>
            </a:r>
          </a:p>
        </p:txBody>
      </p:sp>
      <p:sp>
        <p:nvSpPr>
          <p:cNvPr id="4" name="Footer Placeholder 3">
            <a:extLst>
              <a:ext uri="{FF2B5EF4-FFF2-40B4-BE49-F238E27FC236}">
                <a16:creationId xmlns:a16="http://schemas.microsoft.com/office/drawing/2014/main" id="{52EA69F2-5BDB-4C45-81BA-6BE23983550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6B1DAEF-87C9-4295-8531-68FB61448A9E}"/>
              </a:ext>
            </a:extLst>
          </p:cNvPr>
          <p:cNvSpPr>
            <a:spLocks noGrp="1"/>
          </p:cNvSpPr>
          <p:nvPr>
            <p:ph type="sldNum" sz="quarter" idx="12"/>
          </p:nvPr>
        </p:nvSpPr>
        <p:spPr/>
        <p:txBody>
          <a:bodyPr/>
          <a:lstStyle/>
          <a:p>
            <a:fld id="{4FAB73BC-B049-4115-A692-8D63A059BFB8}" type="slidenum">
              <a:rPr lang="en-US" smtClean="0"/>
              <a:t>2</a:t>
            </a:fld>
            <a:endParaRPr lang="en-US" dirty="0"/>
          </a:p>
        </p:txBody>
      </p:sp>
    </p:spTree>
    <p:extLst>
      <p:ext uri="{BB962C8B-B14F-4D97-AF65-F5344CB8AC3E}">
        <p14:creationId xmlns:p14="http://schemas.microsoft.com/office/powerpoint/2010/main" val="3067084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77C4FC30-B5C3-47C2-B8E7-93106C428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105862B-0C5A-4A14-8804-4EC82F8E5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474" y="486184"/>
            <a:ext cx="2436391" cy="588563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9365198-CF4B-47A0-AFF6-FF5D2339FC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3308" y="486184"/>
            <a:ext cx="5846042" cy="5885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EDCB199-BB81-4140-8580-B9D39FD10EB7}"/>
              </a:ext>
            </a:extLst>
          </p:cNvPr>
          <p:cNvSpPr>
            <a:spLocks noGrp="1"/>
          </p:cNvSpPr>
          <p:nvPr>
            <p:ph type="title"/>
          </p:nvPr>
        </p:nvSpPr>
        <p:spPr>
          <a:xfrm>
            <a:off x="3224719" y="858475"/>
            <a:ext cx="5238344" cy="5141050"/>
          </a:xfrm>
        </p:spPr>
        <p:txBody>
          <a:bodyPr vert="horz" lIns="91440" tIns="45720" rIns="91440" bIns="45720" rtlCol="0" anchor="ctr">
            <a:normAutofit/>
          </a:bodyPr>
          <a:lstStyle/>
          <a:p>
            <a:pPr>
              <a:lnSpc>
                <a:spcPct val="80000"/>
              </a:lnSpc>
            </a:pPr>
            <a:r>
              <a:rPr lang="en-US" sz="5200" cap="all" spc="200">
                <a:solidFill>
                  <a:srgbClr val="FFFFFF"/>
                </a:solidFill>
                <a:latin typeface="+mj-lt"/>
                <a:ea typeface="+mj-ea"/>
                <a:cs typeface="+mj-cs"/>
              </a:rPr>
              <a:t>Hadoop Components</a:t>
            </a:r>
          </a:p>
        </p:txBody>
      </p:sp>
      <p:sp>
        <p:nvSpPr>
          <p:cNvPr id="2" name="Footer Placeholder 1">
            <a:extLst>
              <a:ext uri="{FF2B5EF4-FFF2-40B4-BE49-F238E27FC236}">
                <a16:creationId xmlns:a16="http://schemas.microsoft.com/office/drawing/2014/main" id="{9494B142-595C-4D7D-A4B6-921268A7F891}"/>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42E71484-C6ED-44E6-8659-9A769ADF6EE2}"/>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20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503799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E0F2-C585-45BE-8A96-17B57FFBC540}"/>
              </a:ext>
            </a:extLst>
          </p:cNvPr>
          <p:cNvSpPr>
            <a:spLocks noGrp="1"/>
          </p:cNvSpPr>
          <p:nvPr>
            <p:ph type="title"/>
          </p:nvPr>
        </p:nvSpPr>
        <p:spPr/>
        <p:txBody>
          <a:bodyPr/>
          <a:lstStyle/>
          <a:p>
            <a:r>
              <a:rPr lang="en-US" dirty="0"/>
              <a:t>Two Essential Components </a:t>
            </a:r>
            <a:br>
              <a:rPr lang="en-US" dirty="0"/>
            </a:br>
            <a:r>
              <a:rPr lang="en-US" dirty="0"/>
              <a:t>of Hadoop</a:t>
            </a:r>
            <a:endParaRPr lang="en-IN" dirty="0"/>
          </a:p>
        </p:txBody>
      </p:sp>
      <p:sp>
        <p:nvSpPr>
          <p:cNvPr id="3" name="Content Placeholder 2">
            <a:extLst>
              <a:ext uri="{FF2B5EF4-FFF2-40B4-BE49-F238E27FC236}">
                <a16:creationId xmlns:a16="http://schemas.microsoft.com/office/drawing/2014/main" id="{947CB1B7-C6B9-4591-8BAD-A4FACC1A43F1}"/>
              </a:ext>
            </a:extLst>
          </p:cNvPr>
          <p:cNvSpPr>
            <a:spLocks noGrp="1"/>
          </p:cNvSpPr>
          <p:nvPr>
            <p:ph idx="1"/>
          </p:nvPr>
        </p:nvSpPr>
        <p:spPr>
          <a:xfrm>
            <a:off x="768096" y="2286000"/>
            <a:ext cx="3852030" cy="4023360"/>
          </a:xfrm>
        </p:spPr>
        <p:txBody>
          <a:bodyPr/>
          <a:lstStyle/>
          <a:p>
            <a:pPr marL="457200" indent="-457200">
              <a:buFont typeface="+mj-lt"/>
              <a:buAutoNum type="arabicPeriod"/>
            </a:pPr>
            <a:r>
              <a:rPr lang="en-US" dirty="0"/>
              <a:t>Distribute the data by </a:t>
            </a:r>
            <a:br>
              <a:rPr lang="en-US" dirty="0"/>
            </a:br>
            <a:r>
              <a:rPr lang="en-US" dirty="0"/>
              <a:t>splitting it up. </a:t>
            </a:r>
            <a:br>
              <a:rPr lang="en-US" dirty="0"/>
            </a:br>
            <a:r>
              <a:rPr lang="en-US" dirty="0"/>
              <a:t>HDFS does this.</a:t>
            </a:r>
          </a:p>
          <a:p>
            <a:pPr marL="457200" indent="-457200">
              <a:buFont typeface="+mj-lt"/>
              <a:buAutoNum type="arabicPeriod"/>
            </a:pPr>
            <a:r>
              <a:rPr lang="en-US" dirty="0"/>
              <a:t>Move the compute to the data. </a:t>
            </a:r>
            <a:br>
              <a:rPr lang="en-US" dirty="0"/>
            </a:br>
            <a:r>
              <a:rPr lang="en-US" dirty="0"/>
              <a:t>MapReduce/YARN does this.</a:t>
            </a:r>
          </a:p>
        </p:txBody>
      </p:sp>
      <p:sp>
        <p:nvSpPr>
          <p:cNvPr id="4" name="Footer Placeholder 3">
            <a:extLst>
              <a:ext uri="{FF2B5EF4-FFF2-40B4-BE49-F238E27FC236}">
                <a16:creationId xmlns:a16="http://schemas.microsoft.com/office/drawing/2014/main" id="{D9CED080-632C-4001-8290-914A5F6D8F3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F9FFE0F-0D29-4493-9EAF-9A21EF5C2135}"/>
              </a:ext>
            </a:extLst>
          </p:cNvPr>
          <p:cNvSpPr>
            <a:spLocks noGrp="1"/>
          </p:cNvSpPr>
          <p:nvPr>
            <p:ph type="sldNum" sz="quarter" idx="12"/>
          </p:nvPr>
        </p:nvSpPr>
        <p:spPr/>
        <p:txBody>
          <a:bodyPr/>
          <a:lstStyle/>
          <a:p>
            <a:fld id="{4FAB73BC-B049-4115-A692-8D63A059BFB8}" type="slidenum">
              <a:rPr lang="en-US" smtClean="0"/>
              <a:t>21</a:t>
            </a:fld>
            <a:endParaRPr lang="en-US" dirty="0"/>
          </a:p>
        </p:txBody>
      </p:sp>
      <p:pic>
        <p:nvPicPr>
          <p:cNvPr id="6" name="Picture 2" descr="http://1.bp.blogspot.com/-sWtS2-rZqsw/UuXBWKsFP_I/AAAAAAAAPts/w29mOgnLPA4/s1600/hadoop_coin.png">
            <a:extLst>
              <a:ext uri="{FF2B5EF4-FFF2-40B4-BE49-F238E27FC236}">
                <a16:creationId xmlns:a16="http://schemas.microsoft.com/office/drawing/2014/main" id="{FB6C2C74-BDDF-4589-AB90-E2BCCA5BBB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01" r="3499" b="-1"/>
          <a:stretch/>
        </p:blipFill>
        <p:spPr bwMode="auto">
          <a:xfrm>
            <a:off x="4773169" y="2276475"/>
            <a:ext cx="3240088" cy="249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713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C46A-2186-40FC-9953-A737C387A794}"/>
              </a:ext>
            </a:extLst>
          </p:cNvPr>
          <p:cNvSpPr>
            <a:spLocks noGrp="1"/>
          </p:cNvSpPr>
          <p:nvPr>
            <p:ph type="title"/>
          </p:nvPr>
        </p:nvSpPr>
        <p:spPr/>
        <p:txBody>
          <a:bodyPr>
            <a:noAutofit/>
          </a:bodyPr>
          <a:lstStyle/>
          <a:p>
            <a:r>
              <a:rPr lang="en-US" dirty="0"/>
              <a:t>HDFS</a:t>
            </a:r>
          </a:p>
        </p:txBody>
      </p:sp>
      <p:sp>
        <p:nvSpPr>
          <p:cNvPr id="3" name="Content Placeholder 2">
            <a:extLst>
              <a:ext uri="{FF2B5EF4-FFF2-40B4-BE49-F238E27FC236}">
                <a16:creationId xmlns:a16="http://schemas.microsoft.com/office/drawing/2014/main" id="{64DC8D7F-023E-406C-A359-6F9D9F30DA98}"/>
              </a:ext>
            </a:extLst>
          </p:cNvPr>
          <p:cNvSpPr>
            <a:spLocks noGrp="1"/>
          </p:cNvSpPr>
          <p:nvPr>
            <p:ph idx="1"/>
          </p:nvPr>
        </p:nvSpPr>
        <p:spPr>
          <a:xfrm>
            <a:off x="768097" y="2286000"/>
            <a:ext cx="5279676" cy="1873838"/>
          </a:xfrm>
        </p:spPr>
        <p:txBody>
          <a:bodyPr>
            <a:noAutofit/>
          </a:bodyPr>
          <a:lstStyle/>
          <a:p>
            <a:r>
              <a:rPr lang="en-US" dirty="0"/>
              <a:t>Distributed data storage paradigm</a:t>
            </a:r>
          </a:p>
          <a:p>
            <a:r>
              <a:rPr lang="en-US" dirty="0"/>
              <a:t>A single file is divided into blocks</a:t>
            </a:r>
          </a:p>
          <a:p>
            <a:r>
              <a:rPr lang="en-US" dirty="0"/>
              <a:t>Blocks are spread across nodes</a:t>
            </a:r>
          </a:p>
          <a:p>
            <a:r>
              <a:rPr lang="en-US" dirty="0"/>
              <a:t>Blocks are written multiple times for redundancy</a:t>
            </a:r>
          </a:p>
        </p:txBody>
      </p:sp>
      <p:sp>
        <p:nvSpPr>
          <p:cNvPr id="4" name="Footer Placeholder 3">
            <a:extLst>
              <a:ext uri="{FF2B5EF4-FFF2-40B4-BE49-F238E27FC236}">
                <a16:creationId xmlns:a16="http://schemas.microsoft.com/office/drawing/2014/main" id="{9EFB03E8-0CBB-4E4F-B6EB-069ED24999E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C432409-4CA1-4F03-BE36-DA0DBA8F8E5C}"/>
              </a:ext>
            </a:extLst>
          </p:cNvPr>
          <p:cNvSpPr>
            <a:spLocks noGrp="1"/>
          </p:cNvSpPr>
          <p:nvPr>
            <p:ph type="sldNum" sz="quarter" idx="12"/>
          </p:nvPr>
        </p:nvSpPr>
        <p:spPr/>
        <p:txBody>
          <a:bodyPr>
            <a:noAutofit/>
          </a:bodyPr>
          <a:lstStyle/>
          <a:p>
            <a:fld id="{4FAB73BC-B049-4115-A692-8D63A059BFB8}" type="slidenum">
              <a:rPr lang="en-US" smtClean="0"/>
              <a:pPr/>
              <a:t>22</a:t>
            </a:fld>
            <a:endParaRPr lang="en-US" dirty="0"/>
          </a:p>
        </p:txBody>
      </p:sp>
      <p:grpSp>
        <p:nvGrpSpPr>
          <p:cNvPr id="10" name="Group 9"/>
          <p:cNvGrpSpPr/>
          <p:nvPr/>
        </p:nvGrpSpPr>
        <p:grpSpPr>
          <a:xfrm>
            <a:off x="920496" y="4435522"/>
            <a:ext cx="7017685" cy="1873838"/>
            <a:chOff x="768096" y="4435522"/>
            <a:chExt cx="7017685" cy="1873838"/>
          </a:xfrm>
        </p:grpSpPr>
        <p:sp>
          <p:nvSpPr>
            <p:cNvPr id="6" name="Rectangle 5"/>
            <p:cNvSpPr/>
            <p:nvPr/>
          </p:nvSpPr>
          <p:spPr>
            <a:xfrm>
              <a:off x="768096"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a:solidFill>
                    <a:schemeClr val="tx1">
                      <a:lumMod val="65000"/>
                      <a:lumOff val="35000"/>
                    </a:schemeClr>
                  </a:solidFill>
                  <a:latin typeface="Sherman Sans Book" pitchFamily="50" charset="0"/>
                  <a:ea typeface="Sherman Sans Book" pitchFamily="50" charset="0"/>
                </a:rPr>
                <a:t>Worker</a:t>
              </a:r>
              <a:br>
                <a:rPr lang="en-US" sz="2000" dirty="0">
                  <a:solidFill>
                    <a:schemeClr val="tx1">
                      <a:lumMod val="65000"/>
                      <a:lumOff val="35000"/>
                    </a:schemeClr>
                  </a:solidFill>
                  <a:latin typeface="Sherman Sans Book" pitchFamily="50" charset="0"/>
                  <a:ea typeface="Sherman Sans Book" pitchFamily="50" charset="0"/>
                </a:rPr>
              </a:br>
              <a:r>
                <a:rPr lang="en-US" sz="2000" dirty="0">
                  <a:solidFill>
                    <a:schemeClr val="tx1">
                      <a:lumMod val="65000"/>
                      <a:lumOff val="35000"/>
                    </a:schemeClr>
                  </a:solidFill>
                  <a:latin typeface="Sherman Sans Book" pitchFamily="50" charset="0"/>
                  <a:ea typeface="Sherman Sans Book" pitchFamily="50" charset="0"/>
                </a:rPr>
                <a:t>node 1</a:t>
              </a:r>
            </a:p>
          </p:txBody>
        </p:sp>
        <p:sp>
          <p:nvSpPr>
            <p:cNvPr id="7" name="Rectangle 6"/>
            <p:cNvSpPr/>
            <p:nvPr/>
          </p:nvSpPr>
          <p:spPr>
            <a:xfrm>
              <a:off x="2630393"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a:solidFill>
                    <a:schemeClr val="tx1">
                      <a:lumMod val="65000"/>
                      <a:lumOff val="35000"/>
                    </a:schemeClr>
                  </a:solidFill>
                  <a:latin typeface="Sherman Sans Book" pitchFamily="50" charset="0"/>
                  <a:ea typeface="Sherman Sans Book" pitchFamily="50" charset="0"/>
                </a:rPr>
                <a:t>Worker</a:t>
              </a:r>
              <a:br>
                <a:rPr lang="en-US" sz="2000" dirty="0">
                  <a:solidFill>
                    <a:schemeClr val="tx1">
                      <a:lumMod val="65000"/>
                      <a:lumOff val="35000"/>
                    </a:schemeClr>
                  </a:solidFill>
                  <a:latin typeface="Sherman Sans Book" pitchFamily="50" charset="0"/>
                  <a:ea typeface="Sherman Sans Book" pitchFamily="50" charset="0"/>
                </a:rPr>
              </a:br>
              <a:r>
                <a:rPr lang="en-US" sz="2000" dirty="0">
                  <a:solidFill>
                    <a:schemeClr val="tx1">
                      <a:lumMod val="65000"/>
                      <a:lumOff val="35000"/>
                    </a:schemeClr>
                  </a:solidFill>
                  <a:latin typeface="Sherman Sans Book" pitchFamily="50" charset="0"/>
                  <a:ea typeface="Sherman Sans Book" pitchFamily="50" charset="0"/>
                </a:rPr>
                <a:t>node 2</a:t>
              </a:r>
            </a:p>
          </p:txBody>
        </p:sp>
        <p:sp>
          <p:nvSpPr>
            <p:cNvPr id="8" name="Rectangle 7"/>
            <p:cNvSpPr/>
            <p:nvPr/>
          </p:nvSpPr>
          <p:spPr>
            <a:xfrm>
              <a:off x="4474852"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a:solidFill>
                    <a:schemeClr val="tx1">
                      <a:lumMod val="65000"/>
                      <a:lumOff val="35000"/>
                    </a:schemeClr>
                  </a:solidFill>
                  <a:latin typeface="Sherman Sans Book" pitchFamily="50" charset="0"/>
                  <a:ea typeface="Sherman Sans Book" pitchFamily="50" charset="0"/>
                </a:rPr>
                <a:t>Worker</a:t>
              </a:r>
              <a:br>
                <a:rPr lang="en-US" sz="2000" dirty="0">
                  <a:solidFill>
                    <a:schemeClr val="tx1">
                      <a:lumMod val="65000"/>
                      <a:lumOff val="35000"/>
                    </a:schemeClr>
                  </a:solidFill>
                  <a:latin typeface="Sherman Sans Book" pitchFamily="50" charset="0"/>
                  <a:ea typeface="Sherman Sans Book" pitchFamily="50" charset="0"/>
                </a:rPr>
              </a:br>
              <a:r>
                <a:rPr lang="en-US" sz="2000" dirty="0">
                  <a:solidFill>
                    <a:schemeClr val="tx1">
                      <a:lumMod val="65000"/>
                      <a:lumOff val="35000"/>
                    </a:schemeClr>
                  </a:solidFill>
                  <a:latin typeface="Sherman Sans Book" pitchFamily="50" charset="0"/>
                  <a:ea typeface="Sherman Sans Book" pitchFamily="50" charset="0"/>
                </a:rPr>
                <a:t>node 3</a:t>
              </a:r>
            </a:p>
          </p:txBody>
        </p:sp>
        <p:sp>
          <p:nvSpPr>
            <p:cNvPr id="9" name="Rectangle 8"/>
            <p:cNvSpPr/>
            <p:nvPr/>
          </p:nvSpPr>
          <p:spPr>
            <a:xfrm>
              <a:off x="6301996"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a:solidFill>
                    <a:schemeClr val="tx1">
                      <a:lumMod val="65000"/>
                      <a:lumOff val="35000"/>
                    </a:schemeClr>
                  </a:solidFill>
                  <a:latin typeface="Sherman Sans Book" pitchFamily="50" charset="0"/>
                  <a:ea typeface="Sherman Sans Book" pitchFamily="50" charset="0"/>
                </a:rPr>
                <a:t>Worker</a:t>
              </a:r>
              <a:br>
                <a:rPr lang="en-US" sz="2000" dirty="0">
                  <a:solidFill>
                    <a:schemeClr val="tx1">
                      <a:lumMod val="65000"/>
                      <a:lumOff val="35000"/>
                    </a:schemeClr>
                  </a:solidFill>
                  <a:latin typeface="Sherman Sans Book" pitchFamily="50" charset="0"/>
                  <a:ea typeface="Sherman Sans Book" pitchFamily="50" charset="0"/>
                </a:rPr>
              </a:br>
              <a:r>
                <a:rPr lang="en-US" sz="2000" dirty="0">
                  <a:solidFill>
                    <a:schemeClr val="tx1">
                      <a:lumMod val="65000"/>
                      <a:lumOff val="35000"/>
                    </a:schemeClr>
                  </a:solidFill>
                  <a:latin typeface="Sherman Sans Book" pitchFamily="50" charset="0"/>
                  <a:ea typeface="Sherman Sans Book" pitchFamily="50" charset="0"/>
                </a:rPr>
                <a:t>node 4</a:t>
              </a:r>
            </a:p>
          </p:txBody>
        </p:sp>
      </p:grpSp>
      <p:sp>
        <p:nvSpPr>
          <p:cNvPr id="11" name="Rectangle 10"/>
          <p:cNvSpPr/>
          <p:nvPr/>
        </p:nvSpPr>
        <p:spPr>
          <a:xfrm>
            <a:off x="6015713" y="2286000"/>
            <a:ext cx="616806" cy="542668"/>
          </a:xfrm>
          <a:prstGeom prst="rect">
            <a:avLst/>
          </a:prstGeom>
          <a:solidFill>
            <a:srgbClr val="59595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A</a:t>
            </a:r>
          </a:p>
        </p:txBody>
      </p:sp>
      <p:sp>
        <p:nvSpPr>
          <p:cNvPr id="12" name="Rectangle 11"/>
          <p:cNvSpPr/>
          <p:nvPr/>
        </p:nvSpPr>
        <p:spPr>
          <a:xfrm>
            <a:off x="6699301" y="2289243"/>
            <a:ext cx="616806" cy="542668"/>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B</a:t>
            </a:r>
          </a:p>
        </p:txBody>
      </p:sp>
      <p:sp>
        <p:nvSpPr>
          <p:cNvPr id="13" name="Rectangle 12"/>
          <p:cNvSpPr/>
          <p:nvPr/>
        </p:nvSpPr>
        <p:spPr>
          <a:xfrm>
            <a:off x="7365304" y="2286000"/>
            <a:ext cx="616806" cy="542668"/>
          </a:xfrm>
          <a:prstGeom prst="rect">
            <a:avLst/>
          </a:prstGeom>
          <a:solidFill>
            <a:srgbClr val="BFBFB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p>
            <a:pPr algn="ctr"/>
            <a:r>
              <a:rPr lang="en-US" sz="2000" dirty="0">
                <a:solidFill>
                  <a:schemeClr val="tx1">
                    <a:lumMod val="65000"/>
                    <a:lumOff val="35000"/>
                  </a:schemeClr>
                </a:solidFill>
                <a:latin typeface="Sherman Sans Book" pitchFamily="50" charset="0"/>
                <a:ea typeface="Sherman Sans Book" pitchFamily="50" charset="0"/>
              </a:rPr>
              <a:t>C</a:t>
            </a:r>
          </a:p>
        </p:txBody>
      </p:sp>
      <p:sp>
        <p:nvSpPr>
          <p:cNvPr id="17" name="Rectangle 16"/>
          <p:cNvSpPr/>
          <p:nvPr/>
        </p:nvSpPr>
        <p:spPr>
          <a:xfrm>
            <a:off x="1344527" y="5096747"/>
            <a:ext cx="616806" cy="542668"/>
          </a:xfrm>
          <a:prstGeom prst="rect">
            <a:avLst/>
          </a:prstGeom>
          <a:solidFill>
            <a:srgbClr val="59595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A</a:t>
            </a:r>
          </a:p>
        </p:txBody>
      </p:sp>
      <p:sp>
        <p:nvSpPr>
          <p:cNvPr id="18" name="Rectangle 17"/>
          <p:cNvSpPr/>
          <p:nvPr/>
        </p:nvSpPr>
        <p:spPr>
          <a:xfrm>
            <a:off x="3200118" y="5091150"/>
            <a:ext cx="616806" cy="542668"/>
          </a:xfrm>
          <a:prstGeom prst="rect">
            <a:avLst/>
          </a:pr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B</a:t>
            </a:r>
          </a:p>
        </p:txBody>
      </p:sp>
      <p:sp>
        <p:nvSpPr>
          <p:cNvPr id="19" name="Rectangle 18"/>
          <p:cNvSpPr/>
          <p:nvPr/>
        </p:nvSpPr>
        <p:spPr>
          <a:xfrm>
            <a:off x="5055843" y="5096747"/>
            <a:ext cx="616806" cy="542668"/>
          </a:xfrm>
          <a:prstGeom prst="rect">
            <a:avLst/>
          </a:prstGeom>
          <a:solidFill>
            <a:srgbClr val="BFBFB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p>
            <a:pPr algn="ctr"/>
            <a:r>
              <a:rPr lang="en-US" dirty="0">
                <a:solidFill>
                  <a:schemeClr val="tx1">
                    <a:lumMod val="65000"/>
                    <a:lumOff val="35000"/>
                  </a:schemeClr>
                </a:solidFill>
              </a:rPr>
              <a:t>C</a:t>
            </a:r>
          </a:p>
        </p:txBody>
      </p:sp>
      <p:sp>
        <p:nvSpPr>
          <p:cNvPr id="20" name="Rectangle 19"/>
          <p:cNvSpPr/>
          <p:nvPr/>
        </p:nvSpPr>
        <p:spPr>
          <a:xfrm>
            <a:off x="3203251" y="5674798"/>
            <a:ext cx="616806" cy="542668"/>
          </a:xfrm>
          <a:prstGeom prst="rect">
            <a:avLst/>
          </a:prstGeom>
          <a:solidFill>
            <a:srgbClr val="595959"/>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2000" dirty="0">
                <a:solidFill>
                  <a:schemeClr val="bg1"/>
                </a:solidFill>
                <a:latin typeface="Sherman Sans Book" pitchFamily="50" charset="0"/>
                <a:ea typeface="Sherman Sans Book" pitchFamily="50" charset="0"/>
              </a:rPr>
              <a:t>A</a:t>
            </a:r>
          </a:p>
        </p:txBody>
      </p:sp>
      <p:sp>
        <p:nvSpPr>
          <p:cNvPr id="21" name="Rectangle 20"/>
          <p:cNvSpPr/>
          <p:nvPr/>
        </p:nvSpPr>
        <p:spPr>
          <a:xfrm>
            <a:off x="5055843" y="5674798"/>
            <a:ext cx="616806" cy="542668"/>
          </a:xfrm>
          <a:prstGeom prst="rect">
            <a:avLst/>
          </a:prstGeom>
          <a:solidFill>
            <a:schemeClr val="accent1"/>
          </a:solidFill>
          <a:ln>
            <a:noFill/>
          </a:ln>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sz="2000" dirty="0">
                <a:solidFill>
                  <a:schemeClr val="bg1"/>
                </a:solidFill>
                <a:latin typeface="Sherman Sans Book" pitchFamily="50" charset="0"/>
                <a:ea typeface="Sherman Sans Book" pitchFamily="50" charset="0"/>
              </a:rPr>
              <a:t>B</a:t>
            </a:r>
          </a:p>
        </p:txBody>
      </p:sp>
      <p:sp>
        <p:nvSpPr>
          <p:cNvPr id="22" name="Rectangle 21"/>
          <p:cNvSpPr/>
          <p:nvPr/>
        </p:nvSpPr>
        <p:spPr>
          <a:xfrm>
            <a:off x="6915071" y="5674798"/>
            <a:ext cx="616806" cy="542668"/>
          </a:xfrm>
          <a:prstGeom prst="rect">
            <a:avLst/>
          </a:prstGeom>
          <a:solidFill>
            <a:srgbClr val="BFBFBF"/>
          </a:solidFill>
          <a:ln>
            <a:noFill/>
          </a:ln>
        </p:spPr>
        <p:style>
          <a:lnRef idx="1">
            <a:schemeClr val="accent5"/>
          </a:lnRef>
          <a:fillRef idx="2">
            <a:schemeClr val="accent5"/>
          </a:fillRef>
          <a:effectRef idx="1">
            <a:schemeClr val="accent5"/>
          </a:effectRef>
          <a:fontRef idx="minor">
            <a:schemeClr val="dk1"/>
          </a:fontRef>
        </p:style>
        <p:txBody>
          <a:bodyPr rtlCol="0" anchor="ctr">
            <a:noAutofit/>
          </a:bodyPr>
          <a:lstStyle/>
          <a:p>
            <a:pPr algn="ctr"/>
            <a:r>
              <a:rPr lang="en-US" sz="2000" dirty="0">
                <a:solidFill>
                  <a:schemeClr val="tx1">
                    <a:lumMod val="65000"/>
                    <a:lumOff val="35000"/>
                  </a:schemeClr>
                </a:solidFill>
                <a:latin typeface="Sherman Sans Book" pitchFamily="50" charset="0"/>
                <a:ea typeface="Sherman Sans Book" pitchFamily="50" charset="0"/>
              </a:rPr>
              <a:t>C</a:t>
            </a:r>
          </a:p>
        </p:txBody>
      </p:sp>
    </p:spTree>
    <p:extLst>
      <p:ext uri="{BB962C8B-B14F-4D97-AF65-F5344CB8AC3E}">
        <p14:creationId xmlns:p14="http://schemas.microsoft.com/office/powerpoint/2010/main" val="365316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uiExpand="1" animBg="1"/>
      <p:bldP spid="12" grpId="0" uiExpand="1" animBg="1"/>
      <p:bldP spid="13" grpId="0" uiExpand="1" animBg="1"/>
      <p:bldP spid="17" grpId="0" uiExpand="1" animBg="1"/>
      <p:bldP spid="18" grpId="0" uiExpand="1" animBg="1"/>
      <p:bldP spid="19" grpId="0" uiExpand="1" animBg="1"/>
      <p:bldP spid="20" grpId="0" animBg="1"/>
      <p:bldP spid="21" grpId="0" animBg="1"/>
      <p:bldP spid="2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2CC6D-AF1F-494F-9D8A-F752F31D71F9}"/>
              </a:ext>
            </a:extLst>
          </p:cNvPr>
          <p:cNvSpPr>
            <a:spLocks noGrp="1"/>
          </p:cNvSpPr>
          <p:nvPr>
            <p:ph type="title"/>
          </p:nvPr>
        </p:nvSpPr>
        <p:spPr/>
        <p:txBody>
          <a:bodyPr/>
          <a:lstStyle/>
          <a:p>
            <a:r>
              <a:rPr lang="en-US" dirty="0"/>
              <a:t>MapReduce</a:t>
            </a:r>
            <a:endParaRPr lang="en-IN" dirty="0"/>
          </a:p>
        </p:txBody>
      </p:sp>
      <p:sp>
        <p:nvSpPr>
          <p:cNvPr id="3" name="Content Placeholder 2">
            <a:extLst>
              <a:ext uri="{FF2B5EF4-FFF2-40B4-BE49-F238E27FC236}">
                <a16:creationId xmlns:a16="http://schemas.microsoft.com/office/drawing/2014/main" id="{7C946D4D-1831-441E-A0DC-796DA85CB9E0}"/>
              </a:ext>
            </a:extLst>
          </p:cNvPr>
          <p:cNvSpPr>
            <a:spLocks noGrp="1"/>
          </p:cNvSpPr>
          <p:nvPr>
            <p:ph idx="1"/>
          </p:nvPr>
        </p:nvSpPr>
        <p:spPr>
          <a:xfrm>
            <a:off x="768096" y="2286000"/>
            <a:ext cx="7290055" cy="2919046"/>
          </a:xfrm>
        </p:spPr>
        <p:txBody>
          <a:bodyPr/>
          <a:lstStyle/>
          <a:p>
            <a:r>
              <a:rPr lang="en-US" dirty="0"/>
              <a:t>A programming model for large-scale distributed data processing</a:t>
            </a:r>
          </a:p>
          <a:p>
            <a:r>
              <a:rPr lang="en-US" dirty="0"/>
              <a:t>Foundations in functional programming, LISP</a:t>
            </a:r>
          </a:p>
          <a:p>
            <a:pPr lvl="1"/>
            <a:r>
              <a:rPr lang="en-US" dirty="0"/>
              <a:t>Map </a:t>
            </a:r>
            <a:r>
              <a:rPr lang="en-US" dirty="0">
                <a:sym typeface="Wingdings" panose="05000000000000000000" pitchFamily="2" charset="2"/>
              </a:rPr>
              <a:t> apply a transformation to a data set</a:t>
            </a:r>
          </a:p>
          <a:p>
            <a:pPr lvl="1"/>
            <a:r>
              <a:rPr lang="en-US" dirty="0">
                <a:sym typeface="Wingdings" panose="05000000000000000000" pitchFamily="2" charset="2"/>
              </a:rPr>
              <a:t>Shuffle  transfer output from Mapper to Reducer nodes</a:t>
            </a:r>
          </a:p>
          <a:p>
            <a:pPr lvl="1"/>
            <a:r>
              <a:rPr lang="en-US" dirty="0">
                <a:sym typeface="Wingdings" panose="05000000000000000000" pitchFamily="2" charset="2"/>
              </a:rPr>
              <a:t>Reduce  aggregate items into a single result</a:t>
            </a:r>
          </a:p>
          <a:p>
            <a:pPr lvl="1"/>
            <a:r>
              <a:rPr lang="en-US" dirty="0">
                <a:sym typeface="Wingdings" panose="05000000000000000000" pitchFamily="2" charset="2"/>
              </a:rPr>
              <a:t>Combine  output of Reducer nodes into single output</a:t>
            </a:r>
            <a:endParaRPr lang="en-US" dirty="0"/>
          </a:p>
          <a:p>
            <a:r>
              <a:rPr lang="en-US" dirty="0"/>
              <a:t>In Hadoop 2.0, MapReduce programs use HDFS and YARN</a:t>
            </a:r>
          </a:p>
        </p:txBody>
      </p:sp>
      <p:sp>
        <p:nvSpPr>
          <p:cNvPr id="4" name="Footer Placeholder 3">
            <a:extLst>
              <a:ext uri="{FF2B5EF4-FFF2-40B4-BE49-F238E27FC236}">
                <a16:creationId xmlns:a16="http://schemas.microsoft.com/office/drawing/2014/main" id="{464A82C0-9CA9-4792-B463-DDF9CC8933B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87523FFD-E008-4E3E-AD4E-27F73D5B33ED}"/>
              </a:ext>
            </a:extLst>
          </p:cNvPr>
          <p:cNvSpPr>
            <a:spLocks noGrp="1"/>
          </p:cNvSpPr>
          <p:nvPr>
            <p:ph type="sldNum" sz="quarter" idx="12"/>
          </p:nvPr>
        </p:nvSpPr>
        <p:spPr/>
        <p:txBody>
          <a:bodyPr/>
          <a:lstStyle/>
          <a:p>
            <a:fld id="{4FAB73BC-B049-4115-A692-8D63A059BFB8}" type="slidenum">
              <a:rPr lang="en-US" smtClean="0"/>
              <a:t>23</a:t>
            </a:fld>
            <a:endParaRPr lang="en-US" dirty="0"/>
          </a:p>
        </p:txBody>
      </p:sp>
      <p:graphicFrame>
        <p:nvGraphicFramePr>
          <p:cNvPr id="9" name="Diagram 8">
            <a:extLst>
              <a:ext uri="{FF2B5EF4-FFF2-40B4-BE49-F238E27FC236}">
                <a16:creationId xmlns:a16="http://schemas.microsoft.com/office/drawing/2014/main" id="{A96F7C2D-7F06-4F52-9AA5-5ABC17FF9954}"/>
              </a:ext>
            </a:extLst>
          </p:cNvPr>
          <p:cNvGraphicFramePr/>
          <p:nvPr>
            <p:extLst>
              <p:ext uri="{D42A27DB-BD31-4B8C-83A1-F6EECF244321}">
                <p14:modId xmlns:p14="http://schemas.microsoft.com/office/powerpoint/2010/main" val="623188716"/>
              </p:ext>
            </p:extLst>
          </p:nvPr>
        </p:nvGraphicFramePr>
        <p:xfrm>
          <a:off x="913748" y="5440214"/>
          <a:ext cx="6898340" cy="658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0179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C56-9C25-4E41-B697-B6F96203B33A}"/>
              </a:ext>
            </a:extLst>
          </p:cNvPr>
          <p:cNvSpPr>
            <a:spLocks noGrp="1"/>
          </p:cNvSpPr>
          <p:nvPr>
            <p:ph type="title"/>
          </p:nvPr>
        </p:nvSpPr>
        <p:spPr/>
        <p:txBody>
          <a:bodyPr>
            <a:noAutofit/>
          </a:bodyPr>
          <a:lstStyle/>
          <a:p>
            <a:r>
              <a:rPr lang="en-US" dirty="0"/>
              <a:t>Hadoop MapReduce: </a:t>
            </a:r>
            <a:br>
              <a:rPr lang="en-US" dirty="0"/>
            </a:br>
            <a:r>
              <a:rPr lang="en-US" dirty="0"/>
              <a:t>“Total Orders by State”</a:t>
            </a:r>
            <a:endParaRPr lang="en-IN" dirty="0"/>
          </a:p>
        </p:txBody>
      </p:sp>
      <p:sp>
        <p:nvSpPr>
          <p:cNvPr id="3" name="Footer Placeholder 2">
            <a:extLst>
              <a:ext uri="{FF2B5EF4-FFF2-40B4-BE49-F238E27FC236}">
                <a16:creationId xmlns:a16="http://schemas.microsoft.com/office/drawing/2014/main" id="{DCB9E66E-F7E9-45A8-B084-8160F7F1AA79}"/>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07C5C64A-1168-4E35-AB86-F0F417A0A5CD}"/>
              </a:ext>
            </a:extLst>
          </p:cNvPr>
          <p:cNvSpPr>
            <a:spLocks noGrp="1"/>
          </p:cNvSpPr>
          <p:nvPr>
            <p:ph type="sldNum" sz="quarter" idx="12"/>
          </p:nvPr>
        </p:nvSpPr>
        <p:spPr/>
        <p:txBody>
          <a:bodyPr>
            <a:noAutofit/>
          </a:bodyPr>
          <a:lstStyle/>
          <a:p>
            <a:fld id="{4FAB73BC-B049-4115-A692-8D63A059BFB8}" type="slidenum">
              <a:rPr lang="en-US" smtClean="0"/>
              <a:t>24</a:t>
            </a:fld>
            <a:endParaRPr lang="en-US" dirty="0"/>
          </a:p>
        </p:txBody>
      </p:sp>
      <p:grpSp>
        <p:nvGrpSpPr>
          <p:cNvPr id="5" name="Group 4">
            <a:extLst>
              <a:ext uri="{FF2B5EF4-FFF2-40B4-BE49-F238E27FC236}">
                <a16:creationId xmlns:a16="http://schemas.microsoft.com/office/drawing/2014/main" id="{6401DB8C-6DC8-459E-A79E-83748BDF6B39}"/>
              </a:ext>
            </a:extLst>
          </p:cNvPr>
          <p:cNvGrpSpPr/>
          <p:nvPr/>
        </p:nvGrpSpPr>
        <p:grpSpPr>
          <a:xfrm>
            <a:off x="425882" y="2084832"/>
            <a:ext cx="1190370" cy="4190620"/>
            <a:chOff x="425882" y="1680377"/>
            <a:chExt cx="1190370" cy="4190620"/>
          </a:xfrm>
        </p:grpSpPr>
        <p:sp>
          <p:nvSpPr>
            <p:cNvPr id="6" name="Rounded Rectangular Callout 19">
              <a:extLst>
                <a:ext uri="{FF2B5EF4-FFF2-40B4-BE49-F238E27FC236}">
                  <a16:creationId xmlns:a16="http://schemas.microsoft.com/office/drawing/2014/main" id="{01C4221E-1389-4AF9-8F68-FF953406AA7E}"/>
                </a:ext>
              </a:extLst>
            </p:cNvPr>
            <p:cNvSpPr/>
            <p:nvPr/>
          </p:nvSpPr>
          <p:spPr>
            <a:xfrm>
              <a:off x="541420" y="1680377"/>
              <a:ext cx="982321" cy="595231"/>
            </a:xfrm>
            <a:prstGeom prst="wedgeRoundRectCallout">
              <a:avLst>
                <a:gd name="adj1" fmla="val -7744"/>
                <a:gd name="adj2" fmla="val 121489"/>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Source </a:t>
              </a:r>
            </a:p>
            <a:p>
              <a:pPr algn="ctr"/>
              <a:r>
                <a:rPr lang="en-US" sz="1400" b="1" dirty="0">
                  <a:solidFill>
                    <a:schemeClr val="bg1"/>
                  </a:solidFill>
                  <a:latin typeface="Sherman Sans Book" pitchFamily="50" charset="0"/>
                  <a:ea typeface="Sherman Sans Book" pitchFamily="50" charset="0"/>
                </a:rPr>
                <a:t>file</a:t>
              </a:r>
            </a:p>
          </p:txBody>
        </p:sp>
        <p:sp>
          <p:nvSpPr>
            <p:cNvPr id="7" name="Rounded Rectangle 20">
              <a:extLst>
                <a:ext uri="{FF2B5EF4-FFF2-40B4-BE49-F238E27FC236}">
                  <a16:creationId xmlns:a16="http://schemas.microsoft.com/office/drawing/2014/main" id="{06536C83-46D5-47D4-A691-85EA581360F1}"/>
                </a:ext>
              </a:extLst>
            </p:cNvPr>
            <p:cNvSpPr/>
            <p:nvPr/>
          </p:nvSpPr>
          <p:spPr>
            <a:xfrm>
              <a:off x="425882" y="2792042"/>
              <a:ext cx="1190370" cy="307895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7030A0"/>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grpSp>
      <p:grpSp>
        <p:nvGrpSpPr>
          <p:cNvPr id="8" name="Group 7">
            <a:extLst>
              <a:ext uri="{FF2B5EF4-FFF2-40B4-BE49-F238E27FC236}">
                <a16:creationId xmlns:a16="http://schemas.microsoft.com/office/drawing/2014/main" id="{80A39C9D-C25C-41BF-B67A-B12FD24D1603}"/>
              </a:ext>
            </a:extLst>
          </p:cNvPr>
          <p:cNvGrpSpPr/>
          <p:nvPr/>
        </p:nvGrpSpPr>
        <p:grpSpPr>
          <a:xfrm>
            <a:off x="1532481" y="2094426"/>
            <a:ext cx="1678063" cy="4190562"/>
            <a:chOff x="1532481" y="1689971"/>
            <a:chExt cx="1678063" cy="4190562"/>
          </a:xfrm>
        </p:grpSpPr>
        <p:sp>
          <p:nvSpPr>
            <p:cNvPr id="9" name="Rounded Rectangular Callout 14">
              <a:extLst>
                <a:ext uri="{FF2B5EF4-FFF2-40B4-BE49-F238E27FC236}">
                  <a16:creationId xmlns:a16="http://schemas.microsoft.com/office/drawing/2014/main" id="{7F440D5C-F6B7-43E5-87AE-66141D87EC6F}"/>
                </a:ext>
              </a:extLst>
            </p:cNvPr>
            <p:cNvSpPr/>
            <p:nvPr/>
          </p:nvSpPr>
          <p:spPr>
            <a:xfrm>
              <a:off x="1965457" y="1689971"/>
              <a:ext cx="1245087" cy="585637"/>
            </a:xfrm>
            <a:prstGeom prst="wedgeRoundRectCallout">
              <a:avLst>
                <a:gd name="adj1" fmla="val -8902"/>
                <a:gd name="adj2" fmla="val 122848"/>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HDFS blocks</a:t>
              </a:r>
              <a:br>
                <a:rPr lang="en-US" sz="1400" b="1" dirty="0">
                  <a:solidFill>
                    <a:schemeClr val="bg1"/>
                  </a:solidFill>
                  <a:latin typeface="Sherman Sans Book" pitchFamily="50" charset="0"/>
                  <a:ea typeface="Sherman Sans Book" pitchFamily="50" charset="0"/>
                </a:rPr>
              </a:br>
              <a:r>
                <a:rPr lang="en-US" sz="1400" b="1" dirty="0">
                  <a:solidFill>
                    <a:schemeClr val="bg1"/>
                  </a:solidFill>
                  <a:latin typeface="Sherman Sans Book" pitchFamily="50" charset="0"/>
                  <a:ea typeface="Sherman Sans Book" pitchFamily="50" charset="0"/>
                </a:rPr>
                <a:t>each node</a:t>
              </a:r>
            </a:p>
          </p:txBody>
        </p:sp>
        <p:sp>
          <p:nvSpPr>
            <p:cNvPr id="10" name="Rounded Rectangle 15">
              <a:extLst>
                <a:ext uri="{FF2B5EF4-FFF2-40B4-BE49-F238E27FC236}">
                  <a16:creationId xmlns:a16="http://schemas.microsoft.com/office/drawing/2014/main" id="{37BD9F74-5973-4012-BA11-4F58597EBC73}"/>
                </a:ext>
              </a:extLst>
            </p:cNvPr>
            <p:cNvSpPr/>
            <p:nvPr/>
          </p:nvSpPr>
          <p:spPr>
            <a:xfrm>
              <a:off x="1954442" y="2801578"/>
              <a:ext cx="1245087" cy="68371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11" name="Rounded Rectangle 16">
              <a:extLst>
                <a:ext uri="{FF2B5EF4-FFF2-40B4-BE49-F238E27FC236}">
                  <a16:creationId xmlns:a16="http://schemas.microsoft.com/office/drawing/2014/main" id="{45B31CA8-A710-4474-B852-B7B047D26FDC}"/>
                </a:ext>
              </a:extLst>
            </p:cNvPr>
            <p:cNvSpPr/>
            <p:nvPr/>
          </p:nvSpPr>
          <p:spPr>
            <a:xfrm>
              <a:off x="1954442" y="3568754"/>
              <a:ext cx="1245087" cy="71415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p:txBody>
        </p:sp>
        <p:sp>
          <p:nvSpPr>
            <p:cNvPr id="12" name="Rounded Rectangle 17">
              <a:extLst>
                <a:ext uri="{FF2B5EF4-FFF2-40B4-BE49-F238E27FC236}">
                  <a16:creationId xmlns:a16="http://schemas.microsoft.com/office/drawing/2014/main" id="{7964B13E-B5A4-4227-8739-C31CF1BF5FE9}"/>
                </a:ext>
              </a:extLst>
            </p:cNvPr>
            <p:cNvSpPr/>
            <p:nvPr/>
          </p:nvSpPr>
          <p:spPr>
            <a:xfrm>
              <a:off x="1954442" y="4369384"/>
              <a:ext cx="1245087" cy="7108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13" name="Rounded Rectangle 18">
              <a:extLst>
                <a:ext uri="{FF2B5EF4-FFF2-40B4-BE49-F238E27FC236}">
                  <a16:creationId xmlns:a16="http://schemas.microsoft.com/office/drawing/2014/main" id="{32C8B912-559A-47F0-BB6D-4F2C41AAC94E}"/>
                </a:ext>
              </a:extLst>
            </p:cNvPr>
            <p:cNvSpPr/>
            <p:nvPr/>
          </p:nvSpPr>
          <p:spPr>
            <a:xfrm>
              <a:off x="1954441" y="5166688"/>
              <a:ext cx="1208012" cy="71384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14" name="Down Arrow 37">
              <a:extLst>
                <a:ext uri="{FF2B5EF4-FFF2-40B4-BE49-F238E27FC236}">
                  <a16:creationId xmlns:a16="http://schemas.microsoft.com/office/drawing/2014/main" id="{F6E60CC1-9211-4683-85B9-AE3D61BBD49B}"/>
                </a:ext>
              </a:extLst>
            </p:cNvPr>
            <p:cNvSpPr/>
            <p:nvPr/>
          </p:nvSpPr>
          <p:spPr>
            <a:xfrm rot="14358855">
              <a:off x="1636678" y="3157876"/>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Down Arrow 38">
              <a:extLst>
                <a:ext uri="{FF2B5EF4-FFF2-40B4-BE49-F238E27FC236}">
                  <a16:creationId xmlns:a16="http://schemas.microsoft.com/office/drawing/2014/main" id="{9D009C86-26F3-41A2-AB87-1187878D5B20}"/>
                </a:ext>
              </a:extLst>
            </p:cNvPr>
            <p:cNvSpPr/>
            <p:nvPr/>
          </p:nvSpPr>
          <p:spPr>
            <a:xfrm rot="16200000">
              <a:off x="1636678" y="376127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6" name="Down Arrow 39">
              <a:extLst>
                <a:ext uri="{FF2B5EF4-FFF2-40B4-BE49-F238E27FC236}">
                  <a16:creationId xmlns:a16="http://schemas.microsoft.com/office/drawing/2014/main" id="{FD8D89A0-CA90-41CA-92D3-AE2273B90FC8}"/>
                </a:ext>
              </a:extLst>
            </p:cNvPr>
            <p:cNvSpPr/>
            <p:nvPr/>
          </p:nvSpPr>
          <p:spPr>
            <a:xfrm rot="16200000">
              <a:off x="1636678" y="4555797"/>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7" name="Down Arrow 40">
              <a:extLst>
                <a:ext uri="{FF2B5EF4-FFF2-40B4-BE49-F238E27FC236}">
                  <a16:creationId xmlns:a16="http://schemas.microsoft.com/office/drawing/2014/main" id="{EA9683A1-4D4E-473E-9854-DA71755B0912}"/>
                </a:ext>
              </a:extLst>
            </p:cNvPr>
            <p:cNvSpPr/>
            <p:nvPr/>
          </p:nvSpPr>
          <p:spPr>
            <a:xfrm rot="17911784">
              <a:off x="1644276" y="532003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grpSp>
        <p:nvGrpSpPr>
          <p:cNvPr id="18" name="Group 17">
            <a:extLst>
              <a:ext uri="{FF2B5EF4-FFF2-40B4-BE49-F238E27FC236}">
                <a16:creationId xmlns:a16="http://schemas.microsoft.com/office/drawing/2014/main" id="{0BB2AD56-8AF5-42FB-9265-6511F057D583}"/>
              </a:ext>
            </a:extLst>
          </p:cNvPr>
          <p:cNvGrpSpPr/>
          <p:nvPr/>
        </p:nvGrpSpPr>
        <p:grpSpPr>
          <a:xfrm>
            <a:off x="3028878" y="2084832"/>
            <a:ext cx="1524843" cy="4202239"/>
            <a:chOff x="3028878" y="1680377"/>
            <a:chExt cx="1524843" cy="4202239"/>
          </a:xfrm>
        </p:grpSpPr>
        <p:sp>
          <p:nvSpPr>
            <p:cNvPr id="19" name="Rounded Rectangular Callout 21">
              <a:extLst>
                <a:ext uri="{FF2B5EF4-FFF2-40B4-BE49-F238E27FC236}">
                  <a16:creationId xmlns:a16="http://schemas.microsoft.com/office/drawing/2014/main" id="{EB81485E-3DE5-4E67-A4C7-4656BF939B7B}"/>
                </a:ext>
              </a:extLst>
            </p:cNvPr>
            <p:cNvSpPr/>
            <p:nvPr/>
          </p:nvSpPr>
          <p:spPr>
            <a:xfrm>
              <a:off x="3534071" y="1680377"/>
              <a:ext cx="1019650" cy="587657"/>
            </a:xfrm>
            <a:prstGeom prst="wedgeRoundRectCallout">
              <a:avLst>
                <a:gd name="adj1" fmla="val -7610"/>
                <a:gd name="adj2" fmla="val 129132"/>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Mapping</a:t>
              </a:r>
            </a:p>
          </p:txBody>
        </p:sp>
        <p:sp>
          <p:nvSpPr>
            <p:cNvPr id="20" name="Rounded Rectangle 22">
              <a:extLst>
                <a:ext uri="{FF2B5EF4-FFF2-40B4-BE49-F238E27FC236}">
                  <a16:creationId xmlns:a16="http://schemas.microsoft.com/office/drawing/2014/main" id="{FF714AD2-46D1-46D7-ACC2-2BA29248E314}"/>
                </a:ext>
              </a:extLst>
            </p:cNvPr>
            <p:cNvSpPr/>
            <p:nvPr/>
          </p:nvSpPr>
          <p:spPr>
            <a:xfrm>
              <a:off x="3509315" y="2803660"/>
              <a:ext cx="942529" cy="68371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21" name="Rounded Rectangle 23">
              <a:extLst>
                <a:ext uri="{FF2B5EF4-FFF2-40B4-BE49-F238E27FC236}">
                  <a16:creationId xmlns:a16="http://schemas.microsoft.com/office/drawing/2014/main" id="{A65343A2-EFB8-4DBD-B1D9-EB64AC054804}"/>
                </a:ext>
              </a:extLst>
            </p:cNvPr>
            <p:cNvSpPr/>
            <p:nvPr/>
          </p:nvSpPr>
          <p:spPr>
            <a:xfrm>
              <a:off x="3509315" y="3570836"/>
              <a:ext cx="942529" cy="71415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p:txBody>
        </p:sp>
        <p:sp>
          <p:nvSpPr>
            <p:cNvPr id="22" name="Rounded Rectangle 24">
              <a:extLst>
                <a:ext uri="{FF2B5EF4-FFF2-40B4-BE49-F238E27FC236}">
                  <a16:creationId xmlns:a16="http://schemas.microsoft.com/office/drawing/2014/main" id="{C389B574-019A-4194-96F3-9BCD5D23D062}"/>
                </a:ext>
              </a:extLst>
            </p:cNvPr>
            <p:cNvSpPr/>
            <p:nvPr/>
          </p:nvSpPr>
          <p:spPr>
            <a:xfrm>
              <a:off x="3509315" y="4371467"/>
              <a:ext cx="942529" cy="7108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23" name="Rounded Rectangle 25">
              <a:extLst>
                <a:ext uri="{FF2B5EF4-FFF2-40B4-BE49-F238E27FC236}">
                  <a16:creationId xmlns:a16="http://schemas.microsoft.com/office/drawing/2014/main" id="{7A8C54D0-9201-49C2-B597-0E4B50A965A9}"/>
                </a:ext>
              </a:extLst>
            </p:cNvPr>
            <p:cNvSpPr/>
            <p:nvPr/>
          </p:nvSpPr>
          <p:spPr>
            <a:xfrm>
              <a:off x="3509314" y="5168771"/>
              <a:ext cx="942529" cy="71384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24" name="Down Arrow 41">
              <a:extLst>
                <a:ext uri="{FF2B5EF4-FFF2-40B4-BE49-F238E27FC236}">
                  <a16:creationId xmlns:a16="http://schemas.microsoft.com/office/drawing/2014/main" id="{C08DB420-13E1-44A4-A655-B0C4F23892C4}"/>
                </a:ext>
              </a:extLst>
            </p:cNvPr>
            <p:cNvSpPr/>
            <p:nvPr/>
          </p:nvSpPr>
          <p:spPr>
            <a:xfrm rot="16200000">
              <a:off x="3142612" y="295426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25" name="Down Arrow 42">
              <a:extLst>
                <a:ext uri="{FF2B5EF4-FFF2-40B4-BE49-F238E27FC236}">
                  <a16:creationId xmlns:a16="http://schemas.microsoft.com/office/drawing/2014/main" id="{EE74AECF-31EC-437C-B4DC-29320E38DFA8}"/>
                </a:ext>
              </a:extLst>
            </p:cNvPr>
            <p:cNvSpPr/>
            <p:nvPr/>
          </p:nvSpPr>
          <p:spPr>
            <a:xfrm rot="16200000">
              <a:off x="3134937" y="3736824"/>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26" name="Down Arrow 43">
              <a:extLst>
                <a:ext uri="{FF2B5EF4-FFF2-40B4-BE49-F238E27FC236}">
                  <a16:creationId xmlns:a16="http://schemas.microsoft.com/office/drawing/2014/main" id="{5FA81E27-1518-4418-A181-8E072D9EDAE6}"/>
                </a:ext>
              </a:extLst>
            </p:cNvPr>
            <p:cNvSpPr/>
            <p:nvPr/>
          </p:nvSpPr>
          <p:spPr>
            <a:xfrm rot="16200000">
              <a:off x="3133075" y="450243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27" name="Down Arrow 44">
              <a:extLst>
                <a:ext uri="{FF2B5EF4-FFF2-40B4-BE49-F238E27FC236}">
                  <a16:creationId xmlns:a16="http://schemas.microsoft.com/office/drawing/2014/main" id="{A32F1896-D15F-4265-9B15-F0E2CDCA930B}"/>
                </a:ext>
              </a:extLst>
            </p:cNvPr>
            <p:cNvSpPr/>
            <p:nvPr/>
          </p:nvSpPr>
          <p:spPr>
            <a:xfrm rot="16200000">
              <a:off x="3141751" y="532956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grpSp>
        <p:nvGrpSpPr>
          <p:cNvPr id="28" name="Group 27">
            <a:extLst>
              <a:ext uri="{FF2B5EF4-FFF2-40B4-BE49-F238E27FC236}">
                <a16:creationId xmlns:a16="http://schemas.microsoft.com/office/drawing/2014/main" id="{F0319968-1295-4118-A20C-2240E097699D}"/>
              </a:ext>
            </a:extLst>
          </p:cNvPr>
          <p:cNvGrpSpPr/>
          <p:nvPr/>
        </p:nvGrpSpPr>
        <p:grpSpPr>
          <a:xfrm>
            <a:off x="4216429" y="2094426"/>
            <a:ext cx="1664589" cy="4183010"/>
            <a:chOff x="4216429" y="1689971"/>
            <a:chExt cx="1664589" cy="4183010"/>
          </a:xfrm>
        </p:grpSpPr>
        <p:sp>
          <p:nvSpPr>
            <p:cNvPr id="29" name="Rounded Rectangle 27">
              <a:extLst>
                <a:ext uri="{FF2B5EF4-FFF2-40B4-BE49-F238E27FC236}">
                  <a16:creationId xmlns:a16="http://schemas.microsoft.com/office/drawing/2014/main" id="{A7E0D326-050E-4676-BD0F-BC5CBE83EEA4}"/>
                </a:ext>
              </a:extLst>
            </p:cNvPr>
            <p:cNvSpPr/>
            <p:nvPr/>
          </p:nvSpPr>
          <p:spPr>
            <a:xfrm>
              <a:off x="4937131" y="3966308"/>
              <a:ext cx="919582" cy="62576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p:txBody>
        </p:sp>
        <p:sp>
          <p:nvSpPr>
            <p:cNvPr id="30" name="Rounded Rectangle 29">
              <a:extLst>
                <a:ext uri="{FF2B5EF4-FFF2-40B4-BE49-F238E27FC236}">
                  <a16:creationId xmlns:a16="http://schemas.microsoft.com/office/drawing/2014/main" id="{8C116D16-141F-40C1-BB42-BD03A687825C}"/>
                </a:ext>
              </a:extLst>
            </p:cNvPr>
            <p:cNvSpPr/>
            <p:nvPr/>
          </p:nvSpPr>
          <p:spPr>
            <a:xfrm>
              <a:off x="4949683" y="4695938"/>
              <a:ext cx="919582" cy="61613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31" name="Rounded Rectangular Callout 30">
              <a:extLst>
                <a:ext uri="{FF2B5EF4-FFF2-40B4-BE49-F238E27FC236}">
                  <a16:creationId xmlns:a16="http://schemas.microsoft.com/office/drawing/2014/main" id="{0DFCFE3F-B613-46AA-A6CB-EE12B8198E18}"/>
                </a:ext>
              </a:extLst>
            </p:cNvPr>
            <p:cNvSpPr/>
            <p:nvPr/>
          </p:nvSpPr>
          <p:spPr>
            <a:xfrm>
              <a:off x="4886193" y="1689971"/>
              <a:ext cx="994825" cy="585637"/>
            </a:xfrm>
            <a:prstGeom prst="wedgeRoundRectCallout">
              <a:avLst>
                <a:gd name="adj1" fmla="val -8908"/>
                <a:gd name="adj2" fmla="val 122848"/>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Shuffle</a:t>
              </a:r>
            </a:p>
          </p:txBody>
        </p:sp>
        <p:sp>
          <p:nvSpPr>
            <p:cNvPr id="32" name="Rounded Rectangle 57">
              <a:extLst>
                <a:ext uri="{FF2B5EF4-FFF2-40B4-BE49-F238E27FC236}">
                  <a16:creationId xmlns:a16="http://schemas.microsoft.com/office/drawing/2014/main" id="{E6A1623C-97B7-4BBF-8C60-B46D96CA702C}"/>
                </a:ext>
              </a:extLst>
            </p:cNvPr>
            <p:cNvSpPr/>
            <p:nvPr/>
          </p:nvSpPr>
          <p:spPr>
            <a:xfrm>
              <a:off x="4929411" y="2783396"/>
              <a:ext cx="919582" cy="108646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33" name="Rounded Rectangle 58">
              <a:extLst>
                <a:ext uri="{FF2B5EF4-FFF2-40B4-BE49-F238E27FC236}">
                  <a16:creationId xmlns:a16="http://schemas.microsoft.com/office/drawing/2014/main" id="{28A34927-7C02-4B85-A641-48789CF5787B}"/>
                </a:ext>
              </a:extLst>
            </p:cNvPr>
            <p:cNvSpPr/>
            <p:nvPr/>
          </p:nvSpPr>
          <p:spPr>
            <a:xfrm>
              <a:off x="4959365" y="5415943"/>
              <a:ext cx="919582" cy="457038"/>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p:txBody>
        </p:sp>
        <p:cxnSp>
          <p:nvCxnSpPr>
            <p:cNvPr id="34" name="Straight Arrow Connector 33">
              <a:extLst>
                <a:ext uri="{FF2B5EF4-FFF2-40B4-BE49-F238E27FC236}">
                  <a16:creationId xmlns:a16="http://schemas.microsoft.com/office/drawing/2014/main" id="{A54C94DD-66A3-4BA9-AFAC-3DFEBD11FF2E}"/>
                </a:ext>
              </a:extLst>
            </p:cNvPr>
            <p:cNvCxnSpPr/>
            <p:nvPr/>
          </p:nvCxnSpPr>
          <p:spPr>
            <a:xfrm flipV="1">
              <a:off x="4254981" y="3058458"/>
              <a:ext cx="861581" cy="676470"/>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BF9A12EC-D66B-4B90-95A8-97BE53E04644}"/>
                </a:ext>
              </a:extLst>
            </p:cNvPr>
            <p:cNvCxnSpPr/>
            <p:nvPr/>
          </p:nvCxnSpPr>
          <p:spPr>
            <a:xfrm>
              <a:off x="4250559" y="2955240"/>
              <a:ext cx="885851" cy="113020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26C83377-9E6E-402A-B929-2BE298542F1E}"/>
                </a:ext>
              </a:extLst>
            </p:cNvPr>
            <p:cNvCxnSpPr/>
            <p:nvPr/>
          </p:nvCxnSpPr>
          <p:spPr>
            <a:xfrm>
              <a:off x="4216429" y="3108628"/>
              <a:ext cx="928006" cy="1677698"/>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1AAB44C9-2263-498D-97FD-815A87C44CA7}"/>
                </a:ext>
              </a:extLst>
            </p:cNvPr>
            <p:cNvCxnSpPr/>
            <p:nvPr/>
          </p:nvCxnSpPr>
          <p:spPr>
            <a:xfrm flipV="1">
              <a:off x="4250559" y="3238149"/>
              <a:ext cx="885851" cy="113769"/>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6EF823B5-E5BF-4299-A694-DEED75E00605}"/>
                </a:ext>
              </a:extLst>
            </p:cNvPr>
            <p:cNvCxnSpPr/>
            <p:nvPr/>
          </p:nvCxnSpPr>
          <p:spPr>
            <a:xfrm>
              <a:off x="4236739" y="3929266"/>
              <a:ext cx="907696" cy="1084955"/>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299EEC48-218C-4A73-8400-E2B365F57976}"/>
                </a:ext>
              </a:extLst>
            </p:cNvPr>
            <p:cNvCxnSpPr/>
            <p:nvPr/>
          </p:nvCxnSpPr>
          <p:spPr>
            <a:xfrm flipV="1">
              <a:off x="4242534" y="3418446"/>
              <a:ext cx="868233" cy="683083"/>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357CCFA9-BC64-4576-9969-25F3859EC053}"/>
                </a:ext>
              </a:extLst>
            </p:cNvPr>
            <p:cNvCxnSpPr/>
            <p:nvPr/>
          </p:nvCxnSpPr>
          <p:spPr>
            <a:xfrm flipV="1">
              <a:off x="4250558" y="4273373"/>
              <a:ext cx="919040" cy="268017"/>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3EFBFF85-F07E-43A6-B6D3-04D4BADBB542}"/>
                </a:ext>
              </a:extLst>
            </p:cNvPr>
            <p:cNvCxnSpPr/>
            <p:nvPr/>
          </p:nvCxnSpPr>
          <p:spPr>
            <a:xfrm>
              <a:off x="4252834" y="4724004"/>
              <a:ext cx="857933" cy="84230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73C524F-0F35-4313-BB1A-799AC74A0BEF}"/>
                </a:ext>
              </a:extLst>
            </p:cNvPr>
            <p:cNvCxnSpPr/>
            <p:nvPr/>
          </p:nvCxnSpPr>
          <p:spPr>
            <a:xfrm flipV="1">
              <a:off x="4285267" y="3638957"/>
              <a:ext cx="825500" cy="1297144"/>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6D1B281B-248C-4465-B4FB-F4496048D087}"/>
                </a:ext>
              </a:extLst>
            </p:cNvPr>
            <p:cNvCxnSpPr/>
            <p:nvPr/>
          </p:nvCxnSpPr>
          <p:spPr>
            <a:xfrm flipV="1">
              <a:off x="4252835" y="4455781"/>
              <a:ext cx="862478" cy="88436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3A611C70-7BEE-4F37-AF05-39131666706C}"/>
                </a:ext>
              </a:extLst>
            </p:cNvPr>
            <p:cNvCxnSpPr/>
            <p:nvPr/>
          </p:nvCxnSpPr>
          <p:spPr>
            <a:xfrm>
              <a:off x="4268472" y="5510931"/>
              <a:ext cx="890485" cy="215849"/>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ED2C7417-7080-418A-8FFE-A96C3CCF06E3}"/>
                </a:ext>
              </a:extLst>
            </p:cNvPr>
            <p:cNvCxnSpPr/>
            <p:nvPr/>
          </p:nvCxnSpPr>
          <p:spPr>
            <a:xfrm flipV="1">
              <a:off x="4268472" y="5166611"/>
              <a:ext cx="867938" cy="519075"/>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grpSp>
      <p:grpSp>
        <p:nvGrpSpPr>
          <p:cNvPr id="46" name="Group 45">
            <a:extLst>
              <a:ext uri="{FF2B5EF4-FFF2-40B4-BE49-F238E27FC236}">
                <a16:creationId xmlns:a16="http://schemas.microsoft.com/office/drawing/2014/main" id="{9EAE8D72-3807-42B5-A700-9EB5A2D997DC}"/>
              </a:ext>
            </a:extLst>
          </p:cNvPr>
          <p:cNvGrpSpPr/>
          <p:nvPr/>
        </p:nvGrpSpPr>
        <p:grpSpPr>
          <a:xfrm>
            <a:off x="5904035" y="2093909"/>
            <a:ext cx="1380459" cy="4106493"/>
            <a:chOff x="5904035" y="1689454"/>
            <a:chExt cx="1380459" cy="4106493"/>
          </a:xfrm>
        </p:grpSpPr>
        <p:sp>
          <p:nvSpPr>
            <p:cNvPr id="47" name="Rounded Rectangular Callout 34">
              <a:extLst>
                <a:ext uri="{FF2B5EF4-FFF2-40B4-BE49-F238E27FC236}">
                  <a16:creationId xmlns:a16="http://schemas.microsoft.com/office/drawing/2014/main" id="{20F73509-1655-42AB-9647-A72F7AFED63E}"/>
                </a:ext>
              </a:extLst>
            </p:cNvPr>
            <p:cNvSpPr/>
            <p:nvPr/>
          </p:nvSpPr>
          <p:spPr>
            <a:xfrm>
              <a:off x="6327360" y="1689454"/>
              <a:ext cx="945419" cy="588210"/>
            </a:xfrm>
            <a:prstGeom prst="wedgeRoundRectCallout">
              <a:avLst>
                <a:gd name="adj1" fmla="val -9160"/>
                <a:gd name="adj2" fmla="val 127119"/>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Reduce</a:t>
              </a:r>
            </a:p>
          </p:txBody>
        </p:sp>
        <p:sp>
          <p:nvSpPr>
            <p:cNvPr id="48" name="Down Arrow 51">
              <a:extLst>
                <a:ext uri="{FF2B5EF4-FFF2-40B4-BE49-F238E27FC236}">
                  <a16:creationId xmlns:a16="http://schemas.microsoft.com/office/drawing/2014/main" id="{09B6F872-67D6-4B00-9396-1B69C7AE9FBE}"/>
                </a:ext>
              </a:extLst>
            </p:cNvPr>
            <p:cNvSpPr/>
            <p:nvPr/>
          </p:nvSpPr>
          <p:spPr>
            <a:xfrm rot="16200000">
              <a:off x="6008232" y="3185646"/>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49" name="Down Arrow 52">
              <a:extLst>
                <a:ext uri="{FF2B5EF4-FFF2-40B4-BE49-F238E27FC236}">
                  <a16:creationId xmlns:a16="http://schemas.microsoft.com/office/drawing/2014/main" id="{85B3E838-A518-42C3-AC1A-70476F1A4689}"/>
                </a:ext>
              </a:extLst>
            </p:cNvPr>
            <p:cNvSpPr/>
            <p:nvPr/>
          </p:nvSpPr>
          <p:spPr>
            <a:xfrm rot="16200000">
              <a:off x="6011658" y="4060364"/>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50" name="Down Arrow 53">
              <a:extLst>
                <a:ext uri="{FF2B5EF4-FFF2-40B4-BE49-F238E27FC236}">
                  <a16:creationId xmlns:a16="http://schemas.microsoft.com/office/drawing/2014/main" id="{22687A70-97AE-4B7B-9B4A-A47CACF938E0}"/>
                </a:ext>
              </a:extLst>
            </p:cNvPr>
            <p:cNvSpPr/>
            <p:nvPr/>
          </p:nvSpPr>
          <p:spPr>
            <a:xfrm rot="16200000">
              <a:off x="6022312" y="5450420"/>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51" name="Rounded Rectangle 59">
              <a:extLst>
                <a:ext uri="{FF2B5EF4-FFF2-40B4-BE49-F238E27FC236}">
                  <a16:creationId xmlns:a16="http://schemas.microsoft.com/office/drawing/2014/main" id="{AB30FFE6-3C1A-4191-96C7-3E44D5B9A560}"/>
                </a:ext>
              </a:extLst>
            </p:cNvPr>
            <p:cNvSpPr/>
            <p:nvPr/>
          </p:nvSpPr>
          <p:spPr>
            <a:xfrm>
              <a:off x="6326560" y="3058458"/>
              <a:ext cx="919582" cy="5484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5</a:t>
              </a:r>
            </a:p>
          </p:txBody>
        </p:sp>
        <p:sp>
          <p:nvSpPr>
            <p:cNvPr id="52" name="Rounded Rectangle 60">
              <a:extLst>
                <a:ext uri="{FF2B5EF4-FFF2-40B4-BE49-F238E27FC236}">
                  <a16:creationId xmlns:a16="http://schemas.microsoft.com/office/drawing/2014/main" id="{C89C0734-E444-4CB1-BCF9-44CF2C70DF5B}"/>
                </a:ext>
              </a:extLst>
            </p:cNvPr>
            <p:cNvSpPr/>
            <p:nvPr/>
          </p:nvSpPr>
          <p:spPr>
            <a:xfrm>
              <a:off x="6350483" y="4118687"/>
              <a:ext cx="919582" cy="34819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6</a:t>
              </a:r>
            </a:p>
          </p:txBody>
        </p:sp>
        <p:sp>
          <p:nvSpPr>
            <p:cNvPr id="53" name="Rounded Rectangle 61">
              <a:extLst>
                <a:ext uri="{FF2B5EF4-FFF2-40B4-BE49-F238E27FC236}">
                  <a16:creationId xmlns:a16="http://schemas.microsoft.com/office/drawing/2014/main" id="{B7FDDDC8-923B-4DA4-89A3-2C0F69B49918}"/>
                </a:ext>
              </a:extLst>
            </p:cNvPr>
            <p:cNvSpPr/>
            <p:nvPr/>
          </p:nvSpPr>
          <p:spPr>
            <a:xfrm>
              <a:off x="6359071" y="4786446"/>
              <a:ext cx="919582" cy="36439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5</a:t>
              </a:r>
            </a:p>
          </p:txBody>
        </p:sp>
        <p:sp>
          <p:nvSpPr>
            <p:cNvPr id="54" name="Rounded Rectangle 63">
              <a:extLst>
                <a:ext uri="{FF2B5EF4-FFF2-40B4-BE49-F238E27FC236}">
                  <a16:creationId xmlns:a16="http://schemas.microsoft.com/office/drawing/2014/main" id="{CA7504E4-3E08-4828-BE0C-61B55B1901C0}"/>
                </a:ext>
              </a:extLst>
            </p:cNvPr>
            <p:cNvSpPr/>
            <p:nvPr/>
          </p:nvSpPr>
          <p:spPr>
            <a:xfrm>
              <a:off x="6364912" y="5441764"/>
              <a:ext cx="919582" cy="35418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3</a:t>
              </a:r>
            </a:p>
          </p:txBody>
        </p:sp>
        <p:sp>
          <p:nvSpPr>
            <p:cNvPr id="55" name="Down Arrow 93">
              <a:extLst>
                <a:ext uri="{FF2B5EF4-FFF2-40B4-BE49-F238E27FC236}">
                  <a16:creationId xmlns:a16="http://schemas.microsoft.com/office/drawing/2014/main" id="{CD41E4E7-1DE9-4CD6-8603-7972D88474A7}"/>
                </a:ext>
              </a:extLst>
            </p:cNvPr>
            <p:cNvSpPr/>
            <p:nvPr/>
          </p:nvSpPr>
          <p:spPr>
            <a:xfrm rot="16200000">
              <a:off x="6009086" y="4786563"/>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grpSp>
        <p:nvGrpSpPr>
          <p:cNvPr id="56" name="Group 55">
            <a:extLst>
              <a:ext uri="{FF2B5EF4-FFF2-40B4-BE49-F238E27FC236}">
                <a16:creationId xmlns:a16="http://schemas.microsoft.com/office/drawing/2014/main" id="{8DF815B0-25F2-4591-90B4-3DFECF57F13A}"/>
              </a:ext>
            </a:extLst>
          </p:cNvPr>
          <p:cNvGrpSpPr/>
          <p:nvPr/>
        </p:nvGrpSpPr>
        <p:grpSpPr>
          <a:xfrm>
            <a:off x="7253082" y="2093909"/>
            <a:ext cx="1482544" cy="3537333"/>
            <a:chOff x="7253082" y="1689454"/>
            <a:chExt cx="1482544" cy="3537333"/>
          </a:xfrm>
        </p:grpSpPr>
        <p:sp>
          <p:nvSpPr>
            <p:cNvPr id="57" name="Rounded Rectangle 32">
              <a:extLst>
                <a:ext uri="{FF2B5EF4-FFF2-40B4-BE49-F238E27FC236}">
                  <a16:creationId xmlns:a16="http://schemas.microsoft.com/office/drawing/2014/main" id="{944323E9-5E50-463C-9ACC-0182FCED6B42}"/>
                </a:ext>
              </a:extLst>
            </p:cNvPr>
            <p:cNvSpPr/>
            <p:nvPr/>
          </p:nvSpPr>
          <p:spPr>
            <a:xfrm>
              <a:off x="7782336" y="3528208"/>
              <a:ext cx="953290" cy="1196591"/>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5</a:t>
              </a:r>
            </a:p>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6</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5</a:t>
              </a:r>
            </a:p>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3</a:t>
              </a:r>
            </a:p>
          </p:txBody>
        </p:sp>
        <p:sp>
          <p:nvSpPr>
            <p:cNvPr id="58" name="Rounded Rectangular Callout 35">
              <a:extLst>
                <a:ext uri="{FF2B5EF4-FFF2-40B4-BE49-F238E27FC236}">
                  <a16:creationId xmlns:a16="http://schemas.microsoft.com/office/drawing/2014/main" id="{3F4DABDE-023A-409A-9C25-B49B128DA09C}"/>
                </a:ext>
              </a:extLst>
            </p:cNvPr>
            <p:cNvSpPr/>
            <p:nvPr/>
          </p:nvSpPr>
          <p:spPr>
            <a:xfrm>
              <a:off x="7782336" y="1689454"/>
              <a:ext cx="953290" cy="611389"/>
            </a:xfrm>
            <a:prstGeom prst="wedgeRoundRectCallout">
              <a:avLst>
                <a:gd name="adj1" fmla="val -9118"/>
                <a:gd name="adj2" fmla="val 120643"/>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Combine</a:t>
              </a:r>
            </a:p>
          </p:txBody>
        </p:sp>
        <p:sp>
          <p:nvSpPr>
            <p:cNvPr id="59" name="Down Arrow 54">
              <a:extLst>
                <a:ext uri="{FF2B5EF4-FFF2-40B4-BE49-F238E27FC236}">
                  <a16:creationId xmlns:a16="http://schemas.microsoft.com/office/drawing/2014/main" id="{02AD4B0B-98A3-4526-87C1-7D1E20C9D2F5}"/>
                </a:ext>
              </a:extLst>
            </p:cNvPr>
            <p:cNvSpPr/>
            <p:nvPr/>
          </p:nvSpPr>
          <p:spPr>
            <a:xfrm rot="18592325">
              <a:off x="7400397" y="3275118"/>
              <a:ext cx="179690" cy="474320"/>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60" name="Down Arrow 55">
              <a:extLst>
                <a:ext uri="{FF2B5EF4-FFF2-40B4-BE49-F238E27FC236}">
                  <a16:creationId xmlns:a16="http://schemas.microsoft.com/office/drawing/2014/main" id="{F68B082E-53D6-4278-9E62-8F83E9E97E59}"/>
                </a:ext>
              </a:extLst>
            </p:cNvPr>
            <p:cNvSpPr/>
            <p:nvPr/>
          </p:nvSpPr>
          <p:spPr>
            <a:xfrm rot="13993227">
              <a:off x="7445521" y="4441960"/>
              <a:ext cx="179690" cy="528143"/>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61" name="Down Arrow 56">
              <a:extLst>
                <a:ext uri="{FF2B5EF4-FFF2-40B4-BE49-F238E27FC236}">
                  <a16:creationId xmlns:a16="http://schemas.microsoft.com/office/drawing/2014/main" id="{11A9BBB0-289A-4F2A-9814-40325C38055C}"/>
                </a:ext>
              </a:extLst>
            </p:cNvPr>
            <p:cNvSpPr/>
            <p:nvPr/>
          </p:nvSpPr>
          <p:spPr>
            <a:xfrm rot="16200000">
              <a:off x="7445968" y="4079331"/>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62" name="Down Arrow 95">
              <a:extLst>
                <a:ext uri="{FF2B5EF4-FFF2-40B4-BE49-F238E27FC236}">
                  <a16:creationId xmlns:a16="http://schemas.microsoft.com/office/drawing/2014/main" id="{07860CAB-6C39-4E60-8820-C57FCA05E1B6}"/>
                </a:ext>
              </a:extLst>
            </p:cNvPr>
            <p:cNvSpPr/>
            <p:nvPr/>
          </p:nvSpPr>
          <p:spPr>
            <a:xfrm rot="13629537">
              <a:off x="7553773" y="4728785"/>
              <a:ext cx="204202" cy="791802"/>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spTree>
    <p:extLst>
      <p:ext uri="{BB962C8B-B14F-4D97-AF65-F5344CB8AC3E}">
        <p14:creationId xmlns:p14="http://schemas.microsoft.com/office/powerpoint/2010/main" val="74533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C56-9C25-4E41-B697-B6F96203B33A}"/>
              </a:ext>
            </a:extLst>
          </p:cNvPr>
          <p:cNvSpPr>
            <a:spLocks noGrp="1"/>
          </p:cNvSpPr>
          <p:nvPr>
            <p:ph type="title"/>
          </p:nvPr>
        </p:nvSpPr>
        <p:spPr/>
        <p:txBody>
          <a:bodyPr>
            <a:noAutofit/>
          </a:bodyPr>
          <a:lstStyle/>
          <a:p>
            <a:r>
              <a:rPr lang="en-US" dirty="0"/>
              <a:t>Minimal Shuffle:</a:t>
            </a:r>
            <a:br>
              <a:rPr lang="en-US" dirty="0"/>
            </a:br>
            <a:r>
              <a:rPr lang="en-US" dirty="0"/>
              <a:t>Orders for Each Month </a:t>
            </a:r>
            <a:endParaRPr lang="en-IN" dirty="0"/>
          </a:p>
        </p:txBody>
      </p:sp>
      <p:sp>
        <p:nvSpPr>
          <p:cNvPr id="3" name="Footer Placeholder 2">
            <a:extLst>
              <a:ext uri="{FF2B5EF4-FFF2-40B4-BE49-F238E27FC236}">
                <a16:creationId xmlns:a16="http://schemas.microsoft.com/office/drawing/2014/main" id="{DCB9E66E-F7E9-45A8-B084-8160F7F1AA79}"/>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07C5C64A-1168-4E35-AB86-F0F417A0A5CD}"/>
              </a:ext>
            </a:extLst>
          </p:cNvPr>
          <p:cNvSpPr>
            <a:spLocks noGrp="1"/>
          </p:cNvSpPr>
          <p:nvPr>
            <p:ph type="sldNum" sz="quarter" idx="12"/>
          </p:nvPr>
        </p:nvSpPr>
        <p:spPr/>
        <p:txBody>
          <a:bodyPr>
            <a:noAutofit/>
          </a:bodyPr>
          <a:lstStyle/>
          <a:p>
            <a:fld id="{4FAB73BC-B049-4115-A692-8D63A059BFB8}" type="slidenum">
              <a:rPr lang="en-US" smtClean="0"/>
              <a:t>25</a:t>
            </a:fld>
            <a:endParaRPr lang="en-US" dirty="0"/>
          </a:p>
        </p:txBody>
      </p:sp>
      <p:sp>
        <p:nvSpPr>
          <p:cNvPr id="7" name="Rounded Rectangle 20">
            <a:extLst>
              <a:ext uri="{FF2B5EF4-FFF2-40B4-BE49-F238E27FC236}">
                <a16:creationId xmlns:a16="http://schemas.microsoft.com/office/drawing/2014/main" id="{06536C83-46D5-47D4-A691-85EA581360F1}"/>
              </a:ext>
            </a:extLst>
          </p:cNvPr>
          <p:cNvSpPr/>
          <p:nvPr/>
        </p:nvSpPr>
        <p:spPr>
          <a:xfrm>
            <a:off x="425882" y="3196497"/>
            <a:ext cx="1190370" cy="307895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7030A0"/>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grpSp>
        <p:nvGrpSpPr>
          <p:cNvPr id="8" name="Group 7">
            <a:extLst>
              <a:ext uri="{FF2B5EF4-FFF2-40B4-BE49-F238E27FC236}">
                <a16:creationId xmlns:a16="http://schemas.microsoft.com/office/drawing/2014/main" id="{80A39C9D-C25C-41BF-B67A-B12FD24D1603}"/>
              </a:ext>
            </a:extLst>
          </p:cNvPr>
          <p:cNvGrpSpPr/>
          <p:nvPr/>
        </p:nvGrpSpPr>
        <p:grpSpPr>
          <a:xfrm>
            <a:off x="1532481" y="3206033"/>
            <a:ext cx="1667048" cy="3078955"/>
            <a:chOff x="1532481" y="2801578"/>
            <a:chExt cx="1667048" cy="3078955"/>
          </a:xfrm>
        </p:grpSpPr>
        <p:sp>
          <p:nvSpPr>
            <p:cNvPr id="10" name="Rounded Rectangle 15">
              <a:extLst>
                <a:ext uri="{FF2B5EF4-FFF2-40B4-BE49-F238E27FC236}">
                  <a16:creationId xmlns:a16="http://schemas.microsoft.com/office/drawing/2014/main" id="{37BD9F74-5973-4012-BA11-4F58597EBC73}"/>
                </a:ext>
              </a:extLst>
            </p:cNvPr>
            <p:cNvSpPr/>
            <p:nvPr/>
          </p:nvSpPr>
          <p:spPr>
            <a:xfrm>
              <a:off x="1954442" y="2801578"/>
              <a:ext cx="1245087" cy="68371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11" name="Rounded Rectangle 16">
              <a:extLst>
                <a:ext uri="{FF2B5EF4-FFF2-40B4-BE49-F238E27FC236}">
                  <a16:creationId xmlns:a16="http://schemas.microsoft.com/office/drawing/2014/main" id="{45B31CA8-A710-4474-B852-B7B047D26FDC}"/>
                </a:ext>
              </a:extLst>
            </p:cNvPr>
            <p:cNvSpPr/>
            <p:nvPr/>
          </p:nvSpPr>
          <p:spPr>
            <a:xfrm>
              <a:off x="1954442" y="3568754"/>
              <a:ext cx="1245087" cy="71415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p:txBody>
        </p:sp>
        <p:sp>
          <p:nvSpPr>
            <p:cNvPr id="12" name="Rounded Rectangle 17">
              <a:extLst>
                <a:ext uri="{FF2B5EF4-FFF2-40B4-BE49-F238E27FC236}">
                  <a16:creationId xmlns:a16="http://schemas.microsoft.com/office/drawing/2014/main" id="{7964B13E-B5A4-4227-8739-C31CF1BF5FE9}"/>
                </a:ext>
              </a:extLst>
            </p:cNvPr>
            <p:cNvSpPr/>
            <p:nvPr/>
          </p:nvSpPr>
          <p:spPr>
            <a:xfrm>
              <a:off x="1954442" y="4369384"/>
              <a:ext cx="1245087" cy="7108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13" name="Rounded Rectangle 18">
              <a:extLst>
                <a:ext uri="{FF2B5EF4-FFF2-40B4-BE49-F238E27FC236}">
                  <a16:creationId xmlns:a16="http://schemas.microsoft.com/office/drawing/2014/main" id="{32C8B912-559A-47F0-BB6D-4F2C41AAC94E}"/>
                </a:ext>
              </a:extLst>
            </p:cNvPr>
            <p:cNvSpPr/>
            <p:nvPr/>
          </p:nvSpPr>
          <p:spPr>
            <a:xfrm>
              <a:off x="1954441" y="5166688"/>
              <a:ext cx="1208012" cy="71384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14" name="Down Arrow 37">
              <a:extLst>
                <a:ext uri="{FF2B5EF4-FFF2-40B4-BE49-F238E27FC236}">
                  <a16:creationId xmlns:a16="http://schemas.microsoft.com/office/drawing/2014/main" id="{F6E60CC1-9211-4683-85B9-AE3D61BBD49B}"/>
                </a:ext>
              </a:extLst>
            </p:cNvPr>
            <p:cNvSpPr/>
            <p:nvPr/>
          </p:nvSpPr>
          <p:spPr>
            <a:xfrm rot="14358855">
              <a:off x="1636678" y="3157876"/>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Down Arrow 38">
              <a:extLst>
                <a:ext uri="{FF2B5EF4-FFF2-40B4-BE49-F238E27FC236}">
                  <a16:creationId xmlns:a16="http://schemas.microsoft.com/office/drawing/2014/main" id="{9D009C86-26F3-41A2-AB87-1187878D5B20}"/>
                </a:ext>
              </a:extLst>
            </p:cNvPr>
            <p:cNvSpPr/>
            <p:nvPr/>
          </p:nvSpPr>
          <p:spPr>
            <a:xfrm rot="16200000">
              <a:off x="1636678" y="376127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6" name="Down Arrow 39">
              <a:extLst>
                <a:ext uri="{FF2B5EF4-FFF2-40B4-BE49-F238E27FC236}">
                  <a16:creationId xmlns:a16="http://schemas.microsoft.com/office/drawing/2014/main" id="{FD8D89A0-CA90-41CA-92D3-AE2273B90FC8}"/>
                </a:ext>
              </a:extLst>
            </p:cNvPr>
            <p:cNvSpPr/>
            <p:nvPr/>
          </p:nvSpPr>
          <p:spPr>
            <a:xfrm rot="16200000">
              <a:off x="1636678" y="4555797"/>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7" name="Down Arrow 40">
              <a:extLst>
                <a:ext uri="{FF2B5EF4-FFF2-40B4-BE49-F238E27FC236}">
                  <a16:creationId xmlns:a16="http://schemas.microsoft.com/office/drawing/2014/main" id="{EA9683A1-4D4E-473E-9854-DA71755B0912}"/>
                </a:ext>
              </a:extLst>
            </p:cNvPr>
            <p:cNvSpPr/>
            <p:nvPr/>
          </p:nvSpPr>
          <p:spPr>
            <a:xfrm rot="17911784">
              <a:off x="1644276" y="532003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sp>
        <p:nvSpPr>
          <p:cNvPr id="96" name="Rounded Rectangle 22">
            <a:extLst>
              <a:ext uri="{FF2B5EF4-FFF2-40B4-BE49-F238E27FC236}">
                <a16:creationId xmlns:a16="http://schemas.microsoft.com/office/drawing/2014/main" id="{2B5864AA-367A-442C-9756-5D92467832A6}"/>
              </a:ext>
            </a:extLst>
          </p:cNvPr>
          <p:cNvSpPr/>
          <p:nvPr/>
        </p:nvSpPr>
        <p:spPr>
          <a:xfrm>
            <a:off x="3549609" y="3213283"/>
            <a:ext cx="942529" cy="68371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2</a:t>
            </a:r>
          </a:p>
        </p:txBody>
      </p:sp>
      <p:sp>
        <p:nvSpPr>
          <p:cNvPr id="97" name="Rounded Rectangle 23">
            <a:extLst>
              <a:ext uri="{FF2B5EF4-FFF2-40B4-BE49-F238E27FC236}">
                <a16:creationId xmlns:a16="http://schemas.microsoft.com/office/drawing/2014/main" id="{36F8BBD5-1D0F-45FD-AC16-168C94F5C593}"/>
              </a:ext>
            </a:extLst>
          </p:cNvPr>
          <p:cNvSpPr/>
          <p:nvPr/>
        </p:nvSpPr>
        <p:spPr>
          <a:xfrm>
            <a:off x="3549609" y="3980459"/>
            <a:ext cx="942529" cy="71415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4</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1</a:t>
            </a:r>
          </a:p>
        </p:txBody>
      </p:sp>
      <p:sp>
        <p:nvSpPr>
          <p:cNvPr id="98" name="Rounded Rectangle 24">
            <a:extLst>
              <a:ext uri="{FF2B5EF4-FFF2-40B4-BE49-F238E27FC236}">
                <a16:creationId xmlns:a16="http://schemas.microsoft.com/office/drawing/2014/main" id="{EF9C8A80-B4F3-451C-B083-B24F0DC65913}"/>
              </a:ext>
            </a:extLst>
          </p:cNvPr>
          <p:cNvSpPr/>
          <p:nvPr/>
        </p:nvSpPr>
        <p:spPr>
          <a:xfrm>
            <a:off x="3549609" y="4781090"/>
            <a:ext cx="942529" cy="7108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2</a:t>
            </a:r>
          </a:p>
        </p:txBody>
      </p:sp>
      <p:sp>
        <p:nvSpPr>
          <p:cNvPr id="99" name="Rounded Rectangle 25">
            <a:extLst>
              <a:ext uri="{FF2B5EF4-FFF2-40B4-BE49-F238E27FC236}">
                <a16:creationId xmlns:a16="http://schemas.microsoft.com/office/drawing/2014/main" id="{EE375187-3AE1-47F6-AB1A-E246438E8A9B}"/>
              </a:ext>
            </a:extLst>
          </p:cNvPr>
          <p:cNvSpPr/>
          <p:nvPr/>
        </p:nvSpPr>
        <p:spPr>
          <a:xfrm>
            <a:off x="3549609" y="5578394"/>
            <a:ext cx="942529" cy="71384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3</a:t>
            </a:r>
          </a:p>
        </p:txBody>
      </p:sp>
      <p:sp>
        <p:nvSpPr>
          <p:cNvPr id="100" name="Rounded Rectangle 26">
            <a:extLst>
              <a:ext uri="{FF2B5EF4-FFF2-40B4-BE49-F238E27FC236}">
                <a16:creationId xmlns:a16="http://schemas.microsoft.com/office/drawing/2014/main" id="{F41961D5-3B72-4D24-BD4B-A49B3668FD91}"/>
              </a:ext>
            </a:extLst>
          </p:cNvPr>
          <p:cNvSpPr/>
          <p:nvPr/>
        </p:nvSpPr>
        <p:spPr>
          <a:xfrm>
            <a:off x="4977426" y="3220857"/>
            <a:ext cx="919582" cy="76717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2</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4</a:t>
            </a:r>
          </a:p>
        </p:txBody>
      </p:sp>
      <p:sp>
        <p:nvSpPr>
          <p:cNvPr id="101" name="Rounded Rectangle 27">
            <a:extLst>
              <a:ext uri="{FF2B5EF4-FFF2-40B4-BE49-F238E27FC236}">
                <a16:creationId xmlns:a16="http://schemas.microsoft.com/office/drawing/2014/main" id="{40620387-FCFF-440A-9D9A-08AB7ACDDE95}"/>
              </a:ext>
            </a:extLst>
          </p:cNvPr>
          <p:cNvSpPr/>
          <p:nvPr/>
        </p:nvSpPr>
        <p:spPr>
          <a:xfrm>
            <a:off x="4977426" y="4269837"/>
            <a:ext cx="919582" cy="83100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1</a:t>
            </a:r>
          </a:p>
        </p:txBody>
      </p:sp>
      <p:sp>
        <p:nvSpPr>
          <p:cNvPr id="102" name="Rounded Rectangle 29">
            <a:extLst>
              <a:ext uri="{FF2B5EF4-FFF2-40B4-BE49-F238E27FC236}">
                <a16:creationId xmlns:a16="http://schemas.microsoft.com/office/drawing/2014/main" id="{174BC098-78D2-4476-8DAD-3B25544D5D9F}"/>
              </a:ext>
            </a:extLst>
          </p:cNvPr>
          <p:cNvSpPr/>
          <p:nvPr/>
        </p:nvSpPr>
        <p:spPr>
          <a:xfrm>
            <a:off x="4977426" y="5499494"/>
            <a:ext cx="919582" cy="80031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3</a:t>
            </a:r>
          </a:p>
        </p:txBody>
      </p:sp>
      <p:sp>
        <p:nvSpPr>
          <p:cNvPr id="103" name="Rounded Rectangle 31">
            <a:extLst>
              <a:ext uri="{FF2B5EF4-FFF2-40B4-BE49-F238E27FC236}">
                <a16:creationId xmlns:a16="http://schemas.microsoft.com/office/drawing/2014/main" id="{650F5950-2DF4-41A1-8833-0CEFD5D3F70A}"/>
              </a:ext>
            </a:extLst>
          </p:cNvPr>
          <p:cNvSpPr/>
          <p:nvPr/>
        </p:nvSpPr>
        <p:spPr>
          <a:xfrm>
            <a:off x="6418592" y="3468082"/>
            <a:ext cx="873912" cy="32159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10</a:t>
            </a:r>
          </a:p>
        </p:txBody>
      </p:sp>
      <p:sp>
        <p:nvSpPr>
          <p:cNvPr id="104" name="Rounded Rectangle 32">
            <a:extLst>
              <a:ext uri="{FF2B5EF4-FFF2-40B4-BE49-F238E27FC236}">
                <a16:creationId xmlns:a16="http://schemas.microsoft.com/office/drawing/2014/main" id="{BCE1F62B-0BC3-4866-BE9B-0FD26A5AB0F8}"/>
              </a:ext>
            </a:extLst>
          </p:cNvPr>
          <p:cNvSpPr/>
          <p:nvPr/>
        </p:nvSpPr>
        <p:spPr>
          <a:xfrm>
            <a:off x="7822630" y="4303417"/>
            <a:ext cx="953290" cy="83100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10</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5</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8</a:t>
            </a:r>
          </a:p>
        </p:txBody>
      </p:sp>
      <p:sp>
        <p:nvSpPr>
          <p:cNvPr id="105" name="Rounded Rectangle 33">
            <a:extLst>
              <a:ext uri="{FF2B5EF4-FFF2-40B4-BE49-F238E27FC236}">
                <a16:creationId xmlns:a16="http://schemas.microsoft.com/office/drawing/2014/main" id="{18D66053-626A-4B46-AB75-EB72285F78B4}"/>
              </a:ext>
            </a:extLst>
          </p:cNvPr>
          <p:cNvSpPr/>
          <p:nvPr/>
        </p:nvSpPr>
        <p:spPr>
          <a:xfrm>
            <a:off x="6418874" y="5697508"/>
            <a:ext cx="873912" cy="341838"/>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8</a:t>
            </a:r>
          </a:p>
        </p:txBody>
      </p:sp>
      <p:sp>
        <p:nvSpPr>
          <p:cNvPr id="106" name="Rounded Rectangle 36">
            <a:extLst>
              <a:ext uri="{FF2B5EF4-FFF2-40B4-BE49-F238E27FC236}">
                <a16:creationId xmlns:a16="http://schemas.microsoft.com/office/drawing/2014/main" id="{8C6C2712-0208-43E8-9927-BC8FFED2DBC9}"/>
              </a:ext>
            </a:extLst>
          </p:cNvPr>
          <p:cNvSpPr/>
          <p:nvPr/>
        </p:nvSpPr>
        <p:spPr>
          <a:xfrm>
            <a:off x="6418592" y="4506165"/>
            <a:ext cx="873912" cy="37820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5</a:t>
            </a:r>
          </a:p>
        </p:txBody>
      </p:sp>
      <p:sp>
        <p:nvSpPr>
          <p:cNvPr id="107" name="Down Arrow 41">
            <a:extLst>
              <a:ext uri="{FF2B5EF4-FFF2-40B4-BE49-F238E27FC236}">
                <a16:creationId xmlns:a16="http://schemas.microsoft.com/office/drawing/2014/main" id="{B2352015-C00B-4CCB-8243-0872C196687D}"/>
              </a:ext>
            </a:extLst>
          </p:cNvPr>
          <p:cNvSpPr/>
          <p:nvPr/>
        </p:nvSpPr>
        <p:spPr>
          <a:xfrm rot="16200000">
            <a:off x="3182906" y="3363885"/>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sp>
        <p:nvSpPr>
          <p:cNvPr id="108" name="Down Arrow 42">
            <a:extLst>
              <a:ext uri="{FF2B5EF4-FFF2-40B4-BE49-F238E27FC236}">
                <a16:creationId xmlns:a16="http://schemas.microsoft.com/office/drawing/2014/main" id="{54DADFA4-586C-4FA0-96A3-F376BFCE5051}"/>
              </a:ext>
            </a:extLst>
          </p:cNvPr>
          <p:cNvSpPr/>
          <p:nvPr/>
        </p:nvSpPr>
        <p:spPr>
          <a:xfrm rot="16200000">
            <a:off x="3175231" y="4146447"/>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sp>
        <p:nvSpPr>
          <p:cNvPr id="109" name="Down Arrow 43">
            <a:extLst>
              <a:ext uri="{FF2B5EF4-FFF2-40B4-BE49-F238E27FC236}">
                <a16:creationId xmlns:a16="http://schemas.microsoft.com/office/drawing/2014/main" id="{90560105-E165-407A-865B-CEE07B76FA2B}"/>
              </a:ext>
            </a:extLst>
          </p:cNvPr>
          <p:cNvSpPr/>
          <p:nvPr/>
        </p:nvSpPr>
        <p:spPr>
          <a:xfrm rot="16200000">
            <a:off x="3173370" y="491206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sp>
        <p:nvSpPr>
          <p:cNvPr id="110" name="Down Arrow 44">
            <a:extLst>
              <a:ext uri="{FF2B5EF4-FFF2-40B4-BE49-F238E27FC236}">
                <a16:creationId xmlns:a16="http://schemas.microsoft.com/office/drawing/2014/main" id="{F277D430-072E-4D6A-960C-845ADC068A5A}"/>
              </a:ext>
            </a:extLst>
          </p:cNvPr>
          <p:cNvSpPr/>
          <p:nvPr/>
        </p:nvSpPr>
        <p:spPr>
          <a:xfrm rot="16200000">
            <a:off x="3182046" y="573919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sp>
        <p:nvSpPr>
          <p:cNvPr id="111" name="Down Arrow 51">
            <a:extLst>
              <a:ext uri="{FF2B5EF4-FFF2-40B4-BE49-F238E27FC236}">
                <a16:creationId xmlns:a16="http://schemas.microsoft.com/office/drawing/2014/main" id="{7D52E393-EB53-40E9-A925-E245622CA8F3}"/>
              </a:ext>
            </a:extLst>
          </p:cNvPr>
          <p:cNvSpPr/>
          <p:nvPr/>
        </p:nvSpPr>
        <p:spPr>
          <a:xfrm rot="16200000">
            <a:off x="6045394" y="3441195"/>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sp>
        <p:nvSpPr>
          <p:cNvPr id="112" name="Down Arrow 52">
            <a:extLst>
              <a:ext uri="{FF2B5EF4-FFF2-40B4-BE49-F238E27FC236}">
                <a16:creationId xmlns:a16="http://schemas.microsoft.com/office/drawing/2014/main" id="{FA539DE4-0E37-47CC-A07C-73F78331C7E9}"/>
              </a:ext>
            </a:extLst>
          </p:cNvPr>
          <p:cNvSpPr/>
          <p:nvPr/>
        </p:nvSpPr>
        <p:spPr>
          <a:xfrm rot="16200000">
            <a:off x="6039757" y="4488954"/>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sp>
        <p:nvSpPr>
          <p:cNvPr id="113" name="Down Arrow 53">
            <a:extLst>
              <a:ext uri="{FF2B5EF4-FFF2-40B4-BE49-F238E27FC236}">
                <a16:creationId xmlns:a16="http://schemas.microsoft.com/office/drawing/2014/main" id="{BFA4AF7E-C46B-47F0-8B91-F6F42A1BB34E}"/>
              </a:ext>
            </a:extLst>
          </p:cNvPr>
          <p:cNvSpPr/>
          <p:nvPr/>
        </p:nvSpPr>
        <p:spPr>
          <a:xfrm rot="16200000">
            <a:off x="6039757" y="570561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sp>
        <p:nvSpPr>
          <p:cNvPr id="114" name="Down Arrow 54">
            <a:extLst>
              <a:ext uri="{FF2B5EF4-FFF2-40B4-BE49-F238E27FC236}">
                <a16:creationId xmlns:a16="http://schemas.microsoft.com/office/drawing/2014/main" id="{D12F7EC2-2F9E-431B-9FB2-AE9C4CAF4475}"/>
              </a:ext>
            </a:extLst>
          </p:cNvPr>
          <p:cNvSpPr/>
          <p:nvPr/>
        </p:nvSpPr>
        <p:spPr>
          <a:xfrm rot="18592325">
            <a:off x="7519778" y="3672665"/>
            <a:ext cx="179690" cy="676302"/>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sp>
        <p:nvSpPr>
          <p:cNvPr id="115" name="Down Arrow 55">
            <a:extLst>
              <a:ext uri="{FF2B5EF4-FFF2-40B4-BE49-F238E27FC236}">
                <a16:creationId xmlns:a16="http://schemas.microsoft.com/office/drawing/2014/main" id="{DAF71F1F-53D9-40C7-A3ED-9ADD23AC2839}"/>
              </a:ext>
            </a:extLst>
          </p:cNvPr>
          <p:cNvSpPr/>
          <p:nvPr/>
        </p:nvSpPr>
        <p:spPr>
          <a:xfrm rot="13603423">
            <a:off x="7547503" y="5070328"/>
            <a:ext cx="179690" cy="778118"/>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sp>
        <p:nvSpPr>
          <p:cNvPr id="116" name="Down Arrow 56">
            <a:extLst>
              <a:ext uri="{FF2B5EF4-FFF2-40B4-BE49-F238E27FC236}">
                <a16:creationId xmlns:a16="http://schemas.microsoft.com/office/drawing/2014/main" id="{7DD6DFE4-4DFE-4451-A4C1-FBF525354D0A}"/>
              </a:ext>
            </a:extLst>
          </p:cNvPr>
          <p:cNvSpPr/>
          <p:nvPr/>
        </p:nvSpPr>
        <p:spPr>
          <a:xfrm rot="16200000">
            <a:off x="7433782" y="4546126"/>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500" dirty="0"/>
          </a:p>
        </p:txBody>
      </p:sp>
      <p:cxnSp>
        <p:nvCxnSpPr>
          <p:cNvPr id="117" name="Straight Arrow Connector 116">
            <a:extLst>
              <a:ext uri="{FF2B5EF4-FFF2-40B4-BE49-F238E27FC236}">
                <a16:creationId xmlns:a16="http://schemas.microsoft.com/office/drawing/2014/main" id="{487EC3CB-C43B-4BFE-8C0F-B15B2F31269D}"/>
              </a:ext>
            </a:extLst>
          </p:cNvPr>
          <p:cNvCxnSpPr/>
          <p:nvPr/>
        </p:nvCxnSpPr>
        <p:spPr>
          <a:xfrm flipV="1">
            <a:off x="4342983" y="3321216"/>
            <a:ext cx="765398" cy="9209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18" name="Straight Arrow Connector 117">
            <a:extLst>
              <a:ext uri="{FF2B5EF4-FFF2-40B4-BE49-F238E27FC236}">
                <a16:creationId xmlns:a16="http://schemas.microsoft.com/office/drawing/2014/main" id="{1430BA8A-B69E-416A-BCCF-84C3C88DC0F8}"/>
              </a:ext>
            </a:extLst>
          </p:cNvPr>
          <p:cNvCxnSpPr/>
          <p:nvPr/>
        </p:nvCxnSpPr>
        <p:spPr>
          <a:xfrm flipV="1">
            <a:off x="4342983" y="3500722"/>
            <a:ext cx="765398" cy="9209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19" name="Straight Arrow Connector 118">
            <a:extLst>
              <a:ext uri="{FF2B5EF4-FFF2-40B4-BE49-F238E27FC236}">
                <a16:creationId xmlns:a16="http://schemas.microsoft.com/office/drawing/2014/main" id="{A94317D0-A6D5-46C7-A4D5-1FCAC5F843AB}"/>
              </a:ext>
            </a:extLst>
          </p:cNvPr>
          <p:cNvCxnSpPr/>
          <p:nvPr/>
        </p:nvCxnSpPr>
        <p:spPr>
          <a:xfrm flipV="1">
            <a:off x="4364465" y="3666600"/>
            <a:ext cx="765398" cy="9209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20" name="Straight Arrow Connector 119">
            <a:extLst>
              <a:ext uri="{FF2B5EF4-FFF2-40B4-BE49-F238E27FC236}">
                <a16:creationId xmlns:a16="http://schemas.microsoft.com/office/drawing/2014/main" id="{10797747-38D9-47E7-A27E-E0BAD68CAB8D}"/>
              </a:ext>
            </a:extLst>
          </p:cNvPr>
          <p:cNvCxnSpPr/>
          <p:nvPr/>
        </p:nvCxnSpPr>
        <p:spPr>
          <a:xfrm flipV="1">
            <a:off x="4323786" y="3887848"/>
            <a:ext cx="806077" cy="240786"/>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21" name="Straight Arrow Connector 120">
            <a:extLst>
              <a:ext uri="{FF2B5EF4-FFF2-40B4-BE49-F238E27FC236}">
                <a16:creationId xmlns:a16="http://schemas.microsoft.com/office/drawing/2014/main" id="{81F04143-9A90-4CF9-89C1-205094AFC107}"/>
              </a:ext>
            </a:extLst>
          </p:cNvPr>
          <p:cNvCxnSpPr/>
          <p:nvPr/>
        </p:nvCxnSpPr>
        <p:spPr>
          <a:xfrm>
            <a:off x="4307269" y="4358254"/>
            <a:ext cx="822594" cy="65414"/>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22" name="Straight Arrow Connector 121">
            <a:extLst>
              <a:ext uri="{FF2B5EF4-FFF2-40B4-BE49-F238E27FC236}">
                <a16:creationId xmlns:a16="http://schemas.microsoft.com/office/drawing/2014/main" id="{97F5CC22-4381-41FE-9290-25ACCB3A97F9}"/>
              </a:ext>
            </a:extLst>
          </p:cNvPr>
          <p:cNvCxnSpPr/>
          <p:nvPr/>
        </p:nvCxnSpPr>
        <p:spPr>
          <a:xfrm>
            <a:off x="4301066" y="4540559"/>
            <a:ext cx="822594" cy="65414"/>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23" name="Straight Arrow Connector 122">
            <a:extLst>
              <a:ext uri="{FF2B5EF4-FFF2-40B4-BE49-F238E27FC236}">
                <a16:creationId xmlns:a16="http://schemas.microsoft.com/office/drawing/2014/main" id="{6634570E-589F-4F6A-812B-DA66A23C78F2}"/>
              </a:ext>
            </a:extLst>
          </p:cNvPr>
          <p:cNvCxnSpPr/>
          <p:nvPr/>
        </p:nvCxnSpPr>
        <p:spPr>
          <a:xfrm flipV="1">
            <a:off x="4301066" y="4789485"/>
            <a:ext cx="828797" cy="184315"/>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24" name="Straight Arrow Connector 123">
            <a:extLst>
              <a:ext uri="{FF2B5EF4-FFF2-40B4-BE49-F238E27FC236}">
                <a16:creationId xmlns:a16="http://schemas.microsoft.com/office/drawing/2014/main" id="{3A31E3C5-ED59-41C9-B3CF-0B689365CDC4}"/>
              </a:ext>
            </a:extLst>
          </p:cNvPr>
          <p:cNvCxnSpPr/>
          <p:nvPr/>
        </p:nvCxnSpPr>
        <p:spPr>
          <a:xfrm flipV="1">
            <a:off x="4317857" y="4971356"/>
            <a:ext cx="828797" cy="184315"/>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25" name="Straight Arrow Connector 124">
            <a:extLst>
              <a:ext uri="{FF2B5EF4-FFF2-40B4-BE49-F238E27FC236}">
                <a16:creationId xmlns:a16="http://schemas.microsoft.com/office/drawing/2014/main" id="{812FFB22-3D27-488D-81E3-C08E7E9FF4B0}"/>
              </a:ext>
            </a:extLst>
          </p:cNvPr>
          <p:cNvCxnSpPr/>
          <p:nvPr/>
        </p:nvCxnSpPr>
        <p:spPr>
          <a:xfrm>
            <a:off x="4331744" y="5323795"/>
            <a:ext cx="814910" cy="306791"/>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26" name="Straight Arrow Connector 125">
            <a:extLst>
              <a:ext uri="{FF2B5EF4-FFF2-40B4-BE49-F238E27FC236}">
                <a16:creationId xmlns:a16="http://schemas.microsoft.com/office/drawing/2014/main" id="{B280DE30-3827-461E-92FE-88E3276E6D9A}"/>
              </a:ext>
            </a:extLst>
          </p:cNvPr>
          <p:cNvCxnSpPr/>
          <p:nvPr/>
        </p:nvCxnSpPr>
        <p:spPr>
          <a:xfrm>
            <a:off x="4317857" y="5752084"/>
            <a:ext cx="819962" cy="5420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27" name="Straight Arrow Connector 126">
            <a:extLst>
              <a:ext uri="{FF2B5EF4-FFF2-40B4-BE49-F238E27FC236}">
                <a16:creationId xmlns:a16="http://schemas.microsoft.com/office/drawing/2014/main" id="{640AC711-2C01-4EFF-9651-6BC1D3A19CC5}"/>
              </a:ext>
            </a:extLst>
          </p:cNvPr>
          <p:cNvCxnSpPr/>
          <p:nvPr/>
        </p:nvCxnSpPr>
        <p:spPr>
          <a:xfrm>
            <a:off x="4326692" y="5925774"/>
            <a:ext cx="819962" cy="5420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128" name="Straight Arrow Connector 127">
            <a:extLst>
              <a:ext uri="{FF2B5EF4-FFF2-40B4-BE49-F238E27FC236}">
                <a16:creationId xmlns:a16="http://schemas.microsoft.com/office/drawing/2014/main" id="{84FB6DEC-2673-425E-B7EF-982BD438173C}"/>
              </a:ext>
            </a:extLst>
          </p:cNvPr>
          <p:cNvCxnSpPr/>
          <p:nvPr/>
        </p:nvCxnSpPr>
        <p:spPr>
          <a:xfrm>
            <a:off x="4329217" y="6095309"/>
            <a:ext cx="819962" cy="5420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sp>
        <p:nvSpPr>
          <p:cNvPr id="55" name="Rounded Rectangular Callout 19">
            <a:extLst>
              <a:ext uri="{FF2B5EF4-FFF2-40B4-BE49-F238E27FC236}">
                <a16:creationId xmlns:a16="http://schemas.microsoft.com/office/drawing/2014/main" id="{01C4221E-1389-4AF9-8F68-FF953406AA7E}"/>
              </a:ext>
            </a:extLst>
          </p:cNvPr>
          <p:cNvSpPr/>
          <p:nvPr/>
        </p:nvSpPr>
        <p:spPr>
          <a:xfrm>
            <a:off x="541420" y="2084832"/>
            <a:ext cx="982321" cy="595231"/>
          </a:xfrm>
          <a:prstGeom prst="wedgeRoundRectCallout">
            <a:avLst>
              <a:gd name="adj1" fmla="val -7744"/>
              <a:gd name="adj2" fmla="val 121489"/>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Source </a:t>
            </a:r>
          </a:p>
          <a:p>
            <a:pPr algn="ctr"/>
            <a:r>
              <a:rPr lang="en-US" sz="1400" b="1" dirty="0">
                <a:solidFill>
                  <a:schemeClr val="bg1"/>
                </a:solidFill>
                <a:latin typeface="Sherman Sans Book" pitchFamily="50" charset="0"/>
                <a:ea typeface="Sherman Sans Book" pitchFamily="50" charset="0"/>
              </a:rPr>
              <a:t>file</a:t>
            </a:r>
          </a:p>
        </p:txBody>
      </p:sp>
      <p:sp>
        <p:nvSpPr>
          <p:cNvPr id="56" name="Rounded Rectangular Callout 14">
            <a:extLst>
              <a:ext uri="{FF2B5EF4-FFF2-40B4-BE49-F238E27FC236}">
                <a16:creationId xmlns:a16="http://schemas.microsoft.com/office/drawing/2014/main" id="{7F440D5C-F6B7-43E5-87AE-66141D87EC6F}"/>
              </a:ext>
            </a:extLst>
          </p:cNvPr>
          <p:cNvSpPr/>
          <p:nvPr/>
        </p:nvSpPr>
        <p:spPr>
          <a:xfrm>
            <a:off x="1965457" y="2094426"/>
            <a:ext cx="1245087" cy="585637"/>
          </a:xfrm>
          <a:prstGeom prst="wedgeRoundRectCallout">
            <a:avLst>
              <a:gd name="adj1" fmla="val -8902"/>
              <a:gd name="adj2" fmla="val 122848"/>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HDFS blocks</a:t>
            </a:r>
            <a:br>
              <a:rPr lang="en-US" sz="1400" b="1" dirty="0">
                <a:solidFill>
                  <a:schemeClr val="bg1"/>
                </a:solidFill>
                <a:latin typeface="Sherman Sans Book" pitchFamily="50" charset="0"/>
                <a:ea typeface="Sherman Sans Book" pitchFamily="50" charset="0"/>
              </a:rPr>
            </a:br>
            <a:r>
              <a:rPr lang="en-US" sz="1400" b="1" dirty="0">
                <a:solidFill>
                  <a:schemeClr val="bg1"/>
                </a:solidFill>
                <a:latin typeface="Sherman Sans Book" pitchFamily="50" charset="0"/>
                <a:ea typeface="Sherman Sans Book" pitchFamily="50" charset="0"/>
              </a:rPr>
              <a:t>each node</a:t>
            </a:r>
          </a:p>
        </p:txBody>
      </p:sp>
      <p:sp>
        <p:nvSpPr>
          <p:cNvPr id="57" name="Rounded Rectangular Callout 21">
            <a:extLst>
              <a:ext uri="{FF2B5EF4-FFF2-40B4-BE49-F238E27FC236}">
                <a16:creationId xmlns:a16="http://schemas.microsoft.com/office/drawing/2014/main" id="{EB81485E-3DE5-4E67-A4C7-4656BF939B7B}"/>
              </a:ext>
            </a:extLst>
          </p:cNvPr>
          <p:cNvSpPr/>
          <p:nvPr/>
        </p:nvSpPr>
        <p:spPr>
          <a:xfrm>
            <a:off x="3534071" y="2084832"/>
            <a:ext cx="1019650" cy="587657"/>
          </a:xfrm>
          <a:prstGeom prst="wedgeRoundRectCallout">
            <a:avLst>
              <a:gd name="adj1" fmla="val -7610"/>
              <a:gd name="adj2" fmla="val 129132"/>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Mapping</a:t>
            </a:r>
          </a:p>
        </p:txBody>
      </p:sp>
      <p:sp>
        <p:nvSpPr>
          <p:cNvPr id="58" name="Rounded Rectangular Callout 57">
            <a:extLst>
              <a:ext uri="{FF2B5EF4-FFF2-40B4-BE49-F238E27FC236}">
                <a16:creationId xmlns:a16="http://schemas.microsoft.com/office/drawing/2014/main" id="{0DFCFE3F-B613-46AA-A6CB-EE12B8198E18}"/>
              </a:ext>
            </a:extLst>
          </p:cNvPr>
          <p:cNvSpPr/>
          <p:nvPr/>
        </p:nvSpPr>
        <p:spPr>
          <a:xfrm>
            <a:off x="4886193" y="2094426"/>
            <a:ext cx="994825" cy="585637"/>
          </a:xfrm>
          <a:prstGeom prst="wedgeRoundRectCallout">
            <a:avLst>
              <a:gd name="adj1" fmla="val -8908"/>
              <a:gd name="adj2" fmla="val 122848"/>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Shuffle</a:t>
            </a:r>
          </a:p>
        </p:txBody>
      </p:sp>
      <p:sp>
        <p:nvSpPr>
          <p:cNvPr id="59" name="Rounded Rectangular Callout 34">
            <a:extLst>
              <a:ext uri="{FF2B5EF4-FFF2-40B4-BE49-F238E27FC236}">
                <a16:creationId xmlns:a16="http://schemas.microsoft.com/office/drawing/2014/main" id="{20F73509-1655-42AB-9647-A72F7AFED63E}"/>
              </a:ext>
            </a:extLst>
          </p:cNvPr>
          <p:cNvSpPr/>
          <p:nvPr/>
        </p:nvSpPr>
        <p:spPr>
          <a:xfrm>
            <a:off x="6327360" y="2093909"/>
            <a:ext cx="945419" cy="588210"/>
          </a:xfrm>
          <a:prstGeom prst="wedgeRoundRectCallout">
            <a:avLst>
              <a:gd name="adj1" fmla="val -9160"/>
              <a:gd name="adj2" fmla="val 127119"/>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Reduce</a:t>
            </a:r>
          </a:p>
        </p:txBody>
      </p:sp>
      <p:sp>
        <p:nvSpPr>
          <p:cNvPr id="60" name="Rounded Rectangular Callout 35">
            <a:extLst>
              <a:ext uri="{FF2B5EF4-FFF2-40B4-BE49-F238E27FC236}">
                <a16:creationId xmlns:a16="http://schemas.microsoft.com/office/drawing/2014/main" id="{3F4DABDE-023A-409A-9C25-B49B128DA09C}"/>
              </a:ext>
            </a:extLst>
          </p:cNvPr>
          <p:cNvSpPr/>
          <p:nvPr/>
        </p:nvSpPr>
        <p:spPr>
          <a:xfrm>
            <a:off x="7782336" y="2093909"/>
            <a:ext cx="953290" cy="611389"/>
          </a:xfrm>
          <a:prstGeom prst="wedgeRoundRectCallout">
            <a:avLst>
              <a:gd name="adj1" fmla="val -9118"/>
              <a:gd name="adj2" fmla="val 120643"/>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Combine</a:t>
            </a:r>
          </a:p>
        </p:txBody>
      </p:sp>
    </p:spTree>
    <p:extLst>
      <p:ext uri="{BB962C8B-B14F-4D97-AF65-F5344CB8AC3E}">
        <p14:creationId xmlns:p14="http://schemas.microsoft.com/office/powerpoint/2010/main" val="919907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7">
            <a:extLst>
              <a:ext uri="{FF2B5EF4-FFF2-40B4-BE49-F238E27FC236}">
                <a16:creationId xmlns:a16="http://schemas.microsoft.com/office/drawing/2014/main" id="{E67F3BE3-EF6F-4A1F-AC18-F3EE5DCC651A}"/>
              </a:ext>
            </a:extLst>
          </p:cNvPr>
          <p:cNvPicPr>
            <a:picLocks noChangeAspect="1"/>
          </p:cNvPicPr>
          <p:nvPr/>
        </p:nvPicPr>
        <p:blipFill>
          <a:blip r:embed="rId3"/>
          <a:stretch>
            <a:fillRect/>
          </a:stretch>
        </p:blipFill>
        <p:spPr>
          <a:xfrm>
            <a:off x="768350" y="2303584"/>
            <a:ext cx="7384054" cy="3416407"/>
          </a:xfrm>
          <a:prstGeom prst="rect">
            <a:avLst/>
          </a:prstGeom>
        </p:spPr>
      </p:pic>
      <p:sp>
        <p:nvSpPr>
          <p:cNvPr id="2" name="Title 1">
            <a:extLst>
              <a:ext uri="{FF2B5EF4-FFF2-40B4-BE49-F238E27FC236}">
                <a16:creationId xmlns:a16="http://schemas.microsoft.com/office/drawing/2014/main" id="{B5893255-9845-4989-A2BE-27A6FD7A8275}"/>
              </a:ext>
            </a:extLst>
          </p:cNvPr>
          <p:cNvSpPr>
            <a:spLocks noGrp="1"/>
          </p:cNvSpPr>
          <p:nvPr>
            <p:ph type="title"/>
          </p:nvPr>
        </p:nvSpPr>
        <p:spPr/>
        <p:txBody>
          <a:bodyPr/>
          <a:lstStyle/>
          <a:p>
            <a:r>
              <a:rPr lang="en-US" dirty="0"/>
              <a:t>Today’s Hadoop Is an Ecosystem</a:t>
            </a:r>
            <a:endParaRPr lang="en-IN" dirty="0"/>
          </a:p>
        </p:txBody>
      </p:sp>
      <p:sp>
        <p:nvSpPr>
          <p:cNvPr id="6" name="Content Placeholder 5"/>
          <p:cNvSpPr>
            <a:spLocks noGrp="1"/>
          </p:cNvSpPr>
          <p:nvPr>
            <p:ph idx="1"/>
          </p:nvPr>
        </p:nvSpPr>
        <p:spPr>
          <a:xfrm>
            <a:off x="768096" y="5847351"/>
            <a:ext cx="7290055" cy="433137"/>
          </a:xfrm>
        </p:spPr>
        <p:txBody>
          <a:bodyPr/>
          <a:lstStyle/>
          <a:p>
            <a:r>
              <a:rPr lang="en-US" dirty="0"/>
              <a:t>… A Suite of Distributed Technologies</a:t>
            </a:r>
          </a:p>
        </p:txBody>
      </p:sp>
      <p:sp>
        <p:nvSpPr>
          <p:cNvPr id="3" name="Footer Placeholder 2">
            <a:extLst>
              <a:ext uri="{FF2B5EF4-FFF2-40B4-BE49-F238E27FC236}">
                <a16:creationId xmlns:a16="http://schemas.microsoft.com/office/drawing/2014/main" id="{543D9BFD-13C1-4E18-9273-60B3A10475EE}"/>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70DCEC0E-E355-4274-B07B-261236B79B25}"/>
              </a:ext>
            </a:extLst>
          </p:cNvPr>
          <p:cNvSpPr>
            <a:spLocks noGrp="1"/>
          </p:cNvSpPr>
          <p:nvPr>
            <p:ph type="sldNum" sz="quarter" idx="12"/>
          </p:nvPr>
        </p:nvSpPr>
        <p:spPr/>
        <p:txBody>
          <a:bodyPr/>
          <a:lstStyle/>
          <a:p>
            <a:fld id="{4FAB73BC-B049-4115-A692-8D63A059BFB8}" type="slidenum">
              <a:rPr lang="en-US" smtClean="0"/>
              <a:t>26</a:t>
            </a:fld>
            <a:endParaRPr lang="en-US" dirty="0"/>
          </a:p>
        </p:txBody>
      </p:sp>
    </p:spTree>
    <p:extLst>
      <p:ext uri="{BB962C8B-B14F-4D97-AF65-F5344CB8AC3E}">
        <p14:creationId xmlns:p14="http://schemas.microsoft.com/office/powerpoint/2010/main" val="293308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3ED07-F665-4433-A212-A707D5F9F595}"/>
              </a:ext>
            </a:extLst>
          </p:cNvPr>
          <p:cNvSpPr>
            <a:spLocks noGrp="1"/>
          </p:cNvSpPr>
          <p:nvPr>
            <p:ph type="title"/>
          </p:nvPr>
        </p:nvSpPr>
        <p:spPr/>
        <p:txBody>
          <a:bodyPr>
            <a:noAutofit/>
          </a:bodyPr>
          <a:lstStyle/>
          <a:p>
            <a:r>
              <a:rPr lang="en-US" dirty="0"/>
              <a:t>An Oversimplified Version of the Hadoop Ecosystem in Action</a:t>
            </a:r>
            <a:endParaRPr lang="en-IN" dirty="0"/>
          </a:p>
        </p:txBody>
      </p:sp>
      <p:sp>
        <p:nvSpPr>
          <p:cNvPr id="3" name="Footer Placeholder 2">
            <a:extLst>
              <a:ext uri="{FF2B5EF4-FFF2-40B4-BE49-F238E27FC236}">
                <a16:creationId xmlns:a16="http://schemas.microsoft.com/office/drawing/2014/main" id="{7AF326B0-6D16-4760-9B9F-36182732D6F9}"/>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1449C1CC-241D-4E2D-901D-3A4DC725CAF2}"/>
              </a:ext>
            </a:extLst>
          </p:cNvPr>
          <p:cNvSpPr>
            <a:spLocks noGrp="1"/>
          </p:cNvSpPr>
          <p:nvPr>
            <p:ph type="sldNum" sz="quarter" idx="12"/>
          </p:nvPr>
        </p:nvSpPr>
        <p:spPr/>
        <p:txBody>
          <a:bodyPr>
            <a:noAutofit/>
          </a:bodyPr>
          <a:lstStyle/>
          <a:p>
            <a:fld id="{4FAB73BC-B049-4115-A692-8D63A059BFB8}" type="slidenum">
              <a:rPr lang="en-US" smtClean="0"/>
              <a:t>27</a:t>
            </a:fld>
            <a:endParaRPr lang="en-US" dirty="0"/>
          </a:p>
        </p:txBody>
      </p:sp>
      <p:grpSp>
        <p:nvGrpSpPr>
          <p:cNvPr id="5" name="Group 4">
            <a:extLst>
              <a:ext uri="{FF2B5EF4-FFF2-40B4-BE49-F238E27FC236}">
                <a16:creationId xmlns:a16="http://schemas.microsoft.com/office/drawing/2014/main" id="{A6FA9A55-BF52-4B7A-BD8B-E4541A2AEEE0}"/>
              </a:ext>
            </a:extLst>
          </p:cNvPr>
          <p:cNvGrpSpPr/>
          <p:nvPr/>
        </p:nvGrpSpPr>
        <p:grpSpPr>
          <a:xfrm>
            <a:off x="840397" y="2403566"/>
            <a:ext cx="1098755" cy="2382391"/>
            <a:chOff x="527305" y="2280471"/>
            <a:chExt cx="1098755" cy="2382391"/>
          </a:xfrm>
        </p:grpSpPr>
        <p:sp>
          <p:nvSpPr>
            <p:cNvPr id="6" name="Flowchart: Magnetic Disk 5">
              <a:extLst>
                <a:ext uri="{FF2B5EF4-FFF2-40B4-BE49-F238E27FC236}">
                  <a16:creationId xmlns:a16="http://schemas.microsoft.com/office/drawing/2014/main" id="{290B2C33-EE12-47E6-911C-A956AACE50DC}"/>
                </a:ext>
              </a:extLst>
            </p:cNvPr>
            <p:cNvSpPr/>
            <p:nvPr/>
          </p:nvSpPr>
          <p:spPr>
            <a:xfrm>
              <a:off x="542053" y="2280471"/>
              <a:ext cx="967734" cy="1071856"/>
            </a:xfrm>
            <a:prstGeom prst="flowChartMagneticDisk">
              <a:avLst/>
            </a:prstGeom>
            <a:solidFill>
              <a:schemeClr val="accent1"/>
            </a:solidFill>
            <a:ln w="25400">
              <a:solidFill>
                <a:schemeClr val="bg1"/>
              </a:solidFill>
            </a:ln>
          </p:spPr>
          <p:style>
            <a:lnRef idx="1">
              <a:schemeClr val="accent2"/>
            </a:lnRef>
            <a:fillRef idx="2">
              <a:schemeClr val="accent2"/>
            </a:fillRef>
            <a:effectRef idx="1">
              <a:schemeClr val="accent2"/>
            </a:effectRef>
            <a:fontRef idx="minor">
              <a:schemeClr val="dk1"/>
            </a:fontRef>
          </p:style>
          <p:txBody>
            <a:bodyPr rtlCol="0" anchor="t">
              <a:noAutofit/>
            </a:bodyPr>
            <a:lstStyle/>
            <a:p>
              <a:pPr algn="ctr">
                <a:spcBef>
                  <a:spcPts val="600"/>
                </a:spcBef>
              </a:pPr>
              <a:r>
                <a:rPr lang="en-US" sz="1400" dirty="0">
                  <a:solidFill>
                    <a:schemeClr val="bg1"/>
                  </a:solidFill>
                  <a:latin typeface="Sherman Sans Book" pitchFamily="50" charset="0"/>
                  <a:ea typeface="Sherman Sans Book" pitchFamily="50" charset="0"/>
                </a:rPr>
                <a:t>Relational</a:t>
              </a:r>
              <a:br>
                <a:rPr lang="en-US" sz="1400" dirty="0">
                  <a:solidFill>
                    <a:schemeClr val="bg1"/>
                  </a:solidFill>
                  <a:latin typeface="Sherman Sans Book" pitchFamily="50" charset="0"/>
                  <a:ea typeface="Sherman Sans Book" pitchFamily="50" charset="0"/>
                </a:rPr>
              </a:br>
              <a:r>
                <a:rPr lang="en-US" sz="1400" dirty="0">
                  <a:solidFill>
                    <a:schemeClr val="bg1"/>
                  </a:solidFill>
                  <a:latin typeface="Sherman Sans Book" pitchFamily="50" charset="0"/>
                  <a:ea typeface="Sherman Sans Book" pitchFamily="50" charset="0"/>
                </a:rPr>
                <a:t>business</a:t>
              </a:r>
              <a:br>
                <a:rPr lang="en-US" sz="1400" dirty="0">
                  <a:solidFill>
                    <a:schemeClr val="bg1"/>
                  </a:solidFill>
                  <a:latin typeface="Sherman Sans Book" pitchFamily="50" charset="0"/>
                  <a:ea typeface="Sherman Sans Book" pitchFamily="50" charset="0"/>
                </a:rPr>
              </a:br>
              <a:r>
                <a:rPr lang="en-US" sz="1400" dirty="0">
                  <a:solidFill>
                    <a:schemeClr val="bg1"/>
                  </a:solidFill>
                  <a:latin typeface="Sherman Sans Book" pitchFamily="50" charset="0"/>
                  <a:ea typeface="Sherman Sans Book" pitchFamily="50" charset="0"/>
                </a:rPr>
                <a:t>data</a:t>
              </a:r>
            </a:p>
          </p:txBody>
        </p:sp>
        <p:sp>
          <p:nvSpPr>
            <p:cNvPr id="7" name="Flowchart: Document 6">
              <a:extLst>
                <a:ext uri="{FF2B5EF4-FFF2-40B4-BE49-F238E27FC236}">
                  <a16:creationId xmlns:a16="http://schemas.microsoft.com/office/drawing/2014/main" id="{BB4AED77-C8AB-4FED-ADFA-B8E30B2F1D72}"/>
                </a:ext>
              </a:extLst>
            </p:cNvPr>
            <p:cNvSpPr/>
            <p:nvPr/>
          </p:nvSpPr>
          <p:spPr>
            <a:xfrm>
              <a:off x="527305" y="3460341"/>
              <a:ext cx="1098755" cy="1202521"/>
            </a:xfrm>
            <a:prstGeom prst="flowChartDocumen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spcBef>
                  <a:spcPts val="600"/>
                </a:spcBef>
              </a:pPr>
              <a:r>
                <a:rPr lang="en-US" sz="1400" dirty="0">
                  <a:solidFill>
                    <a:schemeClr val="bg1"/>
                  </a:solidFill>
                  <a:latin typeface="Sherman Sans Book" pitchFamily="50" charset="0"/>
                  <a:ea typeface="Sherman Sans Book" pitchFamily="50" charset="0"/>
                </a:rPr>
                <a:t>Unstructured</a:t>
              </a:r>
              <a:br>
                <a:rPr lang="en-US" sz="1400" dirty="0">
                  <a:solidFill>
                    <a:schemeClr val="bg1"/>
                  </a:solidFill>
                  <a:latin typeface="Sherman Sans Book" pitchFamily="50" charset="0"/>
                  <a:ea typeface="Sherman Sans Book" pitchFamily="50" charset="0"/>
                </a:rPr>
              </a:br>
              <a:r>
                <a:rPr lang="en-US" sz="1400" dirty="0">
                  <a:solidFill>
                    <a:schemeClr val="bg1"/>
                  </a:solidFill>
                  <a:latin typeface="Sherman Sans Book" pitchFamily="50" charset="0"/>
                  <a:ea typeface="Sherman Sans Book" pitchFamily="50" charset="0"/>
                </a:rPr>
                <a:t>data (logs, social, text, etc.) </a:t>
              </a:r>
            </a:p>
          </p:txBody>
        </p:sp>
      </p:grpSp>
      <p:sp>
        <p:nvSpPr>
          <p:cNvPr id="8" name="Rectangle 7">
            <a:extLst>
              <a:ext uri="{FF2B5EF4-FFF2-40B4-BE49-F238E27FC236}">
                <a16:creationId xmlns:a16="http://schemas.microsoft.com/office/drawing/2014/main" id="{8EF1A32A-A657-48C3-860F-FCE73B921345}"/>
              </a:ext>
            </a:extLst>
          </p:cNvPr>
          <p:cNvSpPr/>
          <p:nvPr/>
        </p:nvSpPr>
        <p:spPr>
          <a:xfrm>
            <a:off x="4743855" y="2603466"/>
            <a:ext cx="1549366" cy="1157748"/>
          </a:xfrm>
          <a:prstGeom prst="rect">
            <a:avLst/>
          </a:prstGeom>
          <a:solidFill>
            <a:srgbClr val="595959"/>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spcBef>
                <a:spcPts val="600"/>
              </a:spcBef>
            </a:pPr>
            <a:r>
              <a:rPr lang="en-US" sz="1400" b="1" dirty="0">
                <a:solidFill>
                  <a:schemeClr val="bg1"/>
                </a:solidFill>
                <a:latin typeface="Sherman Sans Book" pitchFamily="50" charset="0"/>
                <a:ea typeface="Sherman Sans Book" pitchFamily="50" charset="0"/>
              </a:rPr>
              <a:t>HDFS</a:t>
            </a:r>
            <a:r>
              <a:rPr lang="en-US" sz="1400" dirty="0">
                <a:solidFill>
                  <a:schemeClr val="bg1"/>
                </a:solidFill>
                <a:latin typeface="Sherman Sans Book" pitchFamily="50" charset="0"/>
                <a:ea typeface="Sherman Sans Book" pitchFamily="50" charset="0"/>
              </a:rPr>
              <a:t> Data Lake</a:t>
            </a:r>
            <a:br>
              <a:rPr lang="en-US" sz="1400" dirty="0">
                <a:solidFill>
                  <a:schemeClr val="bg1"/>
                </a:solidFill>
                <a:latin typeface="Sherman Sans Book" pitchFamily="50" charset="0"/>
                <a:ea typeface="Sherman Sans Book" pitchFamily="50" charset="0"/>
              </a:rPr>
            </a:br>
            <a:r>
              <a:rPr lang="en-US" sz="1400" dirty="0">
                <a:solidFill>
                  <a:schemeClr val="bg1"/>
                </a:solidFill>
                <a:latin typeface="Sherman Sans Book" pitchFamily="50" charset="0"/>
                <a:ea typeface="Sherman Sans Book" pitchFamily="50" charset="0"/>
              </a:rPr>
              <a:t>Data stored “as is”</a:t>
            </a:r>
          </a:p>
        </p:txBody>
      </p:sp>
      <p:grpSp>
        <p:nvGrpSpPr>
          <p:cNvPr id="9" name="Group 8">
            <a:extLst>
              <a:ext uri="{FF2B5EF4-FFF2-40B4-BE49-F238E27FC236}">
                <a16:creationId xmlns:a16="http://schemas.microsoft.com/office/drawing/2014/main" id="{878E2D5A-E066-45D1-B64E-DAD8C1BB546C}"/>
              </a:ext>
            </a:extLst>
          </p:cNvPr>
          <p:cNvGrpSpPr/>
          <p:nvPr/>
        </p:nvGrpSpPr>
        <p:grpSpPr>
          <a:xfrm>
            <a:off x="1995866" y="2603466"/>
            <a:ext cx="2562299" cy="1126163"/>
            <a:chOff x="1858580" y="2480371"/>
            <a:chExt cx="2562299" cy="1126163"/>
          </a:xfrm>
        </p:grpSpPr>
        <p:sp>
          <p:nvSpPr>
            <p:cNvPr id="10" name="TextBox 9">
              <a:extLst>
                <a:ext uri="{FF2B5EF4-FFF2-40B4-BE49-F238E27FC236}">
                  <a16:creationId xmlns:a16="http://schemas.microsoft.com/office/drawing/2014/main" id="{62B61F16-A677-48ED-9D96-4E8BFA1E90D5}"/>
                </a:ext>
              </a:extLst>
            </p:cNvPr>
            <p:cNvSpPr txBox="1"/>
            <p:nvPr/>
          </p:nvSpPr>
          <p:spPr>
            <a:xfrm>
              <a:off x="2193873" y="2480371"/>
              <a:ext cx="2227006" cy="300082"/>
            </a:xfrm>
            <a:prstGeom prst="rect">
              <a:avLst/>
            </a:prstGeom>
            <a:noFill/>
          </p:spPr>
          <p:txBody>
            <a:bodyPr wrap="square" rtlCol="0">
              <a:noAutofit/>
            </a:bodyPr>
            <a:lstStyle/>
            <a:p>
              <a:r>
                <a:rPr lang="en-US" sz="1400" b="1" dirty="0">
                  <a:solidFill>
                    <a:schemeClr val="tx1">
                      <a:lumMod val="65000"/>
                      <a:lumOff val="35000"/>
                    </a:schemeClr>
                  </a:solidFill>
                  <a:latin typeface="Sherman Sans Book" pitchFamily="50" charset="0"/>
                  <a:ea typeface="Sherman Sans Book" pitchFamily="50" charset="0"/>
                </a:rPr>
                <a:t>Sqoop: i</a:t>
              </a:r>
              <a:r>
                <a:rPr lang="en-US" sz="1400" dirty="0">
                  <a:solidFill>
                    <a:schemeClr val="tx1">
                      <a:lumMod val="65000"/>
                      <a:lumOff val="35000"/>
                    </a:schemeClr>
                  </a:solidFill>
                  <a:latin typeface="Sherman Sans Book" pitchFamily="50" charset="0"/>
                  <a:ea typeface="Sherman Sans Book" pitchFamily="50" charset="0"/>
                </a:rPr>
                <a:t>ngest relational data </a:t>
              </a:r>
            </a:p>
          </p:txBody>
        </p:sp>
        <p:sp>
          <p:nvSpPr>
            <p:cNvPr id="11" name="TextBox 10">
              <a:extLst>
                <a:ext uri="{FF2B5EF4-FFF2-40B4-BE49-F238E27FC236}">
                  <a16:creationId xmlns:a16="http://schemas.microsoft.com/office/drawing/2014/main" id="{A87A7EBF-0B8C-4199-8FAA-636611FE494D}"/>
                </a:ext>
              </a:extLst>
            </p:cNvPr>
            <p:cNvSpPr txBox="1"/>
            <p:nvPr/>
          </p:nvSpPr>
          <p:spPr>
            <a:xfrm rot="20926043">
              <a:off x="1858580" y="3314146"/>
              <a:ext cx="2434321" cy="292388"/>
            </a:xfrm>
            <a:prstGeom prst="rect">
              <a:avLst/>
            </a:prstGeom>
            <a:noFill/>
          </p:spPr>
          <p:txBody>
            <a:bodyPr wrap="none" rtlCol="0">
              <a:noAutofit/>
            </a:bodyPr>
            <a:lstStyle/>
            <a:p>
              <a:r>
                <a:rPr lang="en-US" sz="1400" b="1" dirty="0">
                  <a:solidFill>
                    <a:schemeClr val="tx1">
                      <a:lumMod val="65000"/>
                      <a:lumOff val="35000"/>
                    </a:schemeClr>
                  </a:solidFill>
                  <a:latin typeface="Sherman Sans Book" pitchFamily="50" charset="0"/>
                  <a:ea typeface="Sherman Sans Book" pitchFamily="50" charset="0"/>
                </a:rPr>
                <a:t>Flume: i</a:t>
              </a:r>
              <a:r>
                <a:rPr lang="en-US" sz="1400" dirty="0">
                  <a:solidFill>
                    <a:schemeClr val="tx1">
                      <a:lumMod val="65000"/>
                      <a:lumOff val="35000"/>
                    </a:schemeClr>
                  </a:solidFill>
                  <a:latin typeface="Sherman Sans Book" pitchFamily="50" charset="0"/>
                  <a:ea typeface="Sherman Sans Book" pitchFamily="50" charset="0"/>
                </a:rPr>
                <a:t>ngest logs and data streams</a:t>
              </a:r>
            </a:p>
          </p:txBody>
        </p:sp>
      </p:grpSp>
      <p:grpSp>
        <p:nvGrpSpPr>
          <p:cNvPr id="14" name="Group 13">
            <a:extLst>
              <a:ext uri="{FF2B5EF4-FFF2-40B4-BE49-F238E27FC236}">
                <a16:creationId xmlns:a16="http://schemas.microsoft.com/office/drawing/2014/main" id="{C61D7B9A-4096-4D19-ACBA-CBF0A7151802}"/>
              </a:ext>
            </a:extLst>
          </p:cNvPr>
          <p:cNvGrpSpPr/>
          <p:nvPr/>
        </p:nvGrpSpPr>
        <p:grpSpPr>
          <a:xfrm>
            <a:off x="6355420" y="2682811"/>
            <a:ext cx="2038852" cy="1078404"/>
            <a:chOff x="6389584" y="2559716"/>
            <a:chExt cx="2038852" cy="1078404"/>
          </a:xfrm>
        </p:grpSpPr>
        <p:sp>
          <p:nvSpPr>
            <p:cNvPr id="15" name="U-Turn Arrow 16">
              <a:extLst>
                <a:ext uri="{FF2B5EF4-FFF2-40B4-BE49-F238E27FC236}">
                  <a16:creationId xmlns:a16="http://schemas.microsoft.com/office/drawing/2014/main" id="{657637F0-E187-46CC-B5AC-273C5CD4BBAC}"/>
                </a:ext>
              </a:extLst>
            </p:cNvPr>
            <p:cNvSpPr/>
            <p:nvPr/>
          </p:nvSpPr>
          <p:spPr>
            <a:xfrm rot="5400000">
              <a:off x="6267222" y="2683850"/>
              <a:ext cx="1076632" cy="831907"/>
            </a:xfrm>
            <a:prstGeom prst="uturnArrow">
              <a:avLst>
                <a:gd name="adj1" fmla="val 10817"/>
                <a:gd name="adj2" fmla="val 25000"/>
                <a:gd name="adj3" fmla="val 25000"/>
                <a:gd name="adj4" fmla="val 44636"/>
                <a:gd name="adj5" fmla="val 98933"/>
              </a:avLst>
            </a:prstGeom>
            <a:solidFill>
              <a:srgbClr val="BFBFBF"/>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endParaRPr lang="en-US" sz="1350" dirty="0"/>
            </a:p>
          </p:txBody>
        </p:sp>
        <p:sp>
          <p:nvSpPr>
            <p:cNvPr id="16" name="TextBox 15">
              <a:extLst>
                <a:ext uri="{FF2B5EF4-FFF2-40B4-BE49-F238E27FC236}">
                  <a16:creationId xmlns:a16="http://schemas.microsoft.com/office/drawing/2014/main" id="{34145A0D-E84F-44E3-8449-98B7CE7081E8}"/>
                </a:ext>
              </a:extLst>
            </p:cNvPr>
            <p:cNvSpPr txBox="1"/>
            <p:nvPr/>
          </p:nvSpPr>
          <p:spPr>
            <a:xfrm>
              <a:off x="7259590" y="2559716"/>
              <a:ext cx="1168846" cy="892552"/>
            </a:xfrm>
            <a:prstGeom prst="rect">
              <a:avLst/>
            </a:prstGeom>
            <a:noFill/>
          </p:spPr>
          <p:txBody>
            <a:bodyPr wrap="none" rtlCol="0">
              <a:noAutofit/>
            </a:bodyPr>
            <a:lstStyle/>
            <a:p>
              <a:r>
                <a:rPr lang="en-US" sz="1400" b="1" dirty="0">
                  <a:solidFill>
                    <a:schemeClr val="tx1">
                      <a:lumMod val="65000"/>
                      <a:lumOff val="35000"/>
                    </a:schemeClr>
                  </a:solidFill>
                  <a:latin typeface="Sherman Sans Book" pitchFamily="50" charset="0"/>
                  <a:ea typeface="Sherman Sans Book" pitchFamily="50" charset="0"/>
                </a:rPr>
                <a:t>Pig, Spark:</a:t>
              </a:r>
              <a:br>
                <a:rPr lang="en-US" sz="1400" b="1"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explore data,</a:t>
              </a:r>
            </a:p>
            <a:p>
              <a:r>
                <a:rPr lang="en-US" sz="1400" dirty="0">
                  <a:solidFill>
                    <a:schemeClr val="tx1">
                      <a:lumMod val="65000"/>
                      <a:lumOff val="35000"/>
                    </a:schemeClr>
                  </a:solidFill>
                  <a:latin typeface="Sherman Sans Book" pitchFamily="50" charset="0"/>
                  <a:ea typeface="Sherman Sans Book" pitchFamily="50" charset="0"/>
                </a:rPr>
                <a:t>transform data,</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add structure</a:t>
              </a:r>
            </a:p>
          </p:txBody>
        </p:sp>
      </p:grpSp>
      <p:grpSp>
        <p:nvGrpSpPr>
          <p:cNvPr id="17" name="Group 16">
            <a:extLst>
              <a:ext uri="{FF2B5EF4-FFF2-40B4-BE49-F238E27FC236}">
                <a16:creationId xmlns:a16="http://schemas.microsoft.com/office/drawing/2014/main" id="{D45E06A7-4F54-4D58-B5D2-95AFE58993A1}"/>
              </a:ext>
            </a:extLst>
          </p:cNvPr>
          <p:cNvGrpSpPr/>
          <p:nvPr/>
        </p:nvGrpSpPr>
        <p:grpSpPr>
          <a:xfrm>
            <a:off x="5628240" y="3882947"/>
            <a:ext cx="2783956" cy="1701661"/>
            <a:chOff x="5548104" y="3759852"/>
            <a:chExt cx="2783956" cy="1701661"/>
          </a:xfrm>
        </p:grpSpPr>
        <p:sp>
          <p:nvSpPr>
            <p:cNvPr id="18" name="Bent-Up Arrow 21">
              <a:extLst>
                <a:ext uri="{FF2B5EF4-FFF2-40B4-BE49-F238E27FC236}">
                  <a16:creationId xmlns:a16="http://schemas.microsoft.com/office/drawing/2014/main" id="{B509CAFB-A9FF-49EA-95F9-E2E3E7F0FA8C}"/>
                </a:ext>
              </a:extLst>
            </p:cNvPr>
            <p:cNvSpPr/>
            <p:nvPr/>
          </p:nvSpPr>
          <p:spPr>
            <a:xfrm rot="5400000">
              <a:off x="5601093" y="3706863"/>
              <a:ext cx="1487873" cy="1593851"/>
            </a:xfrm>
            <a:prstGeom prst="bentUpArrow">
              <a:avLst>
                <a:gd name="adj1" fmla="val 7628"/>
                <a:gd name="adj2" fmla="val 8918"/>
                <a:gd name="adj3" fmla="val 24075"/>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endParaRPr lang="en-US" sz="1350" dirty="0"/>
            </a:p>
          </p:txBody>
        </p:sp>
        <p:sp>
          <p:nvSpPr>
            <p:cNvPr id="19" name="TextBox 18">
              <a:extLst>
                <a:ext uri="{FF2B5EF4-FFF2-40B4-BE49-F238E27FC236}">
                  <a16:creationId xmlns:a16="http://schemas.microsoft.com/office/drawing/2014/main" id="{F2A8F03A-E346-4A3B-890F-1EA02D723CA4}"/>
                </a:ext>
              </a:extLst>
            </p:cNvPr>
            <p:cNvSpPr txBox="1"/>
            <p:nvPr/>
          </p:nvSpPr>
          <p:spPr>
            <a:xfrm>
              <a:off x="5690002" y="3873127"/>
              <a:ext cx="2014293" cy="1092607"/>
            </a:xfrm>
            <a:prstGeom prst="rect">
              <a:avLst/>
            </a:prstGeom>
            <a:noFill/>
          </p:spPr>
          <p:txBody>
            <a:bodyPr wrap="none" rtlCol="0">
              <a:noAutofit/>
            </a:bodyPr>
            <a:lstStyle/>
            <a:p>
              <a:r>
                <a:rPr lang="en-US" sz="1400" b="1" dirty="0">
                  <a:solidFill>
                    <a:schemeClr val="tx1">
                      <a:lumMod val="65000"/>
                      <a:lumOff val="35000"/>
                    </a:schemeClr>
                  </a:solidFill>
                  <a:latin typeface="Sherman Sans Book" pitchFamily="50" charset="0"/>
                  <a:ea typeface="Sherman Sans Book" pitchFamily="50" charset="0"/>
                </a:rPr>
                <a:t>Hive, Impala, Spark-SQL:</a:t>
              </a:r>
              <a:br>
                <a:rPr lang="en-US" sz="1400" b="1"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ad-hoc query</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structured data for</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descriptive and </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diagnostic analytics</a:t>
              </a:r>
            </a:p>
          </p:txBody>
        </p:sp>
        <p:pic>
          <p:nvPicPr>
            <p:cNvPr id="20" name="Picture 19">
              <a:extLst>
                <a:ext uri="{FF2B5EF4-FFF2-40B4-BE49-F238E27FC236}">
                  <a16:creationId xmlns:a16="http://schemas.microsoft.com/office/drawing/2014/main" id="{83E8C478-5060-4776-9153-FFB208086D4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60099" y="4797401"/>
              <a:ext cx="1171961" cy="664112"/>
            </a:xfrm>
            <a:prstGeom prst="rect">
              <a:avLst/>
            </a:prstGeom>
          </p:spPr>
        </p:pic>
      </p:grpSp>
      <p:grpSp>
        <p:nvGrpSpPr>
          <p:cNvPr id="21" name="Group 20">
            <a:extLst>
              <a:ext uri="{FF2B5EF4-FFF2-40B4-BE49-F238E27FC236}">
                <a16:creationId xmlns:a16="http://schemas.microsoft.com/office/drawing/2014/main" id="{7AAAE58B-6001-4FC6-AFB9-514B499DA754}"/>
              </a:ext>
            </a:extLst>
          </p:cNvPr>
          <p:cNvGrpSpPr/>
          <p:nvPr/>
        </p:nvGrpSpPr>
        <p:grpSpPr>
          <a:xfrm>
            <a:off x="2170468" y="3882946"/>
            <a:ext cx="3203364" cy="1635755"/>
            <a:chOff x="2090332" y="3759851"/>
            <a:chExt cx="3203364" cy="1635755"/>
          </a:xfrm>
        </p:grpSpPr>
        <p:sp>
          <p:nvSpPr>
            <p:cNvPr id="22" name="Bent-Up Arrow 23">
              <a:extLst>
                <a:ext uri="{FF2B5EF4-FFF2-40B4-BE49-F238E27FC236}">
                  <a16:creationId xmlns:a16="http://schemas.microsoft.com/office/drawing/2014/main" id="{38C7BC96-BB9D-4E33-96D5-A9973F33C93B}"/>
                </a:ext>
              </a:extLst>
            </p:cNvPr>
            <p:cNvSpPr/>
            <p:nvPr/>
          </p:nvSpPr>
          <p:spPr>
            <a:xfrm rot="16200000" flipH="1">
              <a:off x="3566350" y="3520379"/>
              <a:ext cx="1487873" cy="1966818"/>
            </a:xfrm>
            <a:prstGeom prst="bentUpArrow">
              <a:avLst>
                <a:gd name="adj1" fmla="val 6637"/>
                <a:gd name="adj2" fmla="val 9299"/>
                <a:gd name="adj3" fmla="val 25991"/>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endParaRPr lang="en-US" sz="1350" dirty="0"/>
            </a:p>
          </p:txBody>
        </p:sp>
        <p:sp>
          <p:nvSpPr>
            <p:cNvPr id="23" name="TextBox 22">
              <a:extLst>
                <a:ext uri="{FF2B5EF4-FFF2-40B4-BE49-F238E27FC236}">
                  <a16:creationId xmlns:a16="http://schemas.microsoft.com/office/drawing/2014/main" id="{5B713DC0-CEA9-4F17-A353-89444A1F9EE8}"/>
                </a:ext>
              </a:extLst>
            </p:cNvPr>
            <p:cNvSpPr txBox="1"/>
            <p:nvPr/>
          </p:nvSpPr>
          <p:spPr>
            <a:xfrm>
              <a:off x="3232318" y="3869661"/>
              <a:ext cx="2059332" cy="1087358"/>
            </a:xfrm>
            <a:prstGeom prst="rect">
              <a:avLst/>
            </a:prstGeom>
            <a:noFill/>
          </p:spPr>
          <p:txBody>
            <a:bodyPr wrap="square" rtlCol="0">
              <a:noAutofit/>
            </a:bodyPr>
            <a:lstStyle/>
            <a:p>
              <a:r>
                <a:rPr lang="en-US" sz="1400" b="1" dirty="0">
                  <a:solidFill>
                    <a:schemeClr val="tx1">
                      <a:lumMod val="65000"/>
                      <a:lumOff val="35000"/>
                    </a:schemeClr>
                  </a:solidFill>
                  <a:latin typeface="Sherman Sans Book" pitchFamily="50" charset="0"/>
                  <a:ea typeface="Sherman Sans Book" pitchFamily="50" charset="0"/>
                </a:rPr>
                <a:t>Mahout, Spark MLlib, R:</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mine structured data for</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predictive and </a:t>
              </a:r>
              <a:br>
                <a:rPr lang="en-US" sz="1400" dirty="0">
                  <a:solidFill>
                    <a:schemeClr val="tx1">
                      <a:lumMod val="65000"/>
                      <a:lumOff val="35000"/>
                    </a:schemeClr>
                  </a:solidFill>
                  <a:latin typeface="Sherman Sans Book" pitchFamily="50" charset="0"/>
                  <a:ea typeface="Sherman Sans Book" pitchFamily="50" charset="0"/>
                </a:rPr>
              </a:br>
              <a:r>
                <a:rPr lang="en-US" sz="1400" dirty="0">
                  <a:solidFill>
                    <a:schemeClr val="tx1">
                      <a:lumMod val="65000"/>
                      <a:lumOff val="35000"/>
                    </a:schemeClr>
                  </a:solidFill>
                  <a:latin typeface="Sherman Sans Book" pitchFamily="50" charset="0"/>
                  <a:ea typeface="Sherman Sans Book" pitchFamily="50" charset="0"/>
                </a:rPr>
                <a:t>prescriptive analytics</a:t>
              </a:r>
            </a:p>
          </p:txBody>
        </p:sp>
        <p:pic>
          <p:nvPicPr>
            <p:cNvPr id="24" name="Picture 23">
              <a:extLst>
                <a:ext uri="{FF2B5EF4-FFF2-40B4-BE49-F238E27FC236}">
                  <a16:creationId xmlns:a16="http://schemas.microsoft.com/office/drawing/2014/main" id="{E4177270-A515-4CBA-A5B7-036F4A23C9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0332" y="4662862"/>
              <a:ext cx="1123841" cy="732744"/>
            </a:xfrm>
            <a:prstGeom prst="rect">
              <a:avLst/>
            </a:prstGeom>
          </p:spPr>
        </p:pic>
      </p:grpSp>
      <p:cxnSp>
        <p:nvCxnSpPr>
          <p:cNvPr id="26" name="Straight Arrow Connector 25">
            <a:extLst>
              <a:ext uri="{FF2B5EF4-FFF2-40B4-BE49-F238E27FC236}">
                <a16:creationId xmlns:a16="http://schemas.microsoft.com/office/drawing/2014/main" id="{291E4568-8B63-4D9F-8435-0C4D358769FF}"/>
              </a:ext>
            </a:extLst>
          </p:cNvPr>
          <p:cNvCxnSpPr>
            <a:cxnSpLocks/>
          </p:cNvCxnSpPr>
          <p:nvPr/>
        </p:nvCxnSpPr>
        <p:spPr>
          <a:xfrm flipV="1">
            <a:off x="1990703" y="3414254"/>
            <a:ext cx="2753152" cy="581968"/>
          </a:xfrm>
          <a:prstGeom prst="straightConnector1">
            <a:avLst/>
          </a:prstGeom>
          <a:ln w="76200">
            <a:solidFill>
              <a:srgbClr val="BFBFBF"/>
            </a:solidFill>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DEC5013-0DC5-4329-A208-8C05B021DFD1}"/>
              </a:ext>
            </a:extLst>
          </p:cNvPr>
          <p:cNvCxnSpPr>
            <a:cxnSpLocks/>
          </p:cNvCxnSpPr>
          <p:nvPr/>
        </p:nvCxnSpPr>
        <p:spPr>
          <a:xfrm>
            <a:off x="1939152" y="2971404"/>
            <a:ext cx="2797697" cy="0"/>
          </a:xfrm>
          <a:prstGeom prst="straightConnector1">
            <a:avLst/>
          </a:prstGeom>
          <a:ln w="76200">
            <a:solidFill>
              <a:srgbClr val="BFBFB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23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831BFF-48DB-4B9D-87DD-B1F0727BBF44}"/>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28</a:t>
            </a:fld>
            <a:endParaRPr lang="en-US" dirty="0"/>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1F5D768-2469-4449-B177-459398A5745E}"/>
              </a:ext>
            </a:extLst>
          </p:cNvPr>
          <p:cNvSpPr txBox="1">
            <a:spLocks/>
          </p:cNvSpPr>
          <p:nvPr/>
        </p:nvSpPr>
        <p:spPr>
          <a:xfrm>
            <a:off x="1434355" y="2976249"/>
            <a:ext cx="4240304" cy="1551817"/>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r>
              <a:rPr lang="en-US" dirty="0"/>
              <a:t>Introduction to HDFS</a:t>
            </a:r>
          </a:p>
        </p:txBody>
      </p:sp>
    </p:spTree>
    <p:extLst>
      <p:ext uri="{BB962C8B-B14F-4D97-AF65-F5344CB8AC3E}">
        <p14:creationId xmlns:p14="http://schemas.microsoft.com/office/powerpoint/2010/main" val="18007193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A375D-AAD2-442D-A8A0-637E5442A400}"/>
              </a:ext>
            </a:extLst>
          </p:cNvPr>
          <p:cNvSpPr>
            <a:spLocks noGrp="1"/>
          </p:cNvSpPr>
          <p:nvPr>
            <p:ph type="title"/>
          </p:nvPr>
        </p:nvSpPr>
        <p:spPr/>
        <p:txBody>
          <a:bodyPr/>
          <a:lstStyle/>
          <a:p>
            <a:r>
              <a:rPr lang="en-US" dirty="0"/>
              <a:t>HDFS: Hadoop Distributed</a:t>
            </a:r>
            <a:br>
              <a:rPr lang="en-US" dirty="0"/>
            </a:br>
            <a:r>
              <a:rPr lang="en-US" dirty="0"/>
              <a:t>File System</a:t>
            </a:r>
            <a:endParaRPr lang="en-IN" dirty="0"/>
          </a:p>
        </p:txBody>
      </p:sp>
      <p:sp>
        <p:nvSpPr>
          <p:cNvPr id="3" name="Content Placeholder 2">
            <a:extLst>
              <a:ext uri="{FF2B5EF4-FFF2-40B4-BE49-F238E27FC236}">
                <a16:creationId xmlns:a16="http://schemas.microsoft.com/office/drawing/2014/main" id="{BB7AD4B0-15CF-4EFB-89B5-B7C76D2628FC}"/>
              </a:ext>
            </a:extLst>
          </p:cNvPr>
          <p:cNvSpPr>
            <a:spLocks noGrp="1"/>
          </p:cNvSpPr>
          <p:nvPr>
            <p:ph idx="1"/>
          </p:nvPr>
        </p:nvSpPr>
        <p:spPr/>
        <p:txBody>
          <a:bodyPr/>
          <a:lstStyle/>
          <a:p>
            <a:r>
              <a:rPr lang="en-US" dirty="0"/>
              <a:t>Based on Google’s GFS</a:t>
            </a:r>
          </a:p>
          <a:p>
            <a:r>
              <a:rPr lang="en-US" dirty="0"/>
              <a:t>Data distributed over physical nodes</a:t>
            </a:r>
          </a:p>
          <a:p>
            <a:r>
              <a:rPr lang="en-US" dirty="0"/>
              <a:t>Designed for failover</a:t>
            </a:r>
          </a:p>
          <a:p>
            <a:r>
              <a:rPr lang="en-US" dirty="0"/>
              <a:t>Data stored “as they are”</a:t>
            </a:r>
          </a:p>
          <a:p>
            <a:r>
              <a:rPr lang="en-US" dirty="0"/>
              <a:t>Data split into blocks</a:t>
            </a:r>
          </a:p>
          <a:p>
            <a:r>
              <a:rPr lang="en-US" dirty="0"/>
              <a:t>Default replication factor is 3 (1 original and 2 copies)</a:t>
            </a:r>
          </a:p>
          <a:p>
            <a:r>
              <a:rPr lang="en-US" dirty="0"/>
              <a:t>Single-master system—a few “master” nodes orchestrate the I/O to the data nodes</a:t>
            </a:r>
          </a:p>
          <a:p>
            <a:r>
              <a:rPr lang="en-US" dirty="0"/>
              <a:t>Consistent and partition-tolerant</a:t>
            </a:r>
          </a:p>
        </p:txBody>
      </p:sp>
      <p:sp>
        <p:nvSpPr>
          <p:cNvPr id="4" name="Footer Placeholder 3">
            <a:extLst>
              <a:ext uri="{FF2B5EF4-FFF2-40B4-BE49-F238E27FC236}">
                <a16:creationId xmlns:a16="http://schemas.microsoft.com/office/drawing/2014/main" id="{4A6925BE-2F5F-418F-8054-26DE0045412B}"/>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2B798FC-EC22-4500-9A97-7A844FCB6CBB}"/>
              </a:ext>
            </a:extLst>
          </p:cNvPr>
          <p:cNvSpPr>
            <a:spLocks noGrp="1"/>
          </p:cNvSpPr>
          <p:nvPr>
            <p:ph type="sldNum" sz="quarter" idx="12"/>
          </p:nvPr>
        </p:nvSpPr>
        <p:spPr/>
        <p:txBody>
          <a:bodyPr/>
          <a:lstStyle/>
          <a:p>
            <a:fld id="{4FAB73BC-B049-4115-A692-8D63A059BFB8}" type="slidenum">
              <a:rPr lang="en-US" smtClean="0"/>
              <a:t>29</a:t>
            </a:fld>
            <a:endParaRPr lang="en-US" dirty="0"/>
          </a:p>
        </p:txBody>
      </p:sp>
    </p:spTree>
    <p:extLst>
      <p:ext uri="{BB962C8B-B14F-4D97-AF65-F5344CB8AC3E}">
        <p14:creationId xmlns:p14="http://schemas.microsoft.com/office/powerpoint/2010/main" val="36841844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ctrTitle"/>
          </p:nvPr>
        </p:nvSpPr>
        <p:spPr>
          <a:xfrm>
            <a:off x="475706" y="640080"/>
            <a:ext cx="5030863" cy="3034857"/>
          </a:xfrm>
        </p:spPr>
        <p:txBody>
          <a:bodyPr anchor="b">
            <a:normAutofit/>
          </a:bodyPr>
          <a:lstStyle/>
          <a:p>
            <a:r>
              <a:rPr lang="en-US">
                <a:solidFill>
                  <a:srgbClr val="FFFFFF"/>
                </a:solidFill>
              </a:rPr>
              <a:t>What Is Hadoop?</a:t>
            </a:r>
          </a:p>
        </p:txBody>
      </p:sp>
      <p:sp>
        <p:nvSpPr>
          <p:cNvPr id="6" name="Subtitle 5"/>
          <p:cNvSpPr>
            <a:spLocks noGrp="1"/>
          </p:cNvSpPr>
          <p:nvPr>
            <p:ph type="subTitle" idx="1"/>
          </p:nvPr>
        </p:nvSpPr>
        <p:spPr>
          <a:xfrm>
            <a:off x="479190" y="3849539"/>
            <a:ext cx="5027367" cy="2359417"/>
          </a:xfrm>
        </p:spPr>
        <p:txBody>
          <a:bodyPr anchor="t">
            <a:normAutofit/>
          </a:bodyPr>
          <a:lstStyle/>
          <a:p>
            <a:pPr algn="r"/>
            <a:endParaRPr lang="en-US" sz="1700">
              <a:solidFill>
                <a:srgbClr val="FFFFFF"/>
              </a:solidFill>
            </a:endParaRPr>
          </a:p>
        </p:txBody>
      </p:sp>
      <p:cxnSp>
        <p:nvCxnSpPr>
          <p:cNvPr id="17" name="Straight Connector 16">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10" name="Graphic 9" descr="Person with Idea">
            <a:extLst>
              <a:ext uri="{FF2B5EF4-FFF2-40B4-BE49-F238E27FC236}">
                <a16:creationId xmlns:a16="http://schemas.microsoft.com/office/drawing/2014/main" id="{E0711633-4C3D-4FE0-97C3-987587279B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Tree>
    <p:extLst>
      <p:ext uri="{BB962C8B-B14F-4D97-AF65-F5344CB8AC3E}">
        <p14:creationId xmlns:p14="http://schemas.microsoft.com/office/powerpoint/2010/main" val="793210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38DF9-7A7E-4144-9A36-EDDB0023CB63}"/>
              </a:ext>
            </a:extLst>
          </p:cNvPr>
          <p:cNvSpPr>
            <a:spLocks noGrp="1"/>
          </p:cNvSpPr>
          <p:nvPr>
            <p:ph type="title"/>
          </p:nvPr>
        </p:nvSpPr>
        <p:spPr/>
        <p:txBody>
          <a:bodyPr>
            <a:noAutofit/>
          </a:bodyPr>
          <a:lstStyle/>
          <a:p>
            <a:r>
              <a:rPr lang="en-US" dirty="0"/>
              <a:t>Designed for Failover</a:t>
            </a:r>
            <a:endParaRPr lang="en-IN" dirty="0"/>
          </a:p>
        </p:txBody>
      </p:sp>
      <p:sp>
        <p:nvSpPr>
          <p:cNvPr id="3" name="Footer Placeholder 2">
            <a:extLst>
              <a:ext uri="{FF2B5EF4-FFF2-40B4-BE49-F238E27FC236}">
                <a16:creationId xmlns:a16="http://schemas.microsoft.com/office/drawing/2014/main" id="{262AC2E3-F1AF-44BB-A529-185CBA171220}"/>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06B99B6D-E31F-43FF-BC08-D7636D23E0EC}"/>
              </a:ext>
            </a:extLst>
          </p:cNvPr>
          <p:cNvSpPr>
            <a:spLocks noGrp="1"/>
          </p:cNvSpPr>
          <p:nvPr>
            <p:ph type="sldNum" sz="quarter" idx="12"/>
          </p:nvPr>
        </p:nvSpPr>
        <p:spPr/>
        <p:txBody>
          <a:bodyPr>
            <a:noAutofit/>
          </a:bodyPr>
          <a:lstStyle/>
          <a:p>
            <a:fld id="{4FAB73BC-B049-4115-A692-8D63A059BFB8}" type="slidenum">
              <a:rPr lang="en-US" smtClean="0"/>
              <a:t>30</a:t>
            </a:fld>
            <a:endParaRPr lang="en-US" dirty="0"/>
          </a:p>
        </p:txBody>
      </p:sp>
      <p:sp>
        <p:nvSpPr>
          <p:cNvPr id="5" name="Oval Callout 13">
            <a:extLst>
              <a:ext uri="{FF2B5EF4-FFF2-40B4-BE49-F238E27FC236}">
                <a16:creationId xmlns:a16="http://schemas.microsoft.com/office/drawing/2014/main" id="{D81366D2-8AD9-4971-A6DE-EFCA05A2E741}"/>
              </a:ext>
            </a:extLst>
          </p:cNvPr>
          <p:cNvSpPr/>
          <p:nvPr/>
        </p:nvSpPr>
        <p:spPr>
          <a:xfrm>
            <a:off x="2420702" y="2153298"/>
            <a:ext cx="2060889" cy="961002"/>
          </a:xfrm>
          <a:prstGeom prst="wedgeEllipseCallout">
            <a:avLst>
              <a:gd name="adj1" fmla="val -59515"/>
              <a:gd name="adj2" fmla="val 125050"/>
            </a:avLst>
          </a:prstGeom>
          <a:solidFill>
            <a:srgbClr val="595959"/>
          </a:solidFill>
          <a:ln w="25400" cap="flat" cmpd="sng" algn="ctr">
            <a:noFill/>
            <a:prstDash val="solid"/>
          </a:ln>
          <a:effectLst/>
        </p:spPr>
        <p:txBody>
          <a:bodyPr lIns="68122" tIns="34061" rIns="68122" bIns="34061" rtlCol="0" anchor="ctr">
            <a:noAutofit/>
          </a:bodyPr>
          <a:lstStyle/>
          <a:p>
            <a:pPr algn="ctr" defTabSz="681072">
              <a:defRPr/>
            </a:pPr>
            <a:r>
              <a:rPr lang="en-US" sz="1600" kern="0" dirty="0">
                <a:solidFill>
                  <a:schemeClr val="bg1"/>
                </a:solidFill>
                <a:latin typeface="Sherman Sans Book" pitchFamily="50" charset="0"/>
                <a:ea typeface="Sherman Sans Book" pitchFamily="50" charset="0"/>
              </a:rPr>
              <a:t>“I have a 200 TB file that I need to store.”</a:t>
            </a:r>
          </a:p>
        </p:txBody>
      </p:sp>
      <p:sp>
        <p:nvSpPr>
          <p:cNvPr id="6" name="Oval Callout 14">
            <a:extLst>
              <a:ext uri="{FF2B5EF4-FFF2-40B4-BE49-F238E27FC236}">
                <a16:creationId xmlns:a16="http://schemas.microsoft.com/office/drawing/2014/main" id="{C385659C-9438-4798-B8DB-E1790B9AEBC2}"/>
              </a:ext>
            </a:extLst>
          </p:cNvPr>
          <p:cNvSpPr/>
          <p:nvPr/>
        </p:nvSpPr>
        <p:spPr>
          <a:xfrm>
            <a:off x="4001553" y="2875547"/>
            <a:ext cx="2372897" cy="1203487"/>
          </a:xfrm>
          <a:prstGeom prst="wedgeEllipseCallout">
            <a:avLst>
              <a:gd name="adj1" fmla="val 59916"/>
              <a:gd name="adj2" fmla="val 39484"/>
            </a:avLst>
          </a:prstGeom>
          <a:solidFill>
            <a:srgbClr val="595959"/>
          </a:solidFill>
          <a:ln w="25400" cap="flat" cmpd="sng" algn="ctr">
            <a:noFill/>
            <a:prstDash val="solid"/>
          </a:ln>
          <a:effectLst/>
        </p:spPr>
        <p:txBody>
          <a:bodyPr lIns="68122" tIns="34061" rIns="68122" bIns="34061" rtlCol="0" anchor="ctr">
            <a:noAutofit/>
          </a:bodyPr>
          <a:lstStyle/>
          <a:p>
            <a:pPr algn="ctr" defTabSz="681072">
              <a:defRPr/>
            </a:pPr>
            <a:r>
              <a:rPr lang="en-US" sz="1600" kern="0" dirty="0">
                <a:solidFill>
                  <a:schemeClr val="bg1"/>
                </a:solidFill>
                <a:latin typeface="Sherman Sans Book" pitchFamily="50" charset="0"/>
                <a:ea typeface="Sherman Sans Book" pitchFamily="50" charset="0"/>
              </a:rPr>
              <a:t>“Wow! That is big data! I will need to distribute that across a cluster.”</a:t>
            </a:r>
          </a:p>
        </p:txBody>
      </p:sp>
      <p:sp>
        <p:nvSpPr>
          <p:cNvPr id="7" name="TextBox 6">
            <a:extLst>
              <a:ext uri="{FF2B5EF4-FFF2-40B4-BE49-F238E27FC236}">
                <a16:creationId xmlns:a16="http://schemas.microsoft.com/office/drawing/2014/main" id="{4193AF19-DA4E-4904-AC88-56FE8F44DDC8}"/>
              </a:ext>
            </a:extLst>
          </p:cNvPr>
          <p:cNvSpPr txBox="1"/>
          <p:nvPr/>
        </p:nvSpPr>
        <p:spPr>
          <a:xfrm>
            <a:off x="1262014" y="4406379"/>
            <a:ext cx="1158688" cy="284231"/>
          </a:xfrm>
          <a:prstGeom prst="rect">
            <a:avLst/>
          </a:prstGeom>
          <a:noFill/>
        </p:spPr>
        <p:txBody>
          <a:bodyPr wrap="none" lIns="68122" tIns="34061" rIns="68122" bIns="34061" rtlCol="0">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Hadoop client</a:t>
            </a:r>
          </a:p>
        </p:txBody>
      </p:sp>
      <p:sp>
        <p:nvSpPr>
          <p:cNvPr id="8" name="TextBox 7">
            <a:extLst>
              <a:ext uri="{FF2B5EF4-FFF2-40B4-BE49-F238E27FC236}">
                <a16:creationId xmlns:a16="http://schemas.microsoft.com/office/drawing/2014/main" id="{A4BBF34F-9C29-4448-A3ED-A8E243AE0ECC}"/>
              </a:ext>
            </a:extLst>
          </p:cNvPr>
          <p:cNvSpPr txBox="1"/>
          <p:nvPr/>
        </p:nvSpPr>
        <p:spPr>
          <a:xfrm>
            <a:off x="6660439" y="4470755"/>
            <a:ext cx="833309" cy="284231"/>
          </a:xfrm>
          <a:prstGeom prst="rect">
            <a:avLst/>
          </a:prstGeom>
          <a:noFill/>
        </p:spPr>
        <p:txBody>
          <a:bodyPr wrap="square" lIns="68122" tIns="34061" rIns="68122" bIns="34061" rtlCol="0">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HDFS</a:t>
            </a:r>
          </a:p>
        </p:txBody>
      </p:sp>
      <p:sp>
        <p:nvSpPr>
          <p:cNvPr id="9" name="Oval Callout 17">
            <a:extLst>
              <a:ext uri="{FF2B5EF4-FFF2-40B4-BE49-F238E27FC236}">
                <a16:creationId xmlns:a16="http://schemas.microsoft.com/office/drawing/2014/main" id="{FEAA073B-33D9-4E2D-A2EC-C2B1AE31062C}"/>
              </a:ext>
            </a:extLst>
          </p:cNvPr>
          <p:cNvSpPr/>
          <p:nvPr/>
        </p:nvSpPr>
        <p:spPr>
          <a:xfrm>
            <a:off x="2631456" y="4123436"/>
            <a:ext cx="2060889" cy="922347"/>
          </a:xfrm>
          <a:prstGeom prst="wedgeEllipseCallout">
            <a:avLst>
              <a:gd name="adj1" fmla="val -70634"/>
              <a:gd name="adj2" fmla="val -65278"/>
            </a:avLst>
          </a:prstGeom>
          <a:solidFill>
            <a:srgbClr val="595959"/>
          </a:solidFill>
          <a:ln w="25400" cap="flat" cmpd="sng" algn="ctr">
            <a:noFill/>
            <a:prstDash val="solid"/>
          </a:ln>
          <a:effectLst/>
        </p:spPr>
        <p:txBody>
          <a:bodyPr lIns="68122" tIns="34061" rIns="68122" bIns="34061" rtlCol="0" anchor="ctr">
            <a:noAutofit/>
          </a:bodyPr>
          <a:lstStyle/>
          <a:p>
            <a:pPr algn="ctr" defTabSz="681072">
              <a:defRPr/>
            </a:pPr>
            <a:r>
              <a:rPr lang="en-US" sz="1600" kern="0" dirty="0">
                <a:solidFill>
                  <a:schemeClr val="bg1"/>
                </a:solidFill>
                <a:latin typeface="Sherman Sans Book" pitchFamily="50" charset="0"/>
                <a:ea typeface="Sherman Sans Book" pitchFamily="50" charset="0"/>
              </a:rPr>
              <a:t>“Sounds risky! What happens if a drive fails?”</a:t>
            </a:r>
          </a:p>
        </p:txBody>
      </p:sp>
      <p:sp>
        <p:nvSpPr>
          <p:cNvPr id="10" name="Oval Callout 18">
            <a:extLst>
              <a:ext uri="{FF2B5EF4-FFF2-40B4-BE49-F238E27FC236}">
                <a16:creationId xmlns:a16="http://schemas.microsoft.com/office/drawing/2014/main" id="{B3AA3442-45AF-4286-8286-646F751519F0}"/>
              </a:ext>
            </a:extLst>
          </p:cNvPr>
          <p:cNvSpPr/>
          <p:nvPr/>
        </p:nvSpPr>
        <p:spPr>
          <a:xfrm>
            <a:off x="4247223" y="4979863"/>
            <a:ext cx="2372897" cy="1099120"/>
          </a:xfrm>
          <a:prstGeom prst="wedgeEllipseCallout">
            <a:avLst>
              <a:gd name="adj1" fmla="val 49882"/>
              <a:gd name="adj2" fmla="val -135613"/>
            </a:avLst>
          </a:prstGeom>
          <a:solidFill>
            <a:srgbClr val="595959"/>
          </a:solidFill>
          <a:ln w="25400" cap="flat" cmpd="sng" algn="ctr">
            <a:noFill/>
            <a:prstDash val="solid"/>
          </a:ln>
          <a:effectLst/>
        </p:spPr>
        <p:txBody>
          <a:bodyPr lIns="68122" tIns="34061" rIns="68122" bIns="34061" rtlCol="0" anchor="ctr">
            <a:noAutofit/>
          </a:bodyPr>
          <a:lstStyle/>
          <a:p>
            <a:pPr algn="ctr" defTabSz="681072">
              <a:defRPr/>
            </a:pPr>
            <a:r>
              <a:rPr lang="en-US" sz="1600" kern="0" dirty="0">
                <a:solidFill>
                  <a:schemeClr val="bg1"/>
                </a:solidFill>
                <a:latin typeface="Sherman Sans Book" pitchFamily="50" charset="0"/>
                <a:ea typeface="Sherman Sans Book" pitchFamily="50" charset="0"/>
              </a:rPr>
              <a:t>“No need to worry! </a:t>
            </a:r>
            <a:br>
              <a:rPr lang="en-US" sz="1600" kern="0" dirty="0">
                <a:solidFill>
                  <a:schemeClr val="bg1"/>
                </a:solidFill>
                <a:latin typeface="Sherman Sans Book" pitchFamily="50" charset="0"/>
                <a:ea typeface="Sherman Sans Book" pitchFamily="50" charset="0"/>
              </a:rPr>
            </a:br>
            <a:r>
              <a:rPr lang="en-US" sz="1600" kern="0" dirty="0">
                <a:solidFill>
                  <a:schemeClr val="bg1"/>
                </a:solidFill>
                <a:latin typeface="Sherman Sans Book" pitchFamily="50" charset="0"/>
                <a:ea typeface="Sherman Sans Book" pitchFamily="50" charset="0"/>
              </a:rPr>
              <a:t>I am designed for failover.”</a:t>
            </a:r>
          </a:p>
        </p:txBody>
      </p:sp>
      <p:pic>
        <p:nvPicPr>
          <p:cNvPr id="15" name="Picture 14" descr="oozie.ai">
            <a:extLst>
              <a:ext uri="{FF2B5EF4-FFF2-40B4-BE49-F238E27FC236}">
                <a16:creationId xmlns:a16="http://schemas.microsoft.com/office/drawing/2014/main" id="{97F21E4C-F1DA-4FD0-A80B-92FFA19A2EF0}"/>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344639" y="3579656"/>
            <a:ext cx="969392" cy="820255"/>
          </a:xfrm>
          <a:prstGeom prst="rect">
            <a:avLst/>
          </a:prstGeom>
        </p:spPr>
      </p:pic>
      <p:pic>
        <p:nvPicPr>
          <p:cNvPr id="16" name="Picture 15" descr="cluster HDFS.ai">
            <a:extLst>
              <a:ext uri="{FF2B5EF4-FFF2-40B4-BE49-F238E27FC236}">
                <a16:creationId xmlns:a16="http://schemas.microsoft.com/office/drawing/2014/main" id="{65BBF24B-1305-417F-9883-0BE5CBC31906}"/>
              </a:ext>
            </a:extLst>
          </p:cNvPr>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a:ext>
            </a:extLst>
          </a:blip>
          <a:srcRect r="47623"/>
          <a:stretch/>
        </p:blipFill>
        <p:spPr>
          <a:xfrm>
            <a:off x="7097988" y="4123436"/>
            <a:ext cx="501492" cy="347319"/>
          </a:xfrm>
          <a:prstGeom prst="rect">
            <a:avLst/>
          </a:prstGeom>
        </p:spPr>
      </p:pic>
      <p:pic>
        <p:nvPicPr>
          <p:cNvPr id="17" name="Picture 16" descr="cluster HDFS.ai">
            <a:extLst>
              <a:ext uri="{FF2B5EF4-FFF2-40B4-BE49-F238E27FC236}">
                <a16:creationId xmlns:a16="http://schemas.microsoft.com/office/drawing/2014/main" id="{B1A203BD-44E3-46EB-B21D-D89127D85524}"/>
              </a:ext>
            </a:extLst>
          </p:cNvPr>
          <p:cNvPicPr>
            <a:picLocks noChangeAspect="1"/>
          </p:cNvPicPr>
          <p:nvPr/>
        </p:nvPicPr>
        <p:blipFill rotWithShape="1">
          <a:blip r:embed="rId4" cstate="print">
            <a:duotone>
              <a:schemeClr val="bg2">
                <a:shade val="45000"/>
                <a:satMod val="135000"/>
              </a:schemeClr>
              <a:prstClr val="white"/>
            </a:duotone>
            <a:extLst>
              <a:ext uri="{28A0092B-C50C-407E-A947-70E740481C1C}">
                <a14:useLocalDpi xmlns:a14="http://schemas.microsoft.com/office/drawing/2010/main"/>
              </a:ext>
            </a:extLst>
          </a:blip>
          <a:srcRect r="47623"/>
          <a:stretch/>
        </p:blipFill>
        <p:spPr>
          <a:xfrm>
            <a:off x="6632986" y="4123436"/>
            <a:ext cx="501492" cy="347319"/>
          </a:xfrm>
          <a:prstGeom prst="rect">
            <a:avLst/>
          </a:prstGeom>
        </p:spPr>
      </p:pic>
      <p:pic>
        <p:nvPicPr>
          <p:cNvPr id="18" name="Picture 17" descr="icon_hortonworks.png">
            <a:extLst>
              <a:ext uri="{FF2B5EF4-FFF2-40B4-BE49-F238E27FC236}">
                <a16:creationId xmlns:a16="http://schemas.microsoft.com/office/drawing/2014/main" id="{02AA23C0-39DA-43CD-B368-0B3267F1E49F}"/>
              </a:ext>
            </a:extLst>
          </p:cNvPr>
          <p:cNvPicPr>
            <a:picLocks noChangeAspect="1"/>
          </p:cNvPicPr>
          <p:nvPr/>
        </p:nvPicPr>
        <p:blipFill>
          <a:blip r:embed="rId5">
            <a:duotone>
              <a:prstClr val="black"/>
              <a:schemeClr val="accent2">
                <a:tint val="45000"/>
                <a:satMod val="400000"/>
              </a:schemeClr>
            </a:duotone>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a:ext>
            </a:extLst>
          </a:blip>
          <a:stretch>
            <a:fillRect/>
          </a:stretch>
        </p:blipFill>
        <p:spPr>
          <a:xfrm>
            <a:off x="6702493" y="3295494"/>
            <a:ext cx="940170" cy="940170"/>
          </a:xfrm>
          <a:prstGeom prst="rect">
            <a:avLst/>
          </a:prstGeom>
        </p:spPr>
      </p:pic>
    </p:spTree>
    <p:extLst>
      <p:ext uri="{BB962C8B-B14F-4D97-AF65-F5344CB8AC3E}">
        <p14:creationId xmlns:p14="http://schemas.microsoft.com/office/powerpoint/2010/main" val="2571075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A9603-490F-4622-890B-5C79FCF2DAA1}"/>
              </a:ext>
            </a:extLst>
          </p:cNvPr>
          <p:cNvSpPr>
            <a:spLocks noGrp="1"/>
          </p:cNvSpPr>
          <p:nvPr>
            <p:ph type="title"/>
          </p:nvPr>
        </p:nvSpPr>
        <p:spPr/>
        <p:txBody>
          <a:bodyPr/>
          <a:lstStyle/>
          <a:p>
            <a:r>
              <a:rPr lang="en-US" dirty="0"/>
              <a:t>HDFS Components</a:t>
            </a:r>
            <a:endParaRPr lang="en-IN" dirty="0"/>
          </a:p>
        </p:txBody>
      </p:sp>
      <p:sp>
        <p:nvSpPr>
          <p:cNvPr id="3" name="Content Placeholder 2">
            <a:extLst>
              <a:ext uri="{FF2B5EF4-FFF2-40B4-BE49-F238E27FC236}">
                <a16:creationId xmlns:a16="http://schemas.microsoft.com/office/drawing/2014/main" id="{6337EEFE-470C-4819-938F-A9CB1D53F33A}"/>
              </a:ext>
            </a:extLst>
          </p:cNvPr>
          <p:cNvSpPr>
            <a:spLocks noGrp="1"/>
          </p:cNvSpPr>
          <p:nvPr>
            <p:ph idx="1"/>
          </p:nvPr>
        </p:nvSpPr>
        <p:spPr/>
        <p:txBody>
          <a:bodyPr/>
          <a:lstStyle/>
          <a:p>
            <a:r>
              <a:rPr lang="en-US" sz="2100" dirty="0"/>
              <a:t>NameNode</a:t>
            </a:r>
          </a:p>
          <a:p>
            <a:pPr lvl="1"/>
            <a:r>
              <a:rPr lang="en-US" sz="2100" dirty="0"/>
              <a:t>Is the “master” node of HDFS </a:t>
            </a:r>
          </a:p>
          <a:p>
            <a:pPr lvl="1"/>
            <a:r>
              <a:rPr lang="en-US" sz="2100" dirty="0"/>
              <a:t>Determines and maintains how the chunks of data are distributed across the DataNodes </a:t>
            </a:r>
          </a:p>
          <a:p>
            <a:r>
              <a:rPr lang="en-US" sz="2100" dirty="0"/>
              <a:t>DataNode</a:t>
            </a:r>
          </a:p>
          <a:p>
            <a:pPr lvl="1"/>
            <a:r>
              <a:rPr lang="en-US" sz="2100" dirty="0"/>
              <a:t>Stores the chunks of data and is responsible for replicating the chunks across other DataNodes </a:t>
            </a:r>
          </a:p>
        </p:txBody>
      </p:sp>
      <p:sp>
        <p:nvSpPr>
          <p:cNvPr id="4" name="Footer Placeholder 3">
            <a:extLst>
              <a:ext uri="{FF2B5EF4-FFF2-40B4-BE49-F238E27FC236}">
                <a16:creationId xmlns:a16="http://schemas.microsoft.com/office/drawing/2014/main" id="{56288B3D-74CF-44FF-843B-856E79E1997D}"/>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A8F29D3-6C68-45C7-B7EE-237BCDC6E680}"/>
              </a:ext>
            </a:extLst>
          </p:cNvPr>
          <p:cNvSpPr>
            <a:spLocks noGrp="1"/>
          </p:cNvSpPr>
          <p:nvPr>
            <p:ph type="sldNum" sz="quarter" idx="12"/>
          </p:nvPr>
        </p:nvSpPr>
        <p:spPr/>
        <p:txBody>
          <a:bodyPr/>
          <a:lstStyle/>
          <a:p>
            <a:fld id="{4FAB73BC-B049-4115-A692-8D63A059BFB8}" type="slidenum">
              <a:rPr lang="en-US" smtClean="0"/>
              <a:t>31</a:t>
            </a:fld>
            <a:endParaRPr lang="en-US" dirty="0"/>
          </a:p>
        </p:txBody>
      </p:sp>
    </p:spTree>
    <p:extLst>
      <p:ext uri="{BB962C8B-B14F-4D97-AF65-F5344CB8AC3E}">
        <p14:creationId xmlns:p14="http://schemas.microsoft.com/office/powerpoint/2010/main" val="2274061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777D631-1404-484A-9C08-95265B99383D}"/>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Namenode and Datanode Responsibilites</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E703EFC8-991B-436D-BFC6-0044D0868FCF}"/>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F459D8B5-3734-4760-9C56-3AB80560E218}"/>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32</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528736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96381-57B9-4D60-B024-530B69EC865F}"/>
              </a:ext>
            </a:extLst>
          </p:cNvPr>
          <p:cNvSpPr>
            <a:spLocks noGrp="1"/>
          </p:cNvSpPr>
          <p:nvPr>
            <p:ph type="title"/>
          </p:nvPr>
        </p:nvSpPr>
        <p:spPr/>
        <p:txBody>
          <a:bodyPr>
            <a:noAutofit/>
          </a:bodyPr>
          <a:lstStyle/>
          <a:p>
            <a:r>
              <a:rPr lang="en-US" sz="4400" dirty="0"/>
              <a:t>HDFS NameNode Overview</a:t>
            </a:r>
            <a:endParaRPr lang="en-IN" dirty="0"/>
          </a:p>
        </p:txBody>
      </p:sp>
      <p:sp>
        <p:nvSpPr>
          <p:cNvPr id="3" name="Footer Placeholder 2">
            <a:extLst>
              <a:ext uri="{FF2B5EF4-FFF2-40B4-BE49-F238E27FC236}">
                <a16:creationId xmlns:a16="http://schemas.microsoft.com/office/drawing/2014/main" id="{9757B5F8-0382-423A-AC6E-5ED13B18F845}"/>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1B75CEDE-D4E5-4FAD-BAFC-2B201E21DA6A}"/>
              </a:ext>
            </a:extLst>
          </p:cNvPr>
          <p:cNvSpPr>
            <a:spLocks noGrp="1"/>
          </p:cNvSpPr>
          <p:nvPr>
            <p:ph type="sldNum" sz="quarter" idx="12"/>
          </p:nvPr>
        </p:nvSpPr>
        <p:spPr/>
        <p:txBody>
          <a:bodyPr>
            <a:noAutofit/>
          </a:bodyPr>
          <a:lstStyle/>
          <a:p>
            <a:fld id="{4FAB73BC-B049-4115-A692-8D63A059BFB8}" type="slidenum">
              <a:rPr lang="en-US" smtClean="0"/>
              <a:t>33</a:t>
            </a:fld>
            <a:endParaRPr lang="en-US" dirty="0"/>
          </a:p>
        </p:txBody>
      </p:sp>
      <p:sp>
        <p:nvSpPr>
          <p:cNvPr id="6" name="Multidocument 34">
            <a:extLst>
              <a:ext uri="{FF2B5EF4-FFF2-40B4-BE49-F238E27FC236}">
                <a16:creationId xmlns:a16="http://schemas.microsoft.com/office/drawing/2014/main" id="{A9421142-29DC-458F-BED8-20103155E5F3}"/>
              </a:ext>
            </a:extLst>
          </p:cNvPr>
          <p:cNvSpPr/>
          <p:nvPr/>
        </p:nvSpPr>
        <p:spPr>
          <a:xfrm>
            <a:off x="1390824" y="2081039"/>
            <a:ext cx="1522232" cy="1534914"/>
          </a:xfrm>
          <a:prstGeom prst="flowChartMultidocument">
            <a:avLst/>
          </a:prstGeom>
          <a:solidFill>
            <a:srgbClr val="FFFFFF"/>
          </a:solidFill>
          <a:ln w="25400" cap="flat" cmpd="sng" algn="ctr">
            <a:solidFill>
              <a:srgbClr val="595959"/>
            </a:solidFill>
            <a:prstDash val="solid"/>
          </a:ln>
          <a:effectLst/>
        </p:spPr>
        <p:txBody>
          <a:bodyPr lIns="68122" tIns="34061" rIns="68122" bIns="34061" rtlCol="0" anchor="t">
            <a:noAutofit/>
          </a:bodyPr>
          <a:lstStyle/>
          <a:p>
            <a:pPr algn="ctr" defTabSz="681072">
              <a:defRPr/>
            </a:pPr>
            <a:endParaRPr lang="en-US" kern="0" dirty="0">
              <a:solidFill>
                <a:schemeClr val="tx1">
                  <a:lumMod val="65000"/>
                  <a:lumOff val="35000"/>
                </a:schemeClr>
              </a:solidFill>
              <a:latin typeface="Sherman Sans Book" pitchFamily="50" charset="0"/>
              <a:ea typeface="Sherman Sans Book" pitchFamily="50" charset="0"/>
              <a:cs typeface="Arial"/>
            </a:endParaRPr>
          </a:p>
          <a:p>
            <a:pPr algn="ctr" defTabSz="681072">
              <a:defRPr/>
            </a:pPr>
            <a:r>
              <a:rPr lang="en-US" kern="0" dirty="0">
                <a:solidFill>
                  <a:schemeClr val="tx1">
                    <a:lumMod val="65000"/>
                    <a:lumOff val="35000"/>
                  </a:schemeClr>
                </a:solidFill>
                <a:latin typeface="Sherman Sans Book" pitchFamily="50" charset="0"/>
                <a:ea typeface="Sherman Sans Book" pitchFamily="50" charset="0"/>
                <a:cs typeface="Arial"/>
              </a:rPr>
              <a:t>Big data</a:t>
            </a:r>
          </a:p>
        </p:txBody>
      </p:sp>
      <p:cxnSp>
        <p:nvCxnSpPr>
          <p:cNvPr id="7" name="Straight Arrow Connector 6">
            <a:extLst>
              <a:ext uri="{FF2B5EF4-FFF2-40B4-BE49-F238E27FC236}">
                <a16:creationId xmlns:a16="http://schemas.microsoft.com/office/drawing/2014/main" id="{AA9B94D0-D7BF-444F-BD91-463E8346283D}"/>
              </a:ext>
            </a:extLst>
          </p:cNvPr>
          <p:cNvCxnSpPr>
            <a:cxnSpLocks/>
            <a:stCxn id="6" idx="2"/>
          </p:cNvCxnSpPr>
          <p:nvPr/>
        </p:nvCxnSpPr>
        <p:spPr>
          <a:xfrm flipH="1">
            <a:off x="2046087" y="3557825"/>
            <a:ext cx="1" cy="1329806"/>
          </a:xfrm>
          <a:prstGeom prst="straightConnector1">
            <a:avLst/>
          </a:prstGeom>
          <a:noFill/>
          <a:ln w="25400" cap="flat" cmpd="sng" algn="ctr">
            <a:solidFill>
              <a:srgbClr val="595959"/>
            </a:solidFill>
            <a:prstDash val="solid"/>
            <a:tailEnd type="arrow"/>
          </a:ln>
          <a:effectLst/>
        </p:spPr>
      </p:cxnSp>
      <p:sp>
        <p:nvSpPr>
          <p:cNvPr id="8" name="Rectangle 7">
            <a:extLst>
              <a:ext uri="{FF2B5EF4-FFF2-40B4-BE49-F238E27FC236}">
                <a16:creationId xmlns:a16="http://schemas.microsoft.com/office/drawing/2014/main" id="{E02FEF7D-8091-45EE-BBB9-A5CA0DFD9E12}"/>
              </a:ext>
            </a:extLst>
          </p:cNvPr>
          <p:cNvSpPr/>
          <p:nvPr/>
        </p:nvSpPr>
        <p:spPr>
          <a:xfrm>
            <a:off x="1518248" y="3091360"/>
            <a:ext cx="161925" cy="152400"/>
          </a:xfrm>
          <a:prstGeom prst="rect">
            <a:avLst/>
          </a:prstGeom>
          <a:solidFill>
            <a:srgbClr val="595959"/>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9" name="Rectangle 8">
            <a:extLst>
              <a:ext uri="{FF2B5EF4-FFF2-40B4-BE49-F238E27FC236}">
                <a16:creationId xmlns:a16="http://schemas.microsoft.com/office/drawing/2014/main" id="{F704C038-244F-4806-A07A-209C9778ADF4}"/>
              </a:ext>
            </a:extLst>
          </p:cNvPr>
          <p:cNvSpPr/>
          <p:nvPr/>
        </p:nvSpPr>
        <p:spPr>
          <a:xfrm>
            <a:off x="1877199" y="3091360"/>
            <a:ext cx="161925" cy="152400"/>
          </a:xfrm>
          <a:prstGeom prst="rect">
            <a:avLst/>
          </a:prstGeom>
          <a:solidFill>
            <a:schemeClr val="accent2"/>
          </a:solidFill>
          <a:ln w="9525"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Text" lastClr="000000"/>
              </a:solidFill>
              <a:latin typeface="Calibri"/>
            </a:endParaRPr>
          </a:p>
        </p:txBody>
      </p:sp>
      <p:sp>
        <p:nvSpPr>
          <p:cNvPr id="10" name="Rectangle 9">
            <a:extLst>
              <a:ext uri="{FF2B5EF4-FFF2-40B4-BE49-F238E27FC236}">
                <a16:creationId xmlns:a16="http://schemas.microsoft.com/office/drawing/2014/main" id="{28EF02C4-93A5-468D-A24E-DD2CA9C2911F}"/>
              </a:ext>
            </a:extLst>
          </p:cNvPr>
          <p:cNvSpPr/>
          <p:nvPr/>
        </p:nvSpPr>
        <p:spPr>
          <a:xfrm>
            <a:off x="2252565" y="3091360"/>
            <a:ext cx="161925" cy="152400"/>
          </a:xfrm>
          <a:prstGeom prst="rect">
            <a:avLst/>
          </a:prstGeom>
          <a:solidFill>
            <a:srgbClr val="BFBFBF"/>
          </a:solidFill>
          <a:ln w="9525" cap="flat" cmpd="sng" algn="ctr">
            <a:noFill/>
            <a:prstDash val="solid"/>
          </a:ln>
          <a:effectLst/>
        </p:spPr>
        <p:txBody>
          <a:bodyPr lIns="68122" tIns="34061" rIns="68122" bIns="34061" rtlCol="0" anchor="ctr">
            <a:noAutofit/>
          </a:bodyPr>
          <a:lstStyle/>
          <a:p>
            <a:pPr algn="ctr" defTabSz="681072">
              <a:defRPr/>
            </a:pPr>
            <a:endParaRPr lang="en-US" sz="1350" kern="0" dirty="0">
              <a:solidFill>
                <a:srgbClr val="C00000"/>
              </a:solidFill>
              <a:latin typeface="Calibri"/>
            </a:endParaRPr>
          </a:p>
        </p:txBody>
      </p:sp>
      <p:cxnSp>
        <p:nvCxnSpPr>
          <p:cNvPr id="11" name="Straight Arrow Connector 10">
            <a:extLst>
              <a:ext uri="{FF2B5EF4-FFF2-40B4-BE49-F238E27FC236}">
                <a16:creationId xmlns:a16="http://schemas.microsoft.com/office/drawing/2014/main" id="{5A3E37E6-0970-4B5D-8572-DE9821D11BA1}"/>
              </a:ext>
            </a:extLst>
          </p:cNvPr>
          <p:cNvCxnSpPr/>
          <p:nvPr/>
        </p:nvCxnSpPr>
        <p:spPr>
          <a:xfrm flipV="1">
            <a:off x="2997554" y="2770487"/>
            <a:ext cx="2286114" cy="12317"/>
          </a:xfrm>
          <a:prstGeom prst="straightConnector1">
            <a:avLst/>
          </a:prstGeom>
          <a:noFill/>
          <a:ln w="25400" cap="flat" cmpd="sng" algn="ctr">
            <a:solidFill>
              <a:srgbClr val="595959"/>
            </a:solidFill>
            <a:prstDash val="solid"/>
            <a:tailEnd type="arrow"/>
          </a:ln>
          <a:effectLst/>
        </p:spPr>
      </p:cxnSp>
      <p:sp>
        <p:nvSpPr>
          <p:cNvPr id="12" name="TextBox 11">
            <a:extLst>
              <a:ext uri="{FF2B5EF4-FFF2-40B4-BE49-F238E27FC236}">
                <a16:creationId xmlns:a16="http://schemas.microsoft.com/office/drawing/2014/main" id="{EA28F626-ABB4-4850-ABC1-F8CF7CD3B95A}"/>
              </a:ext>
            </a:extLst>
          </p:cNvPr>
          <p:cNvSpPr txBox="1"/>
          <p:nvPr/>
        </p:nvSpPr>
        <p:spPr>
          <a:xfrm>
            <a:off x="2936229" y="2077421"/>
            <a:ext cx="2325600" cy="715118"/>
          </a:xfrm>
          <a:prstGeom prst="rect">
            <a:avLst/>
          </a:prstGeom>
          <a:noFill/>
        </p:spPr>
        <p:txBody>
          <a:bodyPr wrap="square" lIns="68122" tIns="34061" rIns="68122" bIns="34061" rtlCol="0">
            <a:noAutofit/>
          </a:bodyPr>
          <a:lstStyle/>
          <a:p>
            <a:pPr marL="162000" indent="-162000" defTabSz="681072">
              <a:buFont typeface="+mj-lt"/>
              <a:buAutoNum type="arabicPeriod"/>
              <a:defRPr/>
            </a:pPr>
            <a:r>
              <a:rPr lang="en-US" sz="1400" kern="0" dirty="0">
                <a:solidFill>
                  <a:schemeClr val="tx1">
                    <a:lumMod val="65000"/>
                    <a:lumOff val="35000"/>
                  </a:schemeClr>
                </a:solidFill>
                <a:latin typeface="Sherman Sans Book" pitchFamily="50" charset="0"/>
                <a:ea typeface="Sherman Sans Book" pitchFamily="50" charset="0"/>
              </a:rPr>
              <a:t>Client sends a request to the NameNode to add a file to HDFS</a:t>
            </a:r>
          </a:p>
        </p:txBody>
      </p:sp>
      <p:sp>
        <p:nvSpPr>
          <p:cNvPr id="13" name="TextBox 12">
            <a:extLst>
              <a:ext uri="{FF2B5EF4-FFF2-40B4-BE49-F238E27FC236}">
                <a16:creationId xmlns:a16="http://schemas.microsoft.com/office/drawing/2014/main" id="{CFF27E40-702F-40B5-AA64-3920994BD9BE}"/>
              </a:ext>
            </a:extLst>
          </p:cNvPr>
          <p:cNvSpPr txBox="1"/>
          <p:nvPr/>
        </p:nvSpPr>
        <p:spPr>
          <a:xfrm>
            <a:off x="2212971" y="4125421"/>
            <a:ext cx="2977371" cy="522620"/>
          </a:xfrm>
          <a:prstGeom prst="rect">
            <a:avLst/>
          </a:prstGeom>
          <a:noFill/>
        </p:spPr>
        <p:txBody>
          <a:bodyPr wrap="square" lIns="68122" tIns="34061" rIns="68122" bIns="34061" rtlCol="0">
            <a:noAutofit/>
          </a:bodyPr>
          <a:lstStyle/>
          <a:p>
            <a:pPr marL="162000" indent="-162000" defTabSz="681072">
              <a:buFont typeface="+mj-lt"/>
              <a:buAutoNum type="arabicPeriod" startAt="3"/>
              <a:defRPr/>
            </a:pPr>
            <a:r>
              <a:rPr lang="en-US" sz="1400" kern="0" dirty="0">
                <a:solidFill>
                  <a:schemeClr val="tx1">
                    <a:lumMod val="65000"/>
                    <a:lumOff val="35000"/>
                  </a:schemeClr>
                </a:solidFill>
                <a:latin typeface="Sherman Sans Book" pitchFamily="50" charset="0"/>
                <a:ea typeface="Sherman Sans Book" pitchFamily="50" charset="0"/>
              </a:rPr>
              <a:t>Client breaks the data into blocks and writes each block to a DataNode</a:t>
            </a:r>
          </a:p>
        </p:txBody>
      </p:sp>
      <p:sp>
        <p:nvSpPr>
          <p:cNvPr id="14" name="TextBox 13">
            <a:extLst>
              <a:ext uri="{FF2B5EF4-FFF2-40B4-BE49-F238E27FC236}">
                <a16:creationId xmlns:a16="http://schemas.microsoft.com/office/drawing/2014/main" id="{A3204CD4-1A54-429C-BCA8-68120441426D}"/>
              </a:ext>
            </a:extLst>
          </p:cNvPr>
          <p:cNvSpPr txBox="1"/>
          <p:nvPr/>
        </p:nvSpPr>
        <p:spPr>
          <a:xfrm>
            <a:off x="1197062" y="6042733"/>
            <a:ext cx="6206651" cy="499674"/>
          </a:xfrm>
          <a:prstGeom prst="rect">
            <a:avLst/>
          </a:prstGeom>
          <a:noFill/>
        </p:spPr>
        <p:txBody>
          <a:bodyPr wrap="square" lIns="68122" tIns="34061" rIns="68122" bIns="34061" rtlCol="0">
            <a:noAutofit/>
          </a:bodyPr>
          <a:lstStyle/>
          <a:p>
            <a:pPr marL="162000" indent="-162000" defTabSz="681072">
              <a:buFont typeface="+mj-lt"/>
              <a:buAutoNum type="arabicPeriod" startAt="4"/>
              <a:defRPr/>
            </a:pPr>
            <a:r>
              <a:rPr lang="en-US" sz="1400" kern="0" dirty="0">
                <a:solidFill>
                  <a:schemeClr val="tx1">
                    <a:lumMod val="65000"/>
                    <a:lumOff val="35000"/>
                  </a:schemeClr>
                </a:solidFill>
                <a:latin typeface="Sherman Sans Book" pitchFamily="50" charset="0"/>
                <a:ea typeface="Sherman Sans Book" pitchFamily="50" charset="0"/>
              </a:rPr>
              <a:t>The DataNode replicates each block to two other DataNodes (as chosen by the NameNode)</a:t>
            </a:r>
          </a:p>
        </p:txBody>
      </p:sp>
      <p:sp>
        <p:nvSpPr>
          <p:cNvPr id="15" name="TextBox 14">
            <a:extLst>
              <a:ext uri="{FF2B5EF4-FFF2-40B4-BE49-F238E27FC236}">
                <a16:creationId xmlns:a16="http://schemas.microsoft.com/office/drawing/2014/main" id="{EBCA363D-8923-4BFE-AD49-C4E8B082C1A1}"/>
              </a:ext>
            </a:extLst>
          </p:cNvPr>
          <p:cNvSpPr txBox="1"/>
          <p:nvPr/>
        </p:nvSpPr>
        <p:spPr>
          <a:xfrm>
            <a:off x="2936229" y="3040690"/>
            <a:ext cx="2335735" cy="715118"/>
          </a:xfrm>
          <a:prstGeom prst="rect">
            <a:avLst/>
          </a:prstGeom>
          <a:noFill/>
        </p:spPr>
        <p:txBody>
          <a:bodyPr wrap="square" lIns="68122" tIns="34061" rIns="68122" bIns="34061" rtlCol="0">
            <a:noAutofit/>
          </a:bodyPr>
          <a:lstStyle/>
          <a:p>
            <a:pPr marL="162000" indent="-162000" defTabSz="681072">
              <a:buFont typeface="+mj-lt"/>
              <a:buAutoNum type="arabicPeriod" startAt="2"/>
              <a:defRPr/>
            </a:pPr>
            <a:r>
              <a:rPr lang="en-US" sz="1400" kern="0" dirty="0">
                <a:solidFill>
                  <a:schemeClr val="tx1">
                    <a:lumMod val="65000"/>
                    <a:lumOff val="35000"/>
                  </a:schemeClr>
                </a:solidFill>
                <a:latin typeface="Sherman Sans Book" pitchFamily="50" charset="0"/>
                <a:ea typeface="Sherman Sans Book" pitchFamily="50" charset="0"/>
              </a:rPr>
              <a:t>NameNode tells client how and where to distribute the blocks</a:t>
            </a:r>
          </a:p>
        </p:txBody>
      </p:sp>
      <p:sp>
        <p:nvSpPr>
          <p:cNvPr id="16" name="Rectangle 15">
            <a:extLst>
              <a:ext uri="{FF2B5EF4-FFF2-40B4-BE49-F238E27FC236}">
                <a16:creationId xmlns:a16="http://schemas.microsoft.com/office/drawing/2014/main" id="{1DDAD7EC-4F0A-452E-9C86-82D10681F4F9}"/>
              </a:ext>
            </a:extLst>
          </p:cNvPr>
          <p:cNvSpPr/>
          <p:nvPr/>
        </p:nvSpPr>
        <p:spPr>
          <a:xfrm>
            <a:off x="1792499" y="5515954"/>
            <a:ext cx="161925" cy="152400"/>
          </a:xfrm>
          <a:prstGeom prst="rect">
            <a:avLst/>
          </a:prstGeom>
          <a:solidFill>
            <a:srgbClr val="595959"/>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cxnSp>
        <p:nvCxnSpPr>
          <p:cNvPr id="17" name="Straight Arrow Connector 16">
            <a:extLst>
              <a:ext uri="{FF2B5EF4-FFF2-40B4-BE49-F238E27FC236}">
                <a16:creationId xmlns:a16="http://schemas.microsoft.com/office/drawing/2014/main" id="{7B5D1772-1E62-4F8A-A41F-01721D222264}"/>
              </a:ext>
            </a:extLst>
          </p:cNvPr>
          <p:cNvCxnSpPr/>
          <p:nvPr/>
        </p:nvCxnSpPr>
        <p:spPr>
          <a:xfrm flipH="1">
            <a:off x="2997599" y="2983711"/>
            <a:ext cx="2274368" cy="8212"/>
          </a:xfrm>
          <a:prstGeom prst="straightConnector1">
            <a:avLst/>
          </a:prstGeom>
          <a:noFill/>
          <a:ln w="25400" cap="flat" cmpd="sng" algn="ctr">
            <a:solidFill>
              <a:srgbClr val="595959"/>
            </a:solidFill>
            <a:prstDash val="solid"/>
            <a:tailEnd type="arrow"/>
          </a:ln>
          <a:effectLst/>
        </p:spPr>
      </p:cxnSp>
      <p:grpSp>
        <p:nvGrpSpPr>
          <p:cNvPr id="18" name="Group 17">
            <a:extLst>
              <a:ext uri="{FF2B5EF4-FFF2-40B4-BE49-F238E27FC236}">
                <a16:creationId xmlns:a16="http://schemas.microsoft.com/office/drawing/2014/main" id="{B08511D6-16BC-49DC-BEC7-084AB83E4C4D}"/>
              </a:ext>
            </a:extLst>
          </p:cNvPr>
          <p:cNvGrpSpPr/>
          <p:nvPr/>
        </p:nvGrpSpPr>
        <p:grpSpPr>
          <a:xfrm>
            <a:off x="5359848" y="2532030"/>
            <a:ext cx="1814569" cy="648711"/>
            <a:chOff x="5802238" y="832102"/>
            <a:chExt cx="2419425" cy="864948"/>
          </a:xfrm>
        </p:grpSpPr>
        <p:sp>
          <p:nvSpPr>
            <p:cNvPr id="19" name="Rectangle 18">
              <a:extLst>
                <a:ext uri="{FF2B5EF4-FFF2-40B4-BE49-F238E27FC236}">
                  <a16:creationId xmlns:a16="http://schemas.microsoft.com/office/drawing/2014/main" id="{BB44B836-318C-47A1-9D49-529833C7AF25}"/>
                </a:ext>
              </a:extLst>
            </p:cNvPr>
            <p:cNvSpPr/>
            <p:nvPr/>
          </p:nvSpPr>
          <p:spPr>
            <a:xfrm>
              <a:off x="5802238" y="832102"/>
              <a:ext cx="2419425" cy="864948"/>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20" name="Picture 19" descr="icon_name_node.png">
              <a:extLst>
                <a:ext uri="{FF2B5EF4-FFF2-40B4-BE49-F238E27FC236}">
                  <a16:creationId xmlns:a16="http://schemas.microsoft.com/office/drawing/2014/main" id="{490D33B6-40FA-4E71-B151-276BC9DF72E1}"/>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878363" y="850464"/>
              <a:ext cx="832528" cy="832528"/>
            </a:xfrm>
            <a:prstGeom prst="rect">
              <a:avLst/>
            </a:prstGeom>
          </p:spPr>
        </p:pic>
        <p:sp>
          <p:nvSpPr>
            <p:cNvPr id="21" name="TextBox 20">
              <a:extLst>
                <a:ext uri="{FF2B5EF4-FFF2-40B4-BE49-F238E27FC236}">
                  <a16:creationId xmlns:a16="http://schemas.microsoft.com/office/drawing/2014/main" id="{75DA31A7-0F50-4EAD-B506-80C34C1E0CD8}"/>
                </a:ext>
              </a:extLst>
            </p:cNvPr>
            <p:cNvSpPr txBox="1"/>
            <p:nvPr/>
          </p:nvSpPr>
          <p:spPr>
            <a:xfrm>
              <a:off x="6715635" y="1072973"/>
              <a:ext cx="1438856" cy="451405"/>
            </a:xfrm>
            <a:prstGeom prst="rect">
              <a:avLst/>
            </a:prstGeom>
            <a:noFill/>
          </p:spPr>
          <p:txBody>
            <a:bodyPr wrap="none" rtlCol="0">
              <a:noAutofit/>
            </a:bodyPr>
            <a:lstStyle/>
            <a:p>
              <a:pPr defTabSz="681072">
                <a:defRPr/>
              </a:pPr>
              <a:r>
                <a:rPr lang="en-US" sz="1600" kern="0" dirty="0">
                  <a:solidFill>
                    <a:schemeClr val="tx1">
                      <a:lumMod val="65000"/>
                      <a:lumOff val="35000"/>
                    </a:schemeClr>
                  </a:solidFill>
                  <a:latin typeface="Sherman Sans Book" pitchFamily="50" charset="0"/>
                  <a:ea typeface="Sherman Sans Book" pitchFamily="50" charset="0"/>
                  <a:cs typeface="Arial"/>
                </a:rPr>
                <a:t>NameNode</a:t>
              </a:r>
            </a:p>
          </p:txBody>
        </p:sp>
      </p:grpSp>
      <p:grpSp>
        <p:nvGrpSpPr>
          <p:cNvPr id="23" name="Group 22">
            <a:extLst>
              <a:ext uri="{FF2B5EF4-FFF2-40B4-BE49-F238E27FC236}">
                <a16:creationId xmlns:a16="http://schemas.microsoft.com/office/drawing/2014/main" id="{248002AF-7966-4A35-8DC5-6EC6D175308C}"/>
              </a:ext>
            </a:extLst>
          </p:cNvPr>
          <p:cNvGrpSpPr/>
          <p:nvPr/>
        </p:nvGrpSpPr>
        <p:grpSpPr>
          <a:xfrm>
            <a:off x="1197063" y="5077655"/>
            <a:ext cx="1806358" cy="853286"/>
            <a:chOff x="251795" y="4226270"/>
            <a:chExt cx="2408477" cy="1137715"/>
          </a:xfrm>
        </p:grpSpPr>
        <p:sp>
          <p:nvSpPr>
            <p:cNvPr id="25" name="Rectangle 24">
              <a:extLst>
                <a:ext uri="{FF2B5EF4-FFF2-40B4-BE49-F238E27FC236}">
                  <a16:creationId xmlns:a16="http://schemas.microsoft.com/office/drawing/2014/main" id="{4228C91C-CE4B-47FD-AF8C-04EE53A3F72E}"/>
                </a:ext>
              </a:extLst>
            </p:cNvPr>
            <p:cNvSpPr/>
            <p:nvPr/>
          </p:nvSpPr>
          <p:spPr>
            <a:xfrm>
              <a:off x="251795" y="4226270"/>
              <a:ext cx="2408477" cy="113771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26" name="Picture 25" descr="icon_data_node.png">
              <a:extLst>
                <a:ext uri="{FF2B5EF4-FFF2-40B4-BE49-F238E27FC236}">
                  <a16:creationId xmlns:a16="http://schemas.microsoft.com/office/drawing/2014/main" id="{26BD1F49-543B-4BBA-8091-8085BCF0D7C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90756" y="4542300"/>
              <a:ext cx="459024" cy="493850"/>
            </a:xfrm>
            <a:prstGeom prst="rect">
              <a:avLst/>
            </a:prstGeom>
          </p:spPr>
        </p:pic>
      </p:grpSp>
      <p:sp>
        <p:nvSpPr>
          <p:cNvPr id="28" name="Rectangle 27">
            <a:extLst>
              <a:ext uri="{FF2B5EF4-FFF2-40B4-BE49-F238E27FC236}">
                <a16:creationId xmlns:a16="http://schemas.microsoft.com/office/drawing/2014/main" id="{9E0C1EBC-924E-49B9-B146-145A42386B92}"/>
              </a:ext>
            </a:extLst>
          </p:cNvPr>
          <p:cNvSpPr/>
          <p:nvPr/>
        </p:nvSpPr>
        <p:spPr>
          <a:xfrm>
            <a:off x="3396884"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29" name="Picture 28" descr="icon_data_node.png">
            <a:extLst>
              <a:ext uri="{FF2B5EF4-FFF2-40B4-BE49-F238E27FC236}">
                <a16:creationId xmlns:a16="http://schemas.microsoft.com/office/drawing/2014/main" id="{E2BBFB59-F6D1-4BB8-968C-E30511FC1F2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501058" y="5314017"/>
            <a:ext cx="344268" cy="370388"/>
          </a:xfrm>
          <a:prstGeom prst="rect">
            <a:avLst/>
          </a:prstGeom>
        </p:spPr>
      </p:pic>
      <p:sp>
        <p:nvSpPr>
          <p:cNvPr id="32" name="Rectangle 31">
            <a:extLst>
              <a:ext uri="{FF2B5EF4-FFF2-40B4-BE49-F238E27FC236}">
                <a16:creationId xmlns:a16="http://schemas.microsoft.com/office/drawing/2014/main" id="{A59892C6-3815-475D-AC6E-13DEEE1C0879}"/>
              </a:ext>
            </a:extLst>
          </p:cNvPr>
          <p:cNvSpPr/>
          <p:nvPr/>
        </p:nvSpPr>
        <p:spPr>
          <a:xfrm>
            <a:off x="5597356"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33" name="Picture 32" descr="icon_data_node.png">
            <a:extLst>
              <a:ext uri="{FF2B5EF4-FFF2-40B4-BE49-F238E27FC236}">
                <a16:creationId xmlns:a16="http://schemas.microsoft.com/office/drawing/2014/main" id="{203C00CD-4A32-4852-B14A-8D31342DC5E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701530" y="5314017"/>
            <a:ext cx="344268" cy="370388"/>
          </a:xfrm>
          <a:prstGeom prst="rect">
            <a:avLst/>
          </a:prstGeom>
        </p:spPr>
      </p:pic>
      <p:sp>
        <p:nvSpPr>
          <p:cNvPr id="36" name="Rectangle 35">
            <a:extLst>
              <a:ext uri="{FF2B5EF4-FFF2-40B4-BE49-F238E27FC236}">
                <a16:creationId xmlns:a16="http://schemas.microsoft.com/office/drawing/2014/main" id="{DA98163F-13CB-40F4-95FF-550E8AFCE7D3}"/>
              </a:ext>
            </a:extLst>
          </p:cNvPr>
          <p:cNvSpPr/>
          <p:nvPr/>
        </p:nvSpPr>
        <p:spPr>
          <a:xfrm>
            <a:off x="4233980" y="5513433"/>
            <a:ext cx="161925" cy="152400"/>
          </a:xfrm>
          <a:prstGeom prst="rect">
            <a:avLst/>
          </a:prstGeom>
          <a:solidFill>
            <a:srgbClr val="595959"/>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39" name="TextBox 38">
            <a:extLst>
              <a:ext uri="{FF2B5EF4-FFF2-40B4-BE49-F238E27FC236}">
                <a16:creationId xmlns:a16="http://schemas.microsoft.com/office/drawing/2014/main" id="{13BE1685-7A04-4839-AB2E-16692283CF04}"/>
              </a:ext>
            </a:extLst>
          </p:cNvPr>
          <p:cNvSpPr txBox="1"/>
          <p:nvPr/>
        </p:nvSpPr>
        <p:spPr>
          <a:xfrm>
            <a:off x="5359850" y="3280914"/>
            <a:ext cx="1943318" cy="1323439"/>
          </a:xfrm>
          <a:prstGeom prst="rect">
            <a:avLst/>
          </a:prstGeom>
          <a:noFill/>
        </p:spPr>
        <p:txBody>
          <a:bodyPr wrap="square" rtlCol="0">
            <a:noAutofit/>
          </a:bodyPr>
          <a:lstStyle/>
          <a:p>
            <a:r>
              <a:rPr lang="en-US" sz="1600" dirty="0">
                <a:solidFill>
                  <a:schemeClr val="tx1">
                    <a:lumMod val="65000"/>
                    <a:lumOff val="35000"/>
                  </a:schemeClr>
                </a:solidFill>
                <a:latin typeface="Sherman Sans Book" pitchFamily="50" charset="0"/>
                <a:ea typeface="Sherman Sans Book" pitchFamily="50" charset="0"/>
              </a:rPr>
              <a:t>The NameNode only stores file system metadata. It is not responsible for storing or transferring data!</a:t>
            </a:r>
          </a:p>
        </p:txBody>
      </p:sp>
      <p:sp>
        <p:nvSpPr>
          <p:cNvPr id="38" name="TextBox 37">
            <a:extLst>
              <a:ext uri="{FF2B5EF4-FFF2-40B4-BE49-F238E27FC236}">
                <a16:creationId xmlns:a16="http://schemas.microsoft.com/office/drawing/2014/main" id="{7C348576-F645-46A6-97C7-18BD1047B819}"/>
              </a:ext>
            </a:extLst>
          </p:cNvPr>
          <p:cNvSpPr txBox="1"/>
          <p:nvPr/>
        </p:nvSpPr>
        <p:spPr>
          <a:xfrm>
            <a:off x="3977444" y="4889306"/>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2</a:t>
            </a:r>
          </a:p>
        </p:txBody>
      </p:sp>
      <p:sp>
        <p:nvSpPr>
          <p:cNvPr id="40" name="TextBox 39">
            <a:extLst>
              <a:ext uri="{FF2B5EF4-FFF2-40B4-BE49-F238E27FC236}">
                <a16:creationId xmlns:a16="http://schemas.microsoft.com/office/drawing/2014/main" id="{A780494C-DB77-45D2-9F56-B3346D053B57}"/>
              </a:ext>
            </a:extLst>
          </p:cNvPr>
          <p:cNvSpPr txBox="1"/>
          <p:nvPr/>
        </p:nvSpPr>
        <p:spPr>
          <a:xfrm>
            <a:off x="1774614" y="4926270"/>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1</a:t>
            </a:r>
          </a:p>
        </p:txBody>
      </p:sp>
      <p:sp>
        <p:nvSpPr>
          <p:cNvPr id="41" name="TextBox 40">
            <a:extLst>
              <a:ext uri="{FF2B5EF4-FFF2-40B4-BE49-F238E27FC236}">
                <a16:creationId xmlns:a16="http://schemas.microsoft.com/office/drawing/2014/main" id="{A99FA4B2-9984-4427-9A77-54BED8519133}"/>
              </a:ext>
            </a:extLst>
          </p:cNvPr>
          <p:cNvSpPr txBox="1"/>
          <p:nvPr/>
        </p:nvSpPr>
        <p:spPr>
          <a:xfrm>
            <a:off x="6177265" y="4900391"/>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3</a:t>
            </a:r>
          </a:p>
        </p:txBody>
      </p:sp>
    </p:spTree>
    <p:extLst>
      <p:ext uri="{BB962C8B-B14F-4D97-AF65-F5344CB8AC3E}">
        <p14:creationId xmlns:p14="http://schemas.microsoft.com/office/powerpoint/2010/main" val="302942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Straight Arrow Connector 31">
            <a:extLst>
              <a:ext uri="{FF2B5EF4-FFF2-40B4-BE49-F238E27FC236}">
                <a16:creationId xmlns:a16="http://schemas.microsoft.com/office/drawing/2014/main" id="{A575187C-5324-4A53-A5FB-A529EA953BC4}"/>
              </a:ext>
            </a:extLst>
          </p:cNvPr>
          <p:cNvCxnSpPr>
            <a:cxnSpLocks/>
          </p:cNvCxnSpPr>
          <p:nvPr/>
        </p:nvCxnSpPr>
        <p:spPr>
          <a:xfrm flipH="1" flipV="1">
            <a:off x="5429497" y="3704371"/>
            <a:ext cx="2023564" cy="1651187"/>
          </a:xfrm>
          <a:prstGeom prst="straightConnector1">
            <a:avLst/>
          </a:prstGeom>
          <a:noFill/>
          <a:ln w="25400" cap="flat" cmpd="sng" algn="ctr">
            <a:solidFill>
              <a:srgbClr val="595959"/>
            </a:solidFill>
            <a:prstDash val="solid"/>
            <a:tailEnd type="arrow"/>
          </a:ln>
          <a:effectLst/>
        </p:spPr>
      </p:cxnSp>
      <p:sp>
        <p:nvSpPr>
          <p:cNvPr id="5" name="Title 4">
            <a:extLst>
              <a:ext uri="{FF2B5EF4-FFF2-40B4-BE49-F238E27FC236}">
                <a16:creationId xmlns:a16="http://schemas.microsoft.com/office/drawing/2014/main" id="{A63F1809-C1FE-4F2B-B227-B712FD7BA225}"/>
              </a:ext>
            </a:extLst>
          </p:cNvPr>
          <p:cNvSpPr>
            <a:spLocks noGrp="1"/>
          </p:cNvSpPr>
          <p:nvPr>
            <p:ph type="title"/>
          </p:nvPr>
        </p:nvSpPr>
        <p:spPr/>
        <p:txBody>
          <a:bodyPr>
            <a:noAutofit/>
          </a:bodyPr>
          <a:lstStyle/>
          <a:p>
            <a:r>
              <a:rPr lang="en-US" dirty="0"/>
              <a:t>HDFS: DataNode</a:t>
            </a:r>
            <a:endParaRPr lang="en-IN" dirty="0"/>
          </a:p>
        </p:txBody>
      </p:sp>
      <p:sp>
        <p:nvSpPr>
          <p:cNvPr id="6" name="Content Placeholder 5">
            <a:extLst>
              <a:ext uri="{FF2B5EF4-FFF2-40B4-BE49-F238E27FC236}">
                <a16:creationId xmlns:a16="http://schemas.microsoft.com/office/drawing/2014/main" id="{90763CF9-95B2-4D9D-B148-05A5186AAF34}"/>
              </a:ext>
            </a:extLst>
          </p:cNvPr>
          <p:cNvSpPr>
            <a:spLocks noGrp="1"/>
          </p:cNvSpPr>
          <p:nvPr>
            <p:ph idx="1"/>
          </p:nvPr>
        </p:nvSpPr>
        <p:spPr>
          <a:xfrm>
            <a:off x="768096" y="2286001"/>
            <a:ext cx="7290055" cy="991238"/>
          </a:xfrm>
        </p:spPr>
        <p:txBody>
          <a:bodyPr>
            <a:noAutofit/>
          </a:bodyPr>
          <a:lstStyle/>
          <a:p>
            <a:r>
              <a:rPr lang="en-US" sz="1600" dirty="0"/>
              <a:t>Handle I/O requests from clients</a:t>
            </a:r>
          </a:p>
          <a:p>
            <a:r>
              <a:rPr lang="en-US" sz="1600" dirty="0"/>
              <a:t>Sending heartbeats and block reports to NameNode</a:t>
            </a:r>
          </a:p>
          <a:p>
            <a:r>
              <a:rPr lang="en-US" sz="1600" dirty="0"/>
              <a:t>Managing the blocks themselves (create, delete, replicate)</a:t>
            </a:r>
          </a:p>
        </p:txBody>
      </p:sp>
      <p:sp>
        <p:nvSpPr>
          <p:cNvPr id="3" name="Footer Placeholder 2">
            <a:extLst>
              <a:ext uri="{FF2B5EF4-FFF2-40B4-BE49-F238E27FC236}">
                <a16:creationId xmlns:a16="http://schemas.microsoft.com/office/drawing/2014/main" id="{F7C45A87-6433-4A4B-B0F3-C595CD586819}"/>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F6F7988D-2B68-4B07-AE55-85BF3C2E897E}"/>
              </a:ext>
            </a:extLst>
          </p:cNvPr>
          <p:cNvSpPr>
            <a:spLocks noGrp="1"/>
          </p:cNvSpPr>
          <p:nvPr>
            <p:ph type="sldNum" sz="quarter" idx="12"/>
          </p:nvPr>
        </p:nvSpPr>
        <p:spPr/>
        <p:txBody>
          <a:bodyPr>
            <a:noAutofit/>
          </a:bodyPr>
          <a:lstStyle/>
          <a:p>
            <a:fld id="{4FAB73BC-B049-4115-A692-8D63A059BFB8}" type="slidenum">
              <a:rPr lang="en-US" smtClean="0"/>
              <a:t>34</a:t>
            </a:fld>
            <a:endParaRPr lang="en-US" dirty="0"/>
          </a:p>
        </p:txBody>
      </p:sp>
      <p:grpSp>
        <p:nvGrpSpPr>
          <p:cNvPr id="7" name="Group 6">
            <a:extLst>
              <a:ext uri="{FF2B5EF4-FFF2-40B4-BE49-F238E27FC236}">
                <a16:creationId xmlns:a16="http://schemas.microsoft.com/office/drawing/2014/main" id="{AFE7D541-FD98-43E8-8E93-28DB3C1D38C1}"/>
              </a:ext>
            </a:extLst>
          </p:cNvPr>
          <p:cNvGrpSpPr/>
          <p:nvPr/>
        </p:nvGrpSpPr>
        <p:grpSpPr>
          <a:xfrm>
            <a:off x="3619680" y="3429000"/>
            <a:ext cx="1814569" cy="648711"/>
            <a:chOff x="5802238" y="832102"/>
            <a:chExt cx="2419425" cy="864948"/>
          </a:xfrm>
        </p:grpSpPr>
        <p:sp>
          <p:nvSpPr>
            <p:cNvPr id="8" name="Rectangle 7">
              <a:extLst>
                <a:ext uri="{FF2B5EF4-FFF2-40B4-BE49-F238E27FC236}">
                  <a16:creationId xmlns:a16="http://schemas.microsoft.com/office/drawing/2014/main" id="{E3618963-E909-4AF6-87FE-52AF0B401719}"/>
                </a:ext>
              </a:extLst>
            </p:cNvPr>
            <p:cNvSpPr/>
            <p:nvPr/>
          </p:nvSpPr>
          <p:spPr>
            <a:xfrm>
              <a:off x="5802238" y="832102"/>
              <a:ext cx="2419425" cy="864948"/>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9" name="Picture 8" descr="icon_name_node.png">
              <a:extLst>
                <a:ext uri="{FF2B5EF4-FFF2-40B4-BE49-F238E27FC236}">
                  <a16:creationId xmlns:a16="http://schemas.microsoft.com/office/drawing/2014/main" id="{E014CD70-854A-4566-80EB-ED2B9222EB3B}"/>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878363" y="850464"/>
              <a:ext cx="832528" cy="832528"/>
            </a:xfrm>
            <a:prstGeom prst="rect">
              <a:avLst/>
            </a:prstGeom>
          </p:spPr>
        </p:pic>
        <p:sp>
          <p:nvSpPr>
            <p:cNvPr id="10" name="TextBox 9">
              <a:extLst>
                <a:ext uri="{FF2B5EF4-FFF2-40B4-BE49-F238E27FC236}">
                  <a16:creationId xmlns:a16="http://schemas.microsoft.com/office/drawing/2014/main" id="{68767E58-D092-420F-BCE4-A857816998FE}"/>
                </a:ext>
              </a:extLst>
            </p:cNvPr>
            <p:cNvSpPr txBox="1"/>
            <p:nvPr/>
          </p:nvSpPr>
          <p:spPr>
            <a:xfrm>
              <a:off x="6715635" y="1072973"/>
              <a:ext cx="1438856" cy="451405"/>
            </a:xfrm>
            <a:prstGeom prst="rect">
              <a:avLst/>
            </a:prstGeom>
            <a:noFill/>
          </p:spPr>
          <p:txBody>
            <a:bodyPr wrap="none" rtlCol="0">
              <a:noAutofit/>
            </a:bodyPr>
            <a:lstStyle/>
            <a:p>
              <a:pPr defTabSz="681072">
                <a:defRPr/>
              </a:pPr>
              <a:r>
                <a:rPr lang="en-US" sz="1600" kern="0" dirty="0">
                  <a:solidFill>
                    <a:schemeClr val="tx1">
                      <a:lumMod val="65000"/>
                      <a:lumOff val="35000"/>
                    </a:schemeClr>
                  </a:solidFill>
                  <a:latin typeface="Sherman Sans Book" pitchFamily="50" charset="0"/>
                  <a:ea typeface="Sherman Sans Book" pitchFamily="50" charset="0"/>
                  <a:cs typeface="Arial"/>
                </a:rPr>
                <a:t>NameNode</a:t>
              </a:r>
            </a:p>
          </p:txBody>
        </p:sp>
      </p:grpSp>
      <p:grpSp>
        <p:nvGrpSpPr>
          <p:cNvPr id="11" name="Group 10">
            <a:extLst>
              <a:ext uri="{FF2B5EF4-FFF2-40B4-BE49-F238E27FC236}">
                <a16:creationId xmlns:a16="http://schemas.microsoft.com/office/drawing/2014/main" id="{D71935D3-D395-4A3D-9E9A-3AC8105501F3}"/>
              </a:ext>
            </a:extLst>
          </p:cNvPr>
          <p:cNvGrpSpPr/>
          <p:nvPr/>
        </p:nvGrpSpPr>
        <p:grpSpPr>
          <a:xfrm>
            <a:off x="817227" y="5507975"/>
            <a:ext cx="1806358" cy="853286"/>
            <a:chOff x="251795" y="4226270"/>
            <a:chExt cx="2408477" cy="1137715"/>
          </a:xfrm>
        </p:grpSpPr>
        <p:sp>
          <p:nvSpPr>
            <p:cNvPr id="12" name="Rectangle 11">
              <a:extLst>
                <a:ext uri="{FF2B5EF4-FFF2-40B4-BE49-F238E27FC236}">
                  <a16:creationId xmlns:a16="http://schemas.microsoft.com/office/drawing/2014/main" id="{7CEF4C74-69E5-49E6-B8A5-53B9EC7F7BC3}"/>
                </a:ext>
              </a:extLst>
            </p:cNvPr>
            <p:cNvSpPr/>
            <p:nvPr/>
          </p:nvSpPr>
          <p:spPr>
            <a:xfrm>
              <a:off x="251795" y="4226270"/>
              <a:ext cx="2408477" cy="113771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13" name="Picture 12" descr="icon_data_node.png">
              <a:extLst>
                <a:ext uri="{FF2B5EF4-FFF2-40B4-BE49-F238E27FC236}">
                  <a16:creationId xmlns:a16="http://schemas.microsoft.com/office/drawing/2014/main" id="{7CCC256A-55BD-4B35-B759-20606239F1F0}"/>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90756" y="4542300"/>
              <a:ext cx="459024" cy="493850"/>
            </a:xfrm>
            <a:prstGeom prst="rect">
              <a:avLst/>
            </a:prstGeom>
          </p:spPr>
        </p:pic>
      </p:grpSp>
      <p:sp>
        <p:nvSpPr>
          <p:cNvPr id="14" name="Rectangle 13">
            <a:extLst>
              <a:ext uri="{FF2B5EF4-FFF2-40B4-BE49-F238E27FC236}">
                <a16:creationId xmlns:a16="http://schemas.microsoft.com/office/drawing/2014/main" id="{0B831ABD-D683-44D4-B7B3-533858CA470F}"/>
              </a:ext>
            </a:extLst>
          </p:cNvPr>
          <p:cNvSpPr/>
          <p:nvPr/>
        </p:nvSpPr>
        <p:spPr>
          <a:xfrm>
            <a:off x="2749756" y="550731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16" name="Picture 15" descr="icon_data_node.png">
            <a:extLst>
              <a:ext uri="{FF2B5EF4-FFF2-40B4-BE49-F238E27FC236}">
                <a16:creationId xmlns:a16="http://schemas.microsoft.com/office/drawing/2014/main" id="{D8E1DFC7-8806-4A35-9E80-8FFEA1A6B62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2853930" y="5744337"/>
            <a:ext cx="344268" cy="370388"/>
          </a:xfrm>
          <a:prstGeom prst="rect">
            <a:avLst/>
          </a:prstGeom>
        </p:spPr>
      </p:pic>
      <p:sp>
        <p:nvSpPr>
          <p:cNvPr id="18" name="TextBox 17">
            <a:extLst>
              <a:ext uri="{FF2B5EF4-FFF2-40B4-BE49-F238E27FC236}">
                <a16:creationId xmlns:a16="http://schemas.microsoft.com/office/drawing/2014/main" id="{667B5793-650B-4D7D-B23F-BA9629C31E87}"/>
              </a:ext>
            </a:extLst>
          </p:cNvPr>
          <p:cNvSpPr txBox="1"/>
          <p:nvPr/>
        </p:nvSpPr>
        <p:spPr>
          <a:xfrm>
            <a:off x="3330316" y="5319626"/>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2</a:t>
            </a:r>
          </a:p>
        </p:txBody>
      </p:sp>
      <p:sp>
        <p:nvSpPr>
          <p:cNvPr id="19" name="TextBox 18">
            <a:extLst>
              <a:ext uri="{FF2B5EF4-FFF2-40B4-BE49-F238E27FC236}">
                <a16:creationId xmlns:a16="http://schemas.microsoft.com/office/drawing/2014/main" id="{160E5255-154D-42D6-BD94-EDF2E22A26B2}"/>
              </a:ext>
            </a:extLst>
          </p:cNvPr>
          <p:cNvSpPr txBox="1"/>
          <p:nvPr/>
        </p:nvSpPr>
        <p:spPr>
          <a:xfrm>
            <a:off x="1394778" y="5356590"/>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1</a:t>
            </a:r>
          </a:p>
        </p:txBody>
      </p:sp>
      <p:grpSp>
        <p:nvGrpSpPr>
          <p:cNvPr id="21" name="Group 20">
            <a:extLst>
              <a:ext uri="{FF2B5EF4-FFF2-40B4-BE49-F238E27FC236}">
                <a16:creationId xmlns:a16="http://schemas.microsoft.com/office/drawing/2014/main" id="{7DA624AF-5049-483D-BE12-CB0618191CC7}"/>
              </a:ext>
            </a:extLst>
          </p:cNvPr>
          <p:cNvGrpSpPr/>
          <p:nvPr/>
        </p:nvGrpSpPr>
        <p:grpSpPr>
          <a:xfrm>
            <a:off x="4654800" y="5330711"/>
            <a:ext cx="1806358" cy="1029894"/>
            <a:chOff x="4654800" y="4900391"/>
            <a:chExt cx="1806358" cy="1029894"/>
          </a:xfrm>
        </p:grpSpPr>
        <p:sp>
          <p:nvSpPr>
            <p:cNvPr id="15" name="Rectangle 14">
              <a:extLst>
                <a:ext uri="{FF2B5EF4-FFF2-40B4-BE49-F238E27FC236}">
                  <a16:creationId xmlns:a16="http://schemas.microsoft.com/office/drawing/2014/main" id="{0A49E86F-8348-48E3-8819-A703E9BC8C5D}"/>
                </a:ext>
              </a:extLst>
            </p:cNvPr>
            <p:cNvSpPr/>
            <p:nvPr/>
          </p:nvSpPr>
          <p:spPr>
            <a:xfrm>
              <a:off x="4654800"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17" name="Picture 16" descr="icon_data_node.png">
              <a:extLst>
                <a:ext uri="{FF2B5EF4-FFF2-40B4-BE49-F238E27FC236}">
                  <a16:creationId xmlns:a16="http://schemas.microsoft.com/office/drawing/2014/main" id="{1FC9D4D8-90A0-43CA-B499-DDD62129ACF2}"/>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758974" y="5314017"/>
              <a:ext cx="344268" cy="370388"/>
            </a:xfrm>
            <a:prstGeom prst="rect">
              <a:avLst/>
            </a:prstGeom>
          </p:spPr>
        </p:pic>
        <p:sp>
          <p:nvSpPr>
            <p:cNvPr id="20" name="TextBox 19">
              <a:extLst>
                <a:ext uri="{FF2B5EF4-FFF2-40B4-BE49-F238E27FC236}">
                  <a16:creationId xmlns:a16="http://schemas.microsoft.com/office/drawing/2014/main" id="{9B5958E2-CC6D-45B9-BA1F-C009BC80C8D6}"/>
                </a:ext>
              </a:extLst>
            </p:cNvPr>
            <p:cNvSpPr txBox="1"/>
            <p:nvPr/>
          </p:nvSpPr>
          <p:spPr>
            <a:xfrm>
              <a:off x="5234709" y="4900391"/>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3</a:t>
              </a:r>
            </a:p>
          </p:txBody>
        </p:sp>
      </p:grpSp>
      <p:grpSp>
        <p:nvGrpSpPr>
          <p:cNvPr id="22" name="Group 21">
            <a:extLst>
              <a:ext uri="{FF2B5EF4-FFF2-40B4-BE49-F238E27FC236}">
                <a16:creationId xmlns:a16="http://schemas.microsoft.com/office/drawing/2014/main" id="{7C86667C-C6B8-4854-B826-3CBA812DD76F}"/>
              </a:ext>
            </a:extLst>
          </p:cNvPr>
          <p:cNvGrpSpPr/>
          <p:nvPr/>
        </p:nvGrpSpPr>
        <p:grpSpPr>
          <a:xfrm>
            <a:off x="6559844" y="5330711"/>
            <a:ext cx="1806358" cy="1029894"/>
            <a:chOff x="4654800" y="4900391"/>
            <a:chExt cx="1806358" cy="1029894"/>
          </a:xfrm>
        </p:grpSpPr>
        <p:sp>
          <p:nvSpPr>
            <p:cNvPr id="23" name="Rectangle 22">
              <a:extLst>
                <a:ext uri="{FF2B5EF4-FFF2-40B4-BE49-F238E27FC236}">
                  <a16:creationId xmlns:a16="http://schemas.microsoft.com/office/drawing/2014/main" id="{B54A453B-2350-4053-8633-A8F941514A7E}"/>
                </a:ext>
              </a:extLst>
            </p:cNvPr>
            <p:cNvSpPr/>
            <p:nvPr/>
          </p:nvSpPr>
          <p:spPr>
            <a:xfrm>
              <a:off x="4654800"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24" name="Picture 23" descr="icon_data_node.png">
              <a:extLst>
                <a:ext uri="{FF2B5EF4-FFF2-40B4-BE49-F238E27FC236}">
                  <a16:creationId xmlns:a16="http://schemas.microsoft.com/office/drawing/2014/main" id="{4FF25BC4-768B-49D6-902A-EC726518D4D0}"/>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758974" y="5314017"/>
              <a:ext cx="344268" cy="370388"/>
            </a:xfrm>
            <a:prstGeom prst="rect">
              <a:avLst/>
            </a:prstGeom>
          </p:spPr>
        </p:pic>
        <p:sp>
          <p:nvSpPr>
            <p:cNvPr id="25" name="TextBox 24">
              <a:extLst>
                <a:ext uri="{FF2B5EF4-FFF2-40B4-BE49-F238E27FC236}">
                  <a16:creationId xmlns:a16="http://schemas.microsoft.com/office/drawing/2014/main" id="{D73FEFF1-6D5E-4B82-AEF6-1708725CBC3B}"/>
                </a:ext>
              </a:extLst>
            </p:cNvPr>
            <p:cNvSpPr txBox="1"/>
            <p:nvPr/>
          </p:nvSpPr>
          <p:spPr>
            <a:xfrm>
              <a:off x="5234709" y="4900391"/>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4</a:t>
              </a:r>
            </a:p>
          </p:txBody>
        </p:sp>
      </p:grpSp>
      <p:cxnSp>
        <p:nvCxnSpPr>
          <p:cNvPr id="31" name="Straight Arrow Connector 30">
            <a:extLst>
              <a:ext uri="{FF2B5EF4-FFF2-40B4-BE49-F238E27FC236}">
                <a16:creationId xmlns:a16="http://schemas.microsoft.com/office/drawing/2014/main" id="{629F4441-BBE6-41B0-96E0-E5B4CBBA1A26}"/>
              </a:ext>
            </a:extLst>
          </p:cNvPr>
          <p:cNvCxnSpPr>
            <a:cxnSpLocks/>
            <a:stCxn id="19" idx="0"/>
          </p:cNvCxnSpPr>
          <p:nvPr/>
        </p:nvCxnSpPr>
        <p:spPr>
          <a:xfrm flipV="1">
            <a:off x="1907002" y="3733990"/>
            <a:ext cx="1694887" cy="1622600"/>
          </a:xfrm>
          <a:prstGeom prst="straightConnector1">
            <a:avLst/>
          </a:prstGeom>
          <a:noFill/>
          <a:ln w="25400" cap="flat" cmpd="sng" algn="ctr">
            <a:solidFill>
              <a:srgbClr val="595959"/>
            </a:solidFill>
            <a:prstDash val="solid"/>
            <a:tailEnd type="arrow"/>
          </a:ln>
          <a:effectLst/>
        </p:spPr>
      </p:cxnSp>
      <p:sp>
        <p:nvSpPr>
          <p:cNvPr id="33" name="Oval Callout 39">
            <a:extLst>
              <a:ext uri="{FF2B5EF4-FFF2-40B4-BE49-F238E27FC236}">
                <a16:creationId xmlns:a16="http://schemas.microsoft.com/office/drawing/2014/main" id="{5F1DEA1B-D17C-4FCA-950A-DF6CF9D078D9}"/>
              </a:ext>
            </a:extLst>
          </p:cNvPr>
          <p:cNvSpPr/>
          <p:nvPr/>
        </p:nvSpPr>
        <p:spPr>
          <a:xfrm>
            <a:off x="5987770" y="3733990"/>
            <a:ext cx="2070379" cy="1042273"/>
          </a:xfrm>
          <a:prstGeom prst="wedgeEllipseCallout">
            <a:avLst>
              <a:gd name="adj1" fmla="val 20751"/>
              <a:gd name="adj2" fmla="val 90148"/>
            </a:avLst>
          </a:prstGeom>
          <a:solidFill>
            <a:sysClr val="window" lastClr="FFFFFF"/>
          </a:solidFill>
          <a:ln w="25400" cap="flat" cmpd="sng" algn="ctr">
            <a:solidFill>
              <a:srgbClr val="595959"/>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“I’m here, too! And here is my latest block report.”</a:t>
            </a:r>
          </a:p>
        </p:txBody>
      </p:sp>
      <p:cxnSp>
        <p:nvCxnSpPr>
          <p:cNvPr id="34" name="Straight Arrow Connector 33">
            <a:extLst>
              <a:ext uri="{FF2B5EF4-FFF2-40B4-BE49-F238E27FC236}">
                <a16:creationId xmlns:a16="http://schemas.microsoft.com/office/drawing/2014/main" id="{148D7D2F-7546-4732-BE2C-87A5DD5706C1}"/>
              </a:ext>
            </a:extLst>
          </p:cNvPr>
          <p:cNvCxnSpPr>
            <a:cxnSpLocks/>
            <a:endCxn id="20" idx="0"/>
          </p:cNvCxnSpPr>
          <p:nvPr/>
        </p:nvCxnSpPr>
        <p:spPr>
          <a:xfrm>
            <a:off x="4931108" y="4077711"/>
            <a:ext cx="815825" cy="1253000"/>
          </a:xfrm>
          <a:prstGeom prst="straightConnector1">
            <a:avLst/>
          </a:prstGeom>
          <a:noFill/>
          <a:ln w="25400" cap="flat" cmpd="sng" algn="ctr">
            <a:solidFill>
              <a:schemeClr val="accent2"/>
            </a:solidFill>
            <a:prstDash val="solid"/>
            <a:tailEnd type="arrow"/>
          </a:ln>
          <a:effectLst/>
        </p:spPr>
      </p:cxnSp>
      <p:sp>
        <p:nvSpPr>
          <p:cNvPr id="35" name="Oval Callout 42">
            <a:extLst>
              <a:ext uri="{FF2B5EF4-FFF2-40B4-BE49-F238E27FC236}">
                <a16:creationId xmlns:a16="http://schemas.microsoft.com/office/drawing/2014/main" id="{E0BDB369-B873-400B-A52A-9CB57DF8F80F}"/>
              </a:ext>
            </a:extLst>
          </p:cNvPr>
          <p:cNvSpPr/>
          <p:nvPr/>
        </p:nvSpPr>
        <p:spPr>
          <a:xfrm>
            <a:off x="3068053" y="4451051"/>
            <a:ext cx="2300405" cy="736230"/>
          </a:xfrm>
          <a:prstGeom prst="wedgeEllipseCallout">
            <a:avLst>
              <a:gd name="adj1" fmla="val -7011"/>
              <a:gd name="adj2" fmla="val -100937"/>
            </a:avLst>
          </a:prstGeom>
          <a:solidFill>
            <a:sysClr val="window" lastClr="FFFFFF"/>
          </a:solidFill>
          <a:ln w="25400" cap="flat" cmpd="sng" algn="ctr">
            <a:solidFill>
              <a:schemeClr val="accent2"/>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“Replicate block 123 to DataNode 1.”</a:t>
            </a:r>
          </a:p>
        </p:txBody>
      </p:sp>
      <p:sp>
        <p:nvSpPr>
          <p:cNvPr id="40" name="Rectangle 39">
            <a:extLst>
              <a:ext uri="{FF2B5EF4-FFF2-40B4-BE49-F238E27FC236}">
                <a16:creationId xmlns:a16="http://schemas.microsoft.com/office/drawing/2014/main" id="{E4BBF190-8400-481B-893F-DE838DDC77F0}"/>
              </a:ext>
            </a:extLst>
          </p:cNvPr>
          <p:cNvSpPr/>
          <p:nvPr/>
        </p:nvSpPr>
        <p:spPr>
          <a:xfrm>
            <a:off x="5346938" y="6048935"/>
            <a:ext cx="510299" cy="234410"/>
          </a:xfrm>
          <a:prstGeom prst="rect">
            <a:avLst/>
          </a:prstGeom>
          <a:solidFill>
            <a:srgbClr val="1CADE4"/>
          </a:solidFill>
          <a:ln w="9525" cap="flat" cmpd="sng" algn="ctr">
            <a:noFill/>
            <a:prstDash val="solid"/>
          </a:ln>
          <a:effectLst/>
        </p:spPr>
        <p:txBody>
          <a:bodyPr lIns="68122" tIns="34061" rIns="68122" bIns="34061" rtlCol="0" anchor="ctr">
            <a:noAutofit/>
          </a:bodyPr>
          <a:lstStyle/>
          <a:p>
            <a:pPr algn="ctr" defTabSz="681072">
              <a:defRPr/>
            </a:pPr>
            <a:r>
              <a:rPr lang="en-US" sz="1300" kern="0" dirty="0">
                <a:solidFill>
                  <a:schemeClr val="bg1"/>
                </a:solidFill>
                <a:latin typeface="Sherman Sans Book" pitchFamily="50" charset="0"/>
                <a:ea typeface="Sherman Sans Book" pitchFamily="50" charset="0"/>
              </a:rPr>
              <a:t>123</a:t>
            </a:r>
          </a:p>
        </p:txBody>
      </p:sp>
    </p:spTree>
    <p:extLst>
      <p:ext uri="{BB962C8B-B14F-4D97-AF65-F5344CB8AC3E}">
        <p14:creationId xmlns:p14="http://schemas.microsoft.com/office/powerpoint/2010/main" val="2967016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63CEDBC-250B-4A59-B037-025898A5CA7C}"/>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dirty="0">
                <a:solidFill>
                  <a:schemeClr val="tx1">
                    <a:lumMod val="95000"/>
                    <a:lumOff val="5000"/>
                  </a:schemeClr>
                </a:solidFill>
                <a:latin typeface="+mj-lt"/>
                <a:ea typeface="+mj-ea"/>
                <a:cs typeface="+mj-cs"/>
              </a:rPr>
              <a:t>HDFS: Examples and Failover</a:t>
            </a:r>
          </a:p>
        </p:txBody>
      </p:sp>
      <p:cxnSp>
        <p:nvCxnSpPr>
          <p:cNvPr id="19" name="Straight Connector 18">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C962FADE-38AD-4F51-AE43-D48192EF6E46}"/>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DB162641-5E2E-4FC4-ACCE-19195F96970E}"/>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35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26513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AF9C-5550-42EF-B62D-6F5D246E7686}"/>
              </a:ext>
            </a:extLst>
          </p:cNvPr>
          <p:cNvSpPr>
            <a:spLocks noGrp="1"/>
          </p:cNvSpPr>
          <p:nvPr>
            <p:ph type="title"/>
          </p:nvPr>
        </p:nvSpPr>
        <p:spPr/>
        <p:txBody>
          <a:bodyPr>
            <a:noAutofit/>
          </a:bodyPr>
          <a:lstStyle/>
          <a:p>
            <a:r>
              <a:rPr lang="en-US" dirty="0"/>
              <a:t>Example: HDFS Write</a:t>
            </a:r>
            <a:endParaRPr lang="en-IN" dirty="0"/>
          </a:p>
        </p:txBody>
      </p:sp>
      <p:sp>
        <p:nvSpPr>
          <p:cNvPr id="3" name="Footer Placeholder 2">
            <a:extLst>
              <a:ext uri="{FF2B5EF4-FFF2-40B4-BE49-F238E27FC236}">
                <a16:creationId xmlns:a16="http://schemas.microsoft.com/office/drawing/2014/main" id="{19D8C549-EEA3-4EF6-9142-A8749F9C73D1}"/>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6C7753FC-D63C-49A3-91E1-535BEC73938A}"/>
              </a:ext>
            </a:extLst>
          </p:cNvPr>
          <p:cNvSpPr>
            <a:spLocks noGrp="1"/>
          </p:cNvSpPr>
          <p:nvPr>
            <p:ph type="sldNum" sz="quarter" idx="12"/>
          </p:nvPr>
        </p:nvSpPr>
        <p:spPr/>
        <p:txBody>
          <a:bodyPr>
            <a:noAutofit/>
          </a:bodyPr>
          <a:lstStyle/>
          <a:p>
            <a:fld id="{4FAB73BC-B049-4115-A692-8D63A059BFB8}" type="slidenum">
              <a:rPr lang="en-US" smtClean="0"/>
              <a:t>36</a:t>
            </a:fld>
            <a:endParaRPr lang="en-US" dirty="0"/>
          </a:p>
        </p:txBody>
      </p:sp>
      <p:sp>
        <p:nvSpPr>
          <p:cNvPr id="5" name="Rounded Rectangle 23">
            <a:extLst>
              <a:ext uri="{FF2B5EF4-FFF2-40B4-BE49-F238E27FC236}">
                <a16:creationId xmlns:a16="http://schemas.microsoft.com/office/drawing/2014/main" id="{7AF84A2B-1985-40D6-B6B9-4079B5964CCA}"/>
              </a:ext>
            </a:extLst>
          </p:cNvPr>
          <p:cNvSpPr/>
          <p:nvPr/>
        </p:nvSpPr>
        <p:spPr>
          <a:xfrm>
            <a:off x="3766035" y="2283452"/>
            <a:ext cx="3137448" cy="64091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t">
            <a:noAutofit/>
          </a:bodyPr>
          <a:lstStyle/>
          <a:p>
            <a:pPr algn="ctr"/>
            <a:r>
              <a:rPr lang="en-US" sz="1400" b="1" dirty="0">
                <a:solidFill>
                  <a:schemeClr val="tx1">
                    <a:lumMod val="65000"/>
                    <a:lumOff val="35000"/>
                  </a:schemeClr>
                </a:solidFill>
                <a:latin typeface="Sherman Sans Book" pitchFamily="50" charset="0"/>
                <a:ea typeface="Sherman Sans Book" pitchFamily="50" charset="0"/>
              </a:rPr>
              <a:t>NameNode</a:t>
            </a:r>
            <a:endParaRPr lang="en-US" sz="1350" dirty="0"/>
          </a:p>
        </p:txBody>
      </p:sp>
      <p:sp>
        <p:nvSpPr>
          <p:cNvPr id="6" name="Rounded Rectangle 26">
            <a:extLst>
              <a:ext uri="{FF2B5EF4-FFF2-40B4-BE49-F238E27FC236}">
                <a16:creationId xmlns:a16="http://schemas.microsoft.com/office/drawing/2014/main" id="{256436E4-20DE-4CCE-8124-2E317D4C851D}"/>
              </a:ext>
            </a:extLst>
          </p:cNvPr>
          <p:cNvSpPr/>
          <p:nvPr/>
        </p:nvSpPr>
        <p:spPr>
          <a:xfrm>
            <a:off x="3416784" y="4042820"/>
            <a:ext cx="1126306"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7" name="Rounded Rectangle 27">
            <a:extLst>
              <a:ext uri="{FF2B5EF4-FFF2-40B4-BE49-F238E27FC236}">
                <a16:creationId xmlns:a16="http://schemas.microsoft.com/office/drawing/2014/main" id="{36829B22-0C7A-4705-961D-B3697BFD5F18}"/>
              </a:ext>
            </a:extLst>
          </p:cNvPr>
          <p:cNvSpPr/>
          <p:nvPr/>
        </p:nvSpPr>
        <p:spPr>
          <a:xfrm>
            <a:off x="4610759" y="4042820"/>
            <a:ext cx="113369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8" name="Rounded Rectangle 28">
            <a:extLst>
              <a:ext uri="{FF2B5EF4-FFF2-40B4-BE49-F238E27FC236}">
                <a16:creationId xmlns:a16="http://schemas.microsoft.com/office/drawing/2014/main" id="{D503650B-AC47-4AD2-83C0-151F245F137E}"/>
              </a:ext>
            </a:extLst>
          </p:cNvPr>
          <p:cNvSpPr/>
          <p:nvPr/>
        </p:nvSpPr>
        <p:spPr>
          <a:xfrm>
            <a:off x="5812123" y="4042819"/>
            <a:ext cx="113215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9" name="Rounded Rectangle 29">
            <a:extLst>
              <a:ext uri="{FF2B5EF4-FFF2-40B4-BE49-F238E27FC236}">
                <a16:creationId xmlns:a16="http://schemas.microsoft.com/office/drawing/2014/main" id="{D35B2E64-C41A-4FBE-BB33-8BB005BB6977}"/>
              </a:ext>
            </a:extLst>
          </p:cNvPr>
          <p:cNvSpPr/>
          <p:nvPr/>
        </p:nvSpPr>
        <p:spPr>
          <a:xfrm>
            <a:off x="3416784" y="5029538"/>
            <a:ext cx="11263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0" name="Rounded Rectangle 30">
            <a:extLst>
              <a:ext uri="{FF2B5EF4-FFF2-40B4-BE49-F238E27FC236}">
                <a16:creationId xmlns:a16="http://schemas.microsoft.com/office/drawing/2014/main" id="{DEB08E7C-DF28-4346-A1B7-12A454AF6A6A}"/>
              </a:ext>
            </a:extLst>
          </p:cNvPr>
          <p:cNvSpPr/>
          <p:nvPr/>
        </p:nvSpPr>
        <p:spPr>
          <a:xfrm>
            <a:off x="4629947" y="5024475"/>
            <a:ext cx="11145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1" name="Rounded Rectangle 31">
            <a:extLst>
              <a:ext uri="{FF2B5EF4-FFF2-40B4-BE49-F238E27FC236}">
                <a16:creationId xmlns:a16="http://schemas.microsoft.com/office/drawing/2014/main" id="{5F6BCB23-5B1B-4987-A4E5-A30B111AA6E1}"/>
              </a:ext>
            </a:extLst>
          </p:cNvPr>
          <p:cNvSpPr/>
          <p:nvPr/>
        </p:nvSpPr>
        <p:spPr>
          <a:xfrm>
            <a:off x="5831311" y="5029538"/>
            <a:ext cx="111296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2" name="Rectangle 11">
            <a:extLst>
              <a:ext uri="{FF2B5EF4-FFF2-40B4-BE49-F238E27FC236}">
                <a16:creationId xmlns:a16="http://schemas.microsoft.com/office/drawing/2014/main" id="{C65153AD-8012-4980-893B-1DF8493D932A}"/>
              </a:ext>
            </a:extLst>
          </p:cNvPr>
          <p:cNvSpPr/>
          <p:nvPr/>
        </p:nvSpPr>
        <p:spPr>
          <a:xfrm>
            <a:off x="3416784" y="4747476"/>
            <a:ext cx="3527493" cy="307777"/>
          </a:xfrm>
          <a:prstGeom prst="rect">
            <a:avLst/>
          </a:prstGeom>
        </p:spPr>
        <p:txBody>
          <a:bodyPr wrap="square">
            <a:noAutofit/>
          </a:bodyPr>
          <a:lstStyle/>
          <a:p>
            <a:pPr algn="ctr"/>
            <a:r>
              <a:rPr lang="en-US" sz="1400" b="1" dirty="0">
                <a:latin typeface="Sherman Sans Book" pitchFamily="50" charset="0"/>
                <a:ea typeface="Sherman Sans Book" pitchFamily="50" charset="0"/>
              </a:rPr>
              <a:t>DataNodes</a:t>
            </a:r>
          </a:p>
        </p:txBody>
      </p:sp>
      <p:grpSp>
        <p:nvGrpSpPr>
          <p:cNvPr id="13" name="Group 12">
            <a:extLst>
              <a:ext uri="{FF2B5EF4-FFF2-40B4-BE49-F238E27FC236}">
                <a16:creationId xmlns:a16="http://schemas.microsoft.com/office/drawing/2014/main" id="{F136BB35-E264-4C1D-BC2F-D3EAEFB3FDE7}"/>
              </a:ext>
            </a:extLst>
          </p:cNvPr>
          <p:cNvGrpSpPr/>
          <p:nvPr/>
        </p:nvGrpSpPr>
        <p:grpSpPr>
          <a:xfrm>
            <a:off x="802556" y="2340290"/>
            <a:ext cx="2789171" cy="448476"/>
            <a:chOff x="478992" y="1974522"/>
            <a:chExt cx="2789171" cy="448476"/>
          </a:xfrm>
        </p:grpSpPr>
        <p:sp>
          <p:nvSpPr>
            <p:cNvPr id="14" name="Down Arrow 24">
              <a:extLst>
                <a:ext uri="{FF2B5EF4-FFF2-40B4-BE49-F238E27FC236}">
                  <a16:creationId xmlns:a16="http://schemas.microsoft.com/office/drawing/2014/main" id="{4380932B-D4C7-43DA-A84E-D315BCEDA6AD}"/>
                </a:ext>
              </a:extLst>
            </p:cNvPr>
            <p:cNvSpPr/>
            <p:nvPr/>
          </p:nvSpPr>
          <p:spPr>
            <a:xfrm rot="16200000">
              <a:off x="2819020" y="1764912"/>
              <a:ext cx="239533" cy="658753"/>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Rectangle 14">
              <a:extLst>
                <a:ext uri="{FF2B5EF4-FFF2-40B4-BE49-F238E27FC236}">
                  <a16:creationId xmlns:a16="http://schemas.microsoft.com/office/drawing/2014/main" id="{A6B2A67D-8DC7-4BDA-8B39-7175B8C270DC}"/>
                </a:ext>
              </a:extLst>
            </p:cNvPr>
            <p:cNvSpPr/>
            <p:nvPr/>
          </p:nvSpPr>
          <p:spPr>
            <a:xfrm>
              <a:off x="478992" y="2002361"/>
              <a:ext cx="1925544" cy="420637"/>
            </a:xfrm>
            <a:prstGeom prst="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400" b="1" dirty="0">
                  <a:solidFill>
                    <a:schemeClr val="tx1">
                      <a:lumMod val="65000"/>
                      <a:lumOff val="35000"/>
                    </a:schemeClr>
                  </a:solidFill>
                  <a:latin typeface="Sherman Sans Book" pitchFamily="50" charset="0"/>
                  <a:ea typeface="Sherman Sans Book" pitchFamily="50" charset="0"/>
                </a:rPr>
                <a:t>Client</a:t>
              </a:r>
              <a:r>
                <a:rPr lang="en-US" sz="14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sz="1400" b="1" dirty="0">
                  <a:solidFill>
                    <a:schemeClr val="tx1">
                      <a:lumMod val="65000"/>
                      <a:lumOff val="35000"/>
                    </a:schemeClr>
                  </a:solidFill>
                  <a:latin typeface="Sherman Sans Book" pitchFamily="50" charset="0"/>
                  <a:ea typeface="Sherman Sans Book" pitchFamily="50" charset="0"/>
                </a:rPr>
                <a:t>put file: </a:t>
              </a:r>
              <a:r>
                <a:rPr lang="en-US" sz="1400" dirty="0">
                  <a:solidFill>
                    <a:schemeClr val="tx1">
                      <a:lumMod val="65000"/>
                      <a:lumOff val="35000"/>
                    </a:schemeClr>
                  </a:solidFill>
                  <a:latin typeface="Sherman Sans Book" pitchFamily="50" charset="0"/>
                  <a:ea typeface="Sherman Sans Book" pitchFamily="50" charset="0"/>
                </a:rPr>
                <a:t>data.csv</a:t>
              </a:r>
            </a:p>
          </p:txBody>
        </p:sp>
      </p:grpSp>
      <p:sp>
        <p:nvSpPr>
          <p:cNvPr id="16" name="Rectangle 15">
            <a:extLst>
              <a:ext uri="{FF2B5EF4-FFF2-40B4-BE49-F238E27FC236}">
                <a16:creationId xmlns:a16="http://schemas.microsoft.com/office/drawing/2014/main" id="{96948644-7457-43EB-80D2-8F88609BB431}"/>
              </a:ext>
            </a:extLst>
          </p:cNvPr>
          <p:cNvSpPr/>
          <p:nvPr/>
        </p:nvSpPr>
        <p:spPr>
          <a:xfrm>
            <a:off x="3872053" y="4104428"/>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grpSp>
        <p:nvGrpSpPr>
          <p:cNvPr id="17" name="Group 16">
            <a:extLst>
              <a:ext uri="{FF2B5EF4-FFF2-40B4-BE49-F238E27FC236}">
                <a16:creationId xmlns:a16="http://schemas.microsoft.com/office/drawing/2014/main" id="{62A9C4C4-B3B0-4E92-84DD-B36360A32EC4}"/>
              </a:ext>
            </a:extLst>
          </p:cNvPr>
          <p:cNvGrpSpPr/>
          <p:nvPr/>
        </p:nvGrpSpPr>
        <p:grpSpPr>
          <a:xfrm>
            <a:off x="2511241" y="3339085"/>
            <a:ext cx="2473687" cy="1051327"/>
            <a:chOff x="2187677" y="2973317"/>
            <a:chExt cx="2473687" cy="1051327"/>
          </a:xfrm>
        </p:grpSpPr>
        <p:sp>
          <p:nvSpPr>
            <p:cNvPr id="18" name="Down Arrow 51">
              <a:extLst>
                <a:ext uri="{FF2B5EF4-FFF2-40B4-BE49-F238E27FC236}">
                  <a16:creationId xmlns:a16="http://schemas.microsoft.com/office/drawing/2014/main" id="{568956D6-5CFA-4DFE-9665-03A42825623E}"/>
                </a:ext>
              </a:extLst>
            </p:cNvPr>
            <p:cNvSpPr/>
            <p:nvPr/>
          </p:nvSpPr>
          <p:spPr>
            <a:xfrm rot="18781740">
              <a:off x="2643627" y="2517367"/>
              <a:ext cx="300719" cy="1212619"/>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9" name="Rectangle 18">
              <a:extLst>
                <a:ext uri="{FF2B5EF4-FFF2-40B4-BE49-F238E27FC236}">
                  <a16:creationId xmlns:a16="http://schemas.microsoft.com/office/drawing/2014/main" id="{1CEA176C-2984-4B4E-A733-6B93D60840A8}"/>
                </a:ext>
              </a:extLst>
            </p:cNvPr>
            <p:cNvSpPr/>
            <p:nvPr/>
          </p:nvSpPr>
          <p:spPr>
            <a:xfrm>
              <a:off x="4385553" y="3733924"/>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20" name="Rectangle 19">
              <a:extLst>
                <a:ext uri="{FF2B5EF4-FFF2-40B4-BE49-F238E27FC236}">
                  <a16:creationId xmlns:a16="http://schemas.microsoft.com/office/drawing/2014/main" id="{5D036BB9-ECC5-4CBB-A3CD-D685DCC649B2}"/>
                </a:ext>
              </a:extLst>
            </p:cNvPr>
            <p:cNvSpPr/>
            <p:nvPr/>
          </p:nvSpPr>
          <p:spPr>
            <a:xfrm>
              <a:off x="3203389" y="3733877"/>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grpSp>
      <p:sp>
        <p:nvSpPr>
          <p:cNvPr id="21" name="Rectangle 20">
            <a:extLst>
              <a:ext uri="{FF2B5EF4-FFF2-40B4-BE49-F238E27FC236}">
                <a16:creationId xmlns:a16="http://schemas.microsoft.com/office/drawing/2014/main" id="{D888EFD3-E294-4742-9D78-CCB58AF6C071}"/>
              </a:ext>
            </a:extLst>
          </p:cNvPr>
          <p:cNvSpPr/>
          <p:nvPr/>
        </p:nvSpPr>
        <p:spPr>
          <a:xfrm>
            <a:off x="5066516" y="4096334"/>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22" name="Rectangle 21">
            <a:extLst>
              <a:ext uri="{FF2B5EF4-FFF2-40B4-BE49-F238E27FC236}">
                <a16:creationId xmlns:a16="http://schemas.microsoft.com/office/drawing/2014/main" id="{B04D360E-30A6-4191-AECC-C277C2D3419F}"/>
              </a:ext>
            </a:extLst>
          </p:cNvPr>
          <p:cNvSpPr/>
          <p:nvPr/>
        </p:nvSpPr>
        <p:spPr>
          <a:xfrm>
            <a:off x="3466008" y="3773491"/>
            <a:ext cx="1061209"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1</a:t>
            </a:r>
            <a:endParaRPr lang="en-US" dirty="0">
              <a:solidFill>
                <a:schemeClr val="tx1">
                  <a:lumMod val="65000"/>
                  <a:lumOff val="35000"/>
                </a:schemeClr>
              </a:solidFill>
            </a:endParaRPr>
          </a:p>
        </p:txBody>
      </p:sp>
      <p:sp>
        <p:nvSpPr>
          <p:cNvPr id="23" name="Rectangle 22">
            <a:extLst>
              <a:ext uri="{FF2B5EF4-FFF2-40B4-BE49-F238E27FC236}">
                <a16:creationId xmlns:a16="http://schemas.microsoft.com/office/drawing/2014/main" id="{EFCFEF70-F72F-4D47-A1E3-77422249361A}"/>
              </a:ext>
            </a:extLst>
          </p:cNvPr>
          <p:cNvSpPr/>
          <p:nvPr/>
        </p:nvSpPr>
        <p:spPr>
          <a:xfrm>
            <a:off x="4616784" y="3794484"/>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2</a:t>
            </a:r>
            <a:endParaRPr lang="en-US" dirty="0">
              <a:solidFill>
                <a:schemeClr val="tx1">
                  <a:lumMod val="65000"/>
                  <a:lumOff val="35000"/>
                </a:schemeClr>
              </a:solidFill>
            </a:endParaRPr>
          </a:p>
        </p:txBody>
      </p:sp>
      <p:sp>
        <p:nvSpPr>
          <p:cNvPr id="24" name="Rectangle 23">
            <a:extLst>
              <a:ext uri="{FF2B5EF4-FFF2-40B4-BE49-F238E27FC236}">
                <a16:creationId xmlns:a16="http://schemas.microsoft.com/office/drawing/2014/main" id="{84B8662E-5954-4BC6-BA5B-124F7A1AC371}"/>
              </a:ext>
            </a:extLst>
          </p:cNvPr>
          <p:cNvSpPr/>
          <p:nvPr/>
        </p:nvSpPr>
        <p:spPr>
          <a:xfrm>
            <a:off x="5839487" y="3794483"/>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3</a:t>
            </a:r>
            <a:endParaRPr lang="en-US" dirty="0">
              <a:solidFill>
                <a:schemeClr val="tx1">
                  <a:lumMod val="65000"/>
                  <a:lumOff val="35000"/>
                </a:schemeClr>
              </a:solidFill>
            </a:endParaRPr>
          </a:p>
        </p:txBody>
      </p:sp>
      <p:sp>
        <p:nvSpPr>
          <p:cNvPr id="25" name="Rectangle 24">
            <a:extLst>
              <a:ext uri="{FF2B5EF4-FFF2-40B4-BE49-F238E27FC236}">
                <a16:creationId xmlns:a16="http://schemas.microsoft.com/office/drawing/2014/main" id="{6DF4DB59-D42D-468F-88B3-065621A6862E}"/>
              </a:ext>
            </a:extLst>
          </p:cNvPr>
          <p:cNvSpPr/>
          <p:nvPr/>
        </p:nvSpPr>
        <p:spPr>
          <a:xfrm>
            <a:off x="3416784" y="5762686"/>
            <a:ext cx="1097269"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4</a:t>
            </a:r>
            <a:endParaRPr lang="en-US" dirty="0">
              <a:solidFill>
                <a:schemeClr val="tx1">
                  <a:lumMod val="65000"/>
                  <a:lumOff val="35000"/>
                </a:schemeClr>
              </a:solidFill>
            </a:endParaRPr>
          </a:p>
        </p:txBody>
      </p:sp>
      <p:sp>
        <p:nvSpPr>
          <p:cNvPr id="26" name="Rectangle 25">
            <a:extLst>
              <a:ext uri="{FF2B5EF4-FFF2-40B4-BE49-F238E27FC236}">
                <a16:creationId xmlns:a16="http://schemas.microsoft.com/office/drawing/2014/main" id="{1F91DF16-B901-46E6-AA39-1AADC675E070}"/>
              </a:ext>
            </a:extLst>
          </p:cNvPr>
          <p:cNvSpPr/>
          <p:nvPr/>
        </p:nvSpPr>
        <p:spPr>
          <a:xfrm>
            <a:off x="4629948" y="5762686"/>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5</a:t>
            </a:r>
            <a:endParaRPr lang="en-US" dirty="0">
              <a:solidFill>
                <a:schemeClr val="tx1">
                  <a:lumMod val="65000"/>
                  <a:lumOff val="35000"/>
                </a:schemeClr>
              </a:solidFill>
            </a:endParaRPr>
          </a:p>
        </p:txBody>
      </p:sp>
      <p:sp>
        <p:nvSpPr>
          <p:cNvPr id="27" name="Rectangle 26">
            <a:extLst>
              <a:ext uri="{FF2B5EF4-FFF2-40B4-BE49-F238E27FC236}">
                <a16:creationId xmlns:a16="http://schemas.microsoft.com/office/drawing/2014/main" id="{4FA83CA4-624E-489E-896D-DF79C1922609}"/>
              </a:ext>
            </a:extLst>
          </p:cNvPr>
          <p:cNvSpPr/>
          <p:nvPr/>
        </p:nvSpPr>
        <p:spPr>
          <a:xfrm>
            <a:off x="5831312" y="5762686"/>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6</a:t>
            </a:r>
            <a:endParaRPr lang="en-US" dirty="0">
              <a:solidFill>
                <a:schemeClr val="tx1">
                  <a:lumMod val="65000"/>
                  <a:lumOff val="35000"/>
                </a:schemeClr>
              </a:solidFill>
            </a:endParaRPr>
          </a:p>
        </p:txBody>
      </p:sp>
      <p:grpSp>
        <p:nvGrpSpPr>
          <p:cNvPr id="28" name="Group 27">
            <a:extLst>
              <a:ext uri="{FF2B5EF4-FFF2-40B4-BE49-F238E27FC236}">
                <a16:creationId xmlns:a16="http://schemas.microsoft.com/office/drawing/2014/main" id="{3388D3E6-D9B2-460F-9658-18432234F0F1}"/>
              </a:ext>
            </a:extLst>
          </p:cNvPr>
          <p:cNvGrpSpPr/>
          <p:nvPr/>
        </p:nvGrpSpPr>
        <p:grpSpPr>
          <a:xfrm>
            <a:off x="2902408" y="2630836"/>
            <a:ext cx="3864069" cy="307777"/>
            <a:chOff x="2578844" y="2265068"/>
            <a:chExt cx="3864069" cy="307777"/>
          </a:xfrm>
        </p:grpSpPr>
        <p:sp>
          <p:nvSpPr>
            <p:cNvPr id="29" name="Down Arrow 52">
              <a:extLst>
                <a:ext uri="{FF2B5EF4-FFF2-40B4-BE49-F238E27FC236}">
                  <a16:creationId xmlns:a16="http://schemas.microsoft.com/office/drawing/2014/main" id="{46C99433-9598-46BA-AAB5-419CBF669852}"/>
                </a:ext>
              </a:extLst>
            </p:cNvPr>
            <p:cNvSpPr/>
            <p:nvPr/>
          </p:nvSpPr>
          <p:spPr>
            <a:xfrm rot="5400000">
              <a:off x="2750848" y="2116253"/>
              <a:ext cx="278011" cy="622019"/>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solidFill>
                  <a:schemeClr val="tx1">
                    <a:lumMod val="65000"/>
                    <a:lumOff val="35000"/>
                  </a:schemeClr>
                </a:solidFill>
              </a:endParaRPr>
            </a:p>
          </p:txBody>
        </p:sp>
        <p:sp>
          <p:nvSpPr>
            <p:cNvPr id="30" name="Rectangle 29">
              <a:extLst>
                <a:ext uri="{FF2B5EF4-FFF2-40B4-BE49-F238E27FC236}">
                  <a16:creationId xmlns:a16="http://schemas.microsoft.com/office/drawing/2014/main" id="{17CB26BB-8B42-4CAD-A1CF-3865EA647062}"/>
                </a:ext>
              </a:extLst>
            </p:cNvPr>
            <p:cNvSpPr/>
            <p:nvPr/>
          </p:nvSpPr>
          <p:spPr>
            <a:xfrm>
              <a:off x="3475434" y="2265068"/>
              <a:ext cx="2967479" cy="307777"/>
            </a:xfrm>
            <a:prstGeom prst="rect">
              <a:avLst/>
            </a:prstGeom>
          </p:spPr>
          <p:txBody>
            <a:bodyPr wrap="none">
              <a:noAutofit/>
            </a:bodyPr>
            <a:lstStyle/>
            <a:p>
              <a:pPr algn="ctr"/>
              <a:r>
                <a:rPr lang="en-US" sz="1400" dirty="0">
                  <a:solidFill>
                    <a:schemeClr val="tx1">
                      <a:lumMod val="65000"/>
                      <a:lumOff val="35000"/>
                    </a:schemeClr>
                  </a:solidFill>
                  <a:latin typeface="Consolas" panose="020B0609020204030204" pitchFamily="49" charset="0"/>
                </a:rPr>
                <a:t>That’s 4 blocks on nodes 1-4</a:t>
              </a:r>
              <a:endParaRPr lang="en-US" sz="1400" dirty="0">
                <a:solidFill>
                  <a:schemeClr val="tx1">
                    <a:lumMod val="65000"/>
                    <a:lumOff val="35000"/>
                  </a:schemeClr>
                </a:solidFill>
              </a:endParaRPr>
            </a:p>
          </p:txBody>
        </p:sp>
      </p:grpSp>
      <p:sp>
        <p:nvSpPr>
          <p:cNvPr id="31" name="Rectangle 30">
            <a:extLst>
              <a:ext uri="{FF2B5EF4-FFF2-40B4-BE49-F238E27FC236}">
                <a16:creationId xmlns:a16="http://schemas.microsoft.com/office/drawing/2014/main" id="{D7684A79-1285-428C-8432-4B571BC68957}"/>
              </a:ext>
            </a:extLst>
          </p:cNvPr>
          <p:cNvSpPr/>
          <p:nvPr/>
        </p:nvSpPr>
        <p:spPr>
          <a:xfrm>
            <a:off x="5901208" y="4108812"/>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2" name="Rectangle 31">
            <a:extLst>
              <a:ext uri="{FF2B5EF4-FFF2-40B4-BE49-F238E27FC236}">
                <a16:creationId xmlns:a16="http://schemas.microsoft.com/office/drawing/2014/main" id="{275DF9AE-EC6C-4083-B08C-6BAD7E232D91}"/>
              </a:ext>
            </a:extLst>
          </p:cNvPr>
          <p:cNvSpPr/>
          <p:nvPr/>
        </p:nvSpPr>
        <p:spPr>
          <a:xfrm>
            <a:off x="6240294" y="4103985"/>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3" name="Rectangle 32">
            <a:extLst>
              <a:ext uri="{FF2B5EF4-FFF2-40B4-BE49-F238E27FC236}">
                <a16:creationId xmlns:a16="http://schemas.microsoft.com/office/drawing/2014/main" id="{0CCDA80A-5005-4D21-8551-CE4B756B9E0A}"/>
              </a:ext>
            </a:extLst>
          </p:cNvPr>
          <p:cNvSpPr/>
          <p:nvPr/>
        </p:nvSpPr>
        <p:spPr>
          <a:xfrm>
            <a:off x="3525463" y="509171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4" name="Rectangle 33">
            <a:extLst>
              <a:ext uri="{FF2B5EF4-FFF2-40B4-BE49-F238E27FC236}">
                <a16:creationId xmlns:a16="http://schemas.microsoft.com/office/drawing/2014/main" id="{3FE07089-005C-4A7A-BB3C-D29CB7FF111D}"/>
              </a:ext>
            </a:extLst>
          </p:cNvPr>
          <p:cNvSpPr/>
          <p:nvPr/>
        </p:nvSpPr>
        <p:spPr>
          <a:xfrm>
            <a:off x="3886905" y="5091710"/>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5" name="Rectangle 34">
            <a:extLst>
              <a:ext uri="{FF2B5EF4-FFF2-40B4-BE49-F238E27FC236}">
                <a16:creationId xmlns:a16="http://schemas.microsoft.com/office/drawing/2014/main" id="{C937AE38-A3CB-49F1-999A-77A81911A46D}"/>
              </a:ext>
            </a:extLst>
          </p:cNvPr>
          <p:cNvSpPr/>
          <p:nvPr/>
        </p:nvSpPr>
        <p:spPr>
          <a:xfrm>
            <a:off x="4711705" y="5087398"/>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6" name="Rectangle 35">
            <a:extLst>
              <a:ext uri="{FF2B5EF4-FFF2-40B4-BE49-F238E27FC236}">
                <a16:creationId xmlns:a16="http://schemas.microsoft.com/office/drawing/2014/main" id="{86E0F99D-92DF-4354-99FF-9C5811C39D4A}"/>
              </a:ext>
            </a:extLst>
          </p:cNvPr>
          <p:cNvSpPr/>
          <p:nvPr/>
        </p:nvSpPr>
        <p:spPr>
          <a:xfrm>
            <a:off x="5058948" y="508404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7" name="Rectangle 36">
            <a:extLst>
              <a:ext uri="{FF2B5EF4-FFF2-40B4-BE49-F238E27FC236}">
                <a16:creationId xmlns:a16="http://schemas.microsoft.com/office/drawing/2014/main" id="{9E5D4AA4-DB01-44C7-8BED-34217B737E4A}"/>
              </a:ext>
            </a:extLst>
          </p:cNvPr>
          <p:cNvSpPr/>
          <p:nvPr/>
        </p:nvSpPr>
        <p:spPr>
          <a:xfrm>
            <a:off x="5920223" y="5091710"/>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8" name="Rectangle 37">
            <a:extLst>
              <a:ext uri="{FF2B5EF4-FFF2-40B4-BE49-F238E27FC236}">
                <a16:creationId xmlns:a16="http://schemas.microsoft.com/office/drawing/2014/main" id="{FDC71156-6DE1-403C-A219-93F8C5FDCC54}"/>
              </a:ext>
            </a:extLst>
          </p:cNvPr>
          <p:cNvSpPr/>
          <p:nvPr/>
        </p:nvSpPr>
        <p:spPr>
          <a:xfrm>
            <a:off x="6272910" y="5096565"/>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Tree>
    <p:extLst>
      <p:ext uri="{BB962C8B-B14F-4D97-AF65-F5344CB8AC3E}">
        <p14:creationId xmlns:p14="http://schemas.microsoft.com/office/powerpoint/2010/main" val="422820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AF9C-5550-42EF-B62D-6F5D246E7686}"/>
              </a:ext>
            </a:extLst>
          </p:cNvPr>
          <p:cNvSpPr>
            <a:spLocks noGrp="1"/>
          </p:cNvSpPr>
          <p:nvPr>
            <p:ph type="title"/>
          </p:nvPr>
        </p:nvSpPr>
        <p:spPr/>
        <p:txBody>
          <a:bodyPr>
            <a:noAutofit/>
          </a:bodyPr>
          <a:lstStyle/>
          <a:p>
            <a:r>
              <a:rPr lang="en-US" dirty="0"/>
              <a:t>Example: HDFS Read</a:t>
            </a:r>
            <a:endParaRPr lang="en-IN" dirty="0"/>
          </a:p>
        </p:txBody>
      </p:sp>
      <p:sp>
        <p:nvSpPr>
          <p:cNvPr id="3" name="Footer Placeholder 2">
            <a:extLst>
              <a:ext uri="{FF2B5EF4-FFF2-40B4-BE49-F238E27FC236}">
                <a16:creationId xmlns:a16="http://schemas.microsoft.com/office/drawing/2014/main" id="{19D8C549-EEA3-4EF6-9142-A8749F9C73D1}"/>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6C7753FC-D63C-49A3-91E1-535BEC73938A}"/>
              </a:ext>
            </a:extLst>
          </p:cNvPr>
          <p:cNvSpPr>
            <a:spLocks noGrp="1"/>
          </p:cNvSpPr>
          <p:nvPr>
            <p:ph type="sldNum" sz="quarter" idx="12"/>
          </p:nvPr>
        </p:nvSpPr>
        <p:spPr/>
        <p:txBody>
          <a:bodyPr>
            <a:noAutofit/>
          </a:bodyPr>
          <a:lstStyle/>
          <a:p>
            <a:fld id="{4FAB73BC-B049-4115-A692-8D63A059BFB8}" type="slidenum">
              <a:rPr lang="en-US" smtClean="0"/>
              <a:t>37</a:t>
            </a:fld>
            <a:endParaRPr lang="en-US" dirty="0"/>
          </a:p>
        </p:txBody>
      </p:sp>
      <p:sp>
        <p:nvSpPr>
          <p:cNvPr id="5" name="Rounded Rectangle 23">
            <a:extLst>
              <a:ext uri="{FF2B5EF4-FFF2-40B4-BE49-F238E27FC236}">
                <a16:creationId xmlns:a16="http://schemas.microsoft.com/office/drawing/2014/main" id="{7AF84A2B-1985-40D6-B6B9-4079B5964CCA}"/>
              </a:ext>
            </a:extLst>
          </p:cNvPr>
          <p:cNvSpPr/>
          <p:nvPr/>
        </p:nvSpPr>
        <p:spPr>
          <a:xfrm>
            <a:off x="3766035" y="2283452"/>
            <a:ext cx="3137448" cy="64091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t">
            <a:noAutofit/>
          </a:bodyPr>
          <a:lstStyle/>
          <a:p>
            <a:pPr algn="ctr"/>
            <a:r>
              <a:rPr lang="en-US" sz="1400" b="1" dirty="0">
                <a:solidFill>
                  <a:schemeClr val="tx1">
                    <a:lumMod val="65000"/>
                    <a:lumOff val="35000"/>
                  </a:schemeClr>
                </a:solidFill>
                <a:latin typeface="Sherman Sans Book" pitchFamily="50" charset="0"/>
                <a:ea typeface="Sherman Sans Book" pitchFamily="50" charset="0"/>
              </a:rPr>
              <a:t>NameNode</a:t>
            </a:r>
            <a:endParaRPr lang="en-US" sz="1350" dirty="0"/>
          </a:p>
        </p:txBody>
      </p:sp>
      <p:sp>
        <p:nvSpPr>
          <p:cNvPr id="6" name="Rounded Rectangle 26">
            <a:extLst>
              <a:ext uri="{FF2B5EF4-FFF2-40B4-BE49-F238E27FC236}">
                <a16:creationId xmlns:a16="http://schemas.microsoft.com/office/drawing/2014/main" id="{256436E4-20DE-4CCE-8124-2E317D4C851D}"/>
              </a:ext>
            </a:extLst>
          </p:cNvPr>
          <p:cNvSpPr/>
          <p:nvPr/>
        </p:nvSpPr>
        <p:spPr>
          <a:xfrm>
            <a:off x="3416784" y="4042820"/>
            <a:ext cx="1126306"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7" name="Rounded Rectangle 27">
            <a:extLst>
              <a:ext uri="{FF2B5EF4-FFF2-40B4-BE49-F238E27FC236}">
                <a16:creationId xmlns:a16="http://schemas.microsoft.com/office/drawing/2014/main" id="{36829B22-0C7A-4705-961D-B3697BFD5F18}"/>
              </a:ext>
            </a:extLst>
          </p:cNvPr>
          <p:cNvSpPr/>
          <p:nvPr/>
        </p:nvSpPr>
        <p:spPr>
          <a:xfrm>
            <a:off x="4610759" y="4042820"/>
            <a:ext cx="113369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8" name="Rounded Rectangle 28">
            <a:extLst>
              <a:ext uri="{FF2B5EF4-FFF2-40B4-BE49-F238E27FC236}">
                <a16:creationId xmlns:a16="http://schemas.microsoft.com/office/drawing/2014/main" id="{D503650B-AC47-4AD2-83C0-151F245F137E}"/>
              </a:ext>
            </a:extLst>
          </p:cNvPr>
          <p:cNvSpPr/>
          <p:nvPr/>
        </p:nvSpPr>
        <p:spPr>
          <a:xfrm>
            <a:off x="5812123" y="4042819"/>
            <a:ext cx="113215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9" name="Rounded Rectangle 29">
            <a:extLst>
              <a:ext uri="{FF2B5EF4-FFF2-40B4-BE49-F238E27FC236}">
                <a16:creationId xmlns:a16="http://schemas.microsoft.com/office/drawing/2014/main" id="{D35B2E64-C41A-4FBE-BB33-8BB005BB6977}"/>
              </a:ext>
            </a:extLst>
          </p:cNvPr>
          <p:cNvSpPr/>
          <p:nvPr/>
        </p:nvSpPr>
        <p:spPr>
          <a:xfrm>
            <a:off x="3416784" y="5029538"/>
            <a:ext cx="11263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0" name="Rounded Rectangle 30">
            <a:extLst>
              <a:ext uri="{FF2B5EF4-FFF2-40B4-BE49-F238E27FC236}">
                <a16:creationId xmlns:a16="http://schemas.microsoft.com/office/drawing/2014/main" id="{DEB08E7C-DF28-4346-A1B7-12A454AF6A6A}"/>
              </a:ext>
            </a:extLst>
          </p:cNvPr>
          <p:cNvSpPr/>
          <p:nvPr/>
        </p:nvSpPr>
        <p:spPr>
          <a:xfrm>
            <a:off x="4629947" y="5024475"/>
            <a:ext cx="11145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1" name="Rounded Rectangle 31">
            <a:extLst>
              <a:ext uri="{FF2B5EF4-FFF2-40B4-BE49-F238E27FC236}">
                <a16:creationId xmlns:a16="http://schemas.microsoft.com/office/drawing/2014/main" id="{5F6BCB23-5B1B-4987-A4E5-A30B111AA6E1}"/>
              </a:ext>
            </a:extLst>
          </p:cNvPr>
          <p:cNvSpPr/>
          <p:nvPr/>
        </p:nvSpPr>
        <p:spPr>
          <a:xfrm>
            <a:off x="5831311" y="5029538"/>
            <a:ext cx="111296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2" name="Rectangle 11">
            <a:extLst>
              <a:ext uri="{FF2B5EF4-FFF2-40B4-BE49-F238E27FC236}">
                <a16:creationId xmlns:a16="http://schemas.microsoft.com/office/drawing/2014/main" id="{C65153AD-8012-4980-893B-1DF8493D932A}"/>
              </a:ext>
            </a:extLst>
          </p:cNvPr>
          <p:cNvSpPr/>
          <p:nvPr/>
        </p:nvSpPr>
        <p:spPr>
          <a:xfrm>
            <a:off x="3416784" y="4747476"/>
            <a:ext cx="3527493" cy="307777"/>
          </a:xfrm>
          <a:prstGeom prst="rect">
            <a:avLst/>
          </a:prstGeom>
        </p:spPr>
        <p:txBody>
          <a:bodyPr wrap="square">
            <a:noAutofit/>
          </a:bodyPr>
          <a:lstStyle/>
          <a:p>
            <a:pPr algn="ctr"/>
            <a:r>
              <a:rPr lang="en-US" sz="1400" b="1" dirty="0">
                <a:latin typeface="Sherman Sans Book" pitchFamily="50" charset="0"/>
                <a:ea typeface="Sherman Sans Book" pitchFamily="50" charset="0"/>
              </a:rPr>
              <a:t>DataNodes</a:t>
            </a:r>
          </a:p>
        </p:txBody>
      </p:sp>
      <p:grpSp>
        <p:nvGrpSpPr>
          <p:cNvPr id="13" name="Group 12">
            <a:extLst>
              <a:ext uri="{FF2B5EF4-FFF2-40B4-BE49-F238E27FC236}">
                <a16:creationId xmlns:a16="http://schemas.microsoft.com/office/drawing/2014/main" id="{F136BB35-E264-4C1D-BC2F-D3EAEFB3FDE7}"/>
              </a:ext>
            </a:extLst>
          </p:cNvPr>
          <p:cNvGrpSpPr/>
          <p:nvPr/>
        </p:nvGrpSpPr>
        <p:grpSpPr>
          <a:xfrm>
            <a:off x="802556" y="2340290"/>
            <a:ext cx="2789171" cy="448476"/>
            <a:chOff x="478992" y="1974522"/>
            <a:chExt cx="2789171" cy="448476"/>
          </a:xfrm>
        </p:grpSpPr>
        <p:sp>
          <p:nvSpPr>
            <p:cNvPr id="14" name="Down Arrow 24">
              <a:extLst>
                <a:ext uri="{FF2B5EF4-FFF2-40B4-BE49-F238E27FC236}">
                  <a16:creationId xmlns:a16="http://schemas.microsoft.com/office/drawing/2014/main" id="{4380932B-D4C7-43DA-A84E-D315BCEDA6AD}"/>
                </a:ext>
              </a:extLst>
            </p:cNvPr>
            <p:cNvSpPr/>
            <p:nvPr/>
          </p:nvSpPr>
          <p:spPr>
            <a:xfrm rot="16200000">
              <a:off x="2819020" y="1764912"/>
              <a:ext cx="239533" cy="658753"/>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Rectangle 14">
              <a:extLst>
                <a:ext uri="{FF2B5EF4-FFF2-40B4-BE49-F238E27FC236}">
                  <a16:creationId xmlns:a16="http://schemas.microsoft.com/office/drawing/2014/main" id="{A6B2A67D-8DC7-4BDA-8B39-7175B8C270DC}"/>
                </a:ext>
              </a:extLst>
            </p:cNvPr>
            <p:cNvSpPr/>
            <p:nvPr/>
          </p:nvSpPr>
          <p:spPr>
            <a:xfrm>
              <a:off x="478992" y="2002361"/>
              <a:ext cx="1925544" cy="420637"/>
            </a:xfrm>
            <a:prstGeom prst="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400" b="1" dirty="0">
                  <a:solidFill>
                    <a:schemeClr val="tx1">
                      <a:lumMod val="65000"/>
                      <a:lumOff val="35000"/>
                    </a:schemeClr>
                  </a:solidFill>
                  <a:latin typeface="Sherman Sans Book" pitchFamily="50" charset="0"/>
                  <a:ea typeface="Sherman Sans Book" pitchFamily="50" charset="0"/>
                </a:rPr>
                <a:t>Client</a:t>
              </a:r>
              <a:r>
                <a:rPr lang="en-US" sz="14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sz="1400" b="1" dirty="0">
                  <a:solidFill>
                    <a:schemeClr val="tx1">
                      <a:lumMod val="65000"/>
                      <a:lumOff val="35000"/>
                    </a:schemeClr>
                  </a:solidFill>
                  <a:latin typeface="Sherman Sans Book" pitchFamily="50" charset="0"/>
                  <a:ea typeface="Sherman Sans Book" pitchFamily="50" charset="0"/>
                </a:rPr>
                <a:t>put</a:t>
              </a:r>
              <a:r>
                <a:rPr lang="en-US" sz="14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sz="1400" b="1" dirty="0">
                  <a:solidFill>
                    <a:schemeClr val="tx1">
                      <a:lumMod val="65000"/>
                      <a:lumOff val="35000"/>
                    </a:schemeClr>
                  </a:solidFill>
                  <a:latin typeface="Sherman Sans Book" pitchFamily="50" charset="0"/>
                  <a:ea typeface="Sherman Sans Book" pitchFamily="50" charset="0"/>
                </a:rPr>
                <a:t>file: </a:t>
              </a:r>
              <a:r>
                <a:rPr lang="en-US" sz="1400" dirty="0">
                  <a:solidFill>
                    <a:schemeClr val="tx1">
                      <a:lumMod val="65000"/>
                      <a:lumOff val="35000"/>
                    </a:schemeClr>
                  </a:solidFill>
                  <a:latin typeface="Sherman Sans Book" pitchFamily="50" charset="0"/>
                  <a:ea typeface="Sherman Sans Book" pitchFamily="50" charset="0"/>
                </a:rPr>
                <a:t>data.csv</a:t>
              </a:r>
            </a:p>
          </p:txBody>
        </p:sp>
      </p:grpSp>
      <p:sp>
        <p:nvSpPr>
          <p:cNvPr id="16" name="Rectangle 15">
            <a:extLst>
              <a:ext uri="{FF2B5EF4-FFF2-40B4-BE49-F238E27FC236}">
                <a16:creationId xmlns:a16="http://schemas.microsoft.com/office/drawing/2014/main" id="{96948644-7457-43EB-80D2-8F88609BB431}"/>
              </a:ext>
            </a:extLst>
          </p:cNvPr>
          <p:cNvSpPr/>
          <p:nvPr/>
        </p:nvSpPr>
        <p:spPr>
          <a:xfrm>
            <a:off x="3872053" y="4104428"/>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18" name="Down Arrow 51">
            <a:extLst>
              <a:ext uri="{FF2B5EF4-FFF2-40B4-BE49-F238E27FC236}">
                <a16:creationId xmlns:a16="http://schemas.microsoft.com/office/drawing/2014/main" id="{568956D6-5CFA-4DFE-9665-03A42825623E}"/>
              </a:ext>
            </a:extLst>
          </p:cNvPr>
          <p:cNvSpPr/>
          <p:nvPr/>
        </p:nvSpPr>
        <p:spPr>
          <a:xfrm rot="18781740">
            <a:off x="2967191" y="2883135"/>
            <a:ext cx="300719" cy="1212619"/>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9" name="Rectangle 18">
            <a:extLst>
              <a:ext uri="{FF2B5EF4-FFF2-40B4-BE49-F238E27FC236}">
                <a16:creationId xmlns:a16="http://schemas.microsoft.com/office/drawing/2014/main" id="{1CEA176C-2984-4B4E-A733-6B93D60840A8}"/>
              </a:ext>
            </a:extLst>
          </p:cNvPr>
          <p:cNvSpPr/>
          <p:nvPr/>
        </p:nvSpPr>
        <p:spPr>
          <a:xfrm>
            <a:off x="4709117" y="4099692"/>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20" name="Rectangle 19">
            <a:extLst>
              <a:ext uri="{FF2B5EF4-FFF2-40B4-BE49-F238E27FC236}">
                <a16:creationId xmlns:a16="http://schemas.microsoft.com/office/drawing/2014/main" id="{5D036BB9-ECC5-4CBB-A3CD-D685DCC649B2}"/>
              </a:ext>
            </a:extLst>
          </p:cNvPr>
          <p:cNvSpPr/>
          <p:nvPr/>
        </p:nvSpPr>
        <p:spPr>
          <a:xfrm>
            <a:off x="3526953" y="4099645"/>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21" name="Rectangle 20">
            <a:extLst>
              <a:ext uri="{FF2B5EF4-FFF2-40B4-BE49-F238E27FC236}">
                <a16:creationId xmlns:a16="http://schemas.microsoft.com/office/drawing/2014/main" id="{D888EFD3-E294-4742-9D78-CCB58AF6C071}"/>
              </a:ext>
            </a:extLst>
          </p:cNvPr>
          <p:cNvSpPr/>
          <p:nvPr/>
        </p:nvSpPr>
        <p:spPr>
          <a:xfrm>
            <a:off x="5066516" y="4096334"/>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22" name="Rectangle 21">
            <a:extLst>
              <a:ext uri="{FF2B5EF4-FFF2-40B4-BE49-F238E27FC236}">
                <a16:creationId xmlns:a16="http://schemas.microsoft.com/office/drawing/2014/main" id="{B04D360E-30A6-4191-AECC-C277C2D3419F}"/>
              </a:ext>
            </a:extLst>
          </p:cNvPr>
          <p:cNvSpPr/>
          <p:nvPr/>
        </p:nvSpPr>
        <p:spPr>
          <a:xfrm>
            <a:off x="3466008" y="3773491"/>
            <a:ext cx="1061209"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1</a:t>
            </a:r>
            <a:endParaRPr lang="en-US" dirty="0">
              <a:solidFill>
                <a:schemeClr val="tx1">
                  <a:lumMod val="65000"/>
                  <a:lumOff val="35000"/>
                </a:schemeClr>
              </a:solidFill>
            </a:endParaRPr>
          </a:p>
        </p:txBody>
      </p:sp>
      <p:sp>
        <p:nvSpPr>
          <p:cNvPr id="23" name="Rectangle 22">
            <a:extLst>
              <a:ext uri="{FF2B5EF4-FFF2-40B4-BE49-F238E27FC236}">
                <a16:creationId xmlns:a16="http://schemas.microsoft.com/office/drawing/2014/main" id="{EFCFEF70-F72F-4D47-A1E3-77422249361A}"/>
              </a:ext>
            </a:extLst>
          </p:cNvPr>
          <p:cNvSpPr/>
          <p:nvPr/>
        </p:nvSpPr>
        <p:spPr>
          <a:xfrm>
            <a:off x="4616784" y="3794484"/>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2</a:t>
            </a:r>
            <a:endParaRPr lang="en-US" dirty="0">
              <a:solidFill>
                <a:schemeClr val="tx1">
                  <a:lumMod val="65000"/>
                  <a:lumOff val="35000"/>
                </a:schemeClr>
              </a:solidFill>
            </a:endParaRPr>
          </a:p>
        </p:txBody>
      </p:sp>
      <p:sp>
        <p:nvSpPr>
          <p:cNvPr id="24" name="Rectangle 23">
            <a:extLst>
              <a:ext uri="{FF2B5EF4-FFF2-40B4-BE49-F238E27FC236}">
                <a16:creationId xmlns:a16="http://schemas.microsoft.com/office/drawing/2014/main" id="{84B8662E-5954-4BC6-BA5B-124F7A1AC371}"/>
              </a:ext>
            </a:extLst>
          </p:cNvPr>
          <p:cNvSpPr/>
          <p:nvPr/>
        </p:nvSpPr>
        <p:spPr>
          <a:xfrm>
            <a:off x="5839487" y="3794483"/>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3</a:t>
            </a:r>
            <a:endParaRPr lang="en-US" dirty="0">
              <a:solidFill>
                <a:schemeClr val="tx1">
                  <a:lumMod val="65000"/>
                  <a:lumOff val="35000"/>
                </a:schemeClr>
              </a:solidFill>
            </a:endParaRPr>
          </a:p>
        </p:txBody>
      </p:sp>
      <p:sp>
        <p:nvSpPr>
          <p:cNvPr id="25" name="Rectangle 24">
            <a:extLst>
              <a:ext uri="{FF2B5EF4-FFF2-40B4-BE49-F238E27FC236}">
                <a16:creationId xmlns:a16="http://schemas.microsoft.com/office/drawing/2014/main" id="{6DF4DB59-D42D-468F-88B3-065621A6862E}"/>
              </a:ext>
            </a:extLst>
          </p:cNvPr>
          <p:cNvSpPr/>
          <p:nvPr/>
        </p:nvSpPr>
        <p:spPr>
          <a:xfrm>
            <a:off x="3416784" y="5762686"/>
            <a:ext cx="1097269"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4</a:t>
            </a:r>
            <a:endParaRPr lang="en-US" dirty="0">
              <a:solidFill>
                <a:schemeClr val="tx1">
                  <a:lumMod val="65000"/>
                  <a:lumOff val="35000"/>
                </a:schemeClr>
              </a:solidFill>
            </a:endParaRPr>
          </a:p>
        </p:txBody>
      </p:sp>
      <p:sp>
        <p:nvSpPr>
          <p:cNvPr id="26" name="Rectangle 25">
            <a:extLst>
              <a:ext uri="{FF2B5EF4-FFF2-40B4-BE49-F238E27FC236}">
                <a16:creationId xmlns:a16="http://schemas.microsoft.com/office/drawing/2014/main" id="{1F91DF16-B901-46E6-AA39-1AADC675E070}"/>
              </a:ext>
            </a:extLst>
          </p:cNvPr>
          <p:cNvSpPr/>
          <p:nvPr/>
        </p:nvSpPr>
        <p:spPr>
          <a:xfrm>
            <a:off x="4629948" y="5762686"/>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5</a:t>
            </a:r>
            <a:endParaRPr lang="en-US" dirty="0">
              <a:solidFill>
                <a:schemeClr val="tx1">
                  <a:lumMod val="65000"/>
                  <a:lumOff val="35000"/>
                </a:schemeClr>
              </a:solidFill>
            </a:endParaRPr>
          </a:p>
        </p:txBody>
      </p:sp>
      <p:sp>
        <p:nvSpPr>
          <p:cNvPr id="27" name="Rectangle 26">
            <a:extLst>
              <a:ext uri="{FF2B5EF4-FFF2-40B4-BE49-F238E27FC236}">
                <a16:creationId xmlns:a16="http://schemas.microsoft.com/office/drawing/2014/main" id="{4FA83CA4-624E-489E-896D-DF79C1922609}"/>
              </a:ext>
            </a:extLst>
          </p:cNvPr>
          <p:cNvSpPr/>
          <p:nvPr/>
        </p:nvSpPr>
        <p:spPr>
          <a:xfrm>
            <a:off x="5831312" y="5762686"/>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6</a:t>
            </a:r>
            <a:endParaRPr lang="en-US" dirty="0">
              <a:solidFill>
                <a:schemeClr val="tx1">
                  <a:lumMod val="65000"/>
                  <a:lumOff val="35000"/>
                </a:schemeClr>
              </a:solidFill>
            </a:endParaRPr>
          </a:p>
        </p:txBody>
      </p:sp>
      <p:grpSp>
        <p:nvGrpSpPr>
          <p:cNvPr id="28" name="Group 27">
            <a:extLst>
              <a:ext uri="{FF2B5EF4-FFF2-40B4-BE49-F238E27FC236}">
                <a16:creationId xmlns:a16="http://schemas.microsoft.com/office/drawing/2014/main" id="{3388D3E6-D9B2-460F-9658-18432234F0F1}"/>
              </a:ext>
            </a:extLst>
          </p:cNvPr>
          <p:cNvGrpSpPr/>
          <p:nvPr/>
        </p:nvGrpSpPr>
        <p:grpSpPr>
          <a:xfrm>
            <a:off x="2902408" y="2630836"/>
            <a:ext cx="3864069" cy="307777"/>
            <a:chOff x="2578844" y="2265068"/>
            <a:chExt cx="3864069" cy="307777"/>
          </a:xfrm>
        </p:grpSpPr>
        <p:sp>
          <p:nvSpPr>
            <p:cNvPr id="29" name="Down Arrow 52">
              <a:extLst>
                <a:ext uri="{FF2B5EF4-FFF2-40B4-BE49-F238E27FC236}">
                  <a16:creationId xmlns:a16="http://schemas.microsoft.com/office/drawing/2014/main" id="{46C99433-9598-46BA-AAB5-419CBF669852}"/>
                </a:ext>
              </a:extLst>
            </p:cNvPr>
            <p:cNvSpPr/>
            <p:nvPr/>
          </p:nvSpPr>
          <p:spPr>
            <a:xfrm rot="5400000">
              <a:off x="2750848" y="2116253"/>
              <a:ext cx="278011" cy="622019"/>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solidFill>
                  <a:schemeClr val="tx1">
                    <a:lumMod val="65000"/>
                    <a:lumOff val="35000"/>
                  </a:schemeClr>
                </a:solidFill>
              </a:endParaRPr>
            </a:p>
          </p:txBody>
        </p:sp>
        <p:sp>
          <p:nvSpPr>
            <p:cNvPr id="30" name="Rectangle 29">
              <a:extLst>
                <a:ext uri="{FF2B5EF4-FFF2-40B4-BE49-F238E27FC236}">
                  <a16:creationId xmlns:a16="http://schemas.microsoft.com/office/drawing/2014/main" id="{17CB26BB-8B42-4CAD-A1CF-3865EA647062}"/>
                </a:ext>
              </a:extLst>
            </p:cNvPr>
            <p:cNvSpPr/>
            <p:nvPr/>
          </p:nvSpPr>
          <p:spPr>
            <a:xfrm>
              <a:off x="3475434" y="2265068"/>
              <a:ext cx="2967479" cy="307777"/>
            </a:xfrm>
            <a:prstGeom prst="rect">
              <a:avLst/>
            </a:prstGeom>
          </p:spPr>
          <p:txBody>
            <a:bodyPr wrap="none">
              <a:noAutofit/>
            </a:bodyPr>
            <a:lstStyle/>
            <a:p>
              <a:pPr algn="ctr"/>
              <a:r>
                <a:rPr lang="en-US" sz="1400" dirty="0">
                  <a:solidFill>
                    <a:schemeClr val="tx1">
                      <a:lumMod val="65000"/>
                      <a:lumOff val="35000"/>
                    </a:schemeClr>
                  </a:solidFill>
                  <a:latin typeface="Consolas" panose="020B0609020204030204" pitchFamily="49" charset="0"/>
                </a:rPr>
                <a:t>That’s 4 blocks on nodes 1-4</a:t>
              </a:r>
              <a:endParaRPr lang="en-US" sz="1400" dirty="0">
                <a:solidFill>
                  <a:schemeClr val="tx1">
                    <a:lumMod val="65000"/>
                    <a:lumOff val="35000"/>
                  </a:schemeClr>
                </a:solidFill>
              </a:endParaRPr>
            </a:p>
          </p:txBody>
        </p:sp>
      </p:grpSp>
      <p:sp>
        <p:nvSpPr>
          <p:cNvPr id="31" name="Rectangle 30">
            <a:extLst>
              <a:ext uri="{FF2B5EF4-FFF2-40B4-BE49-F238E27FC236}">
                <a16:creationId xmlns:a16="http://schemas.microsoft.com/office/drawing/2014/main" id="{D7684A79-1285-428C-8432-4B571BC68957}"/>
              </a:ext>
            </a:extLst>
          </p:cNvPr>
          <p:cNvSpPr/>
          <p:nvPr/>
        </p:nvSpPr>
        <p:spPr>
          <a:xfrm>
            <a:off x="5901208" y="4108812"/>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2" name="Rectangle 31">
            <a:extLst>
              <a:ext uri="{FF2B5EF4-FFF2-40B4-BE49-F238E27FC236}">
                <a16:creationId xmlns:a16="http://schemas.microsoft.com/office/drawing/2014/main" id="{275DF9AE-EC6C-4083-B08C-6BAD7E232D91}"/>
              </a:ext>
            </a:extLst>
          </p:cNvPr>
          <p:cNvSpPr/>
          <p:nvPr/>
        </p:nvSpPr>
        <p:spPr>
          <a:xfrm>
            <a:off x="6240294" y="4103985"/>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3" name="Rectangle 32">
            <a:extLst>
              <a:ext uri="{FF2B5EF4-FFF2-40B4-BE49-F238E27FC236}">
                <a16:creationId xmlns:a16="http://schemas.microsoft.com/office/drawing/2014/main" id="{0CCDA80A-5005-4D21-8551-CE4B756B9E0A}"/>
              </a:ext>
            </a:extLst>
          </p:cNvPr>
          <p:cNvSpPr/>
          <p:nvPr/>
        </p:nvSpPr>
        <p:spPr>
          <a:xfrm>
            <a:off x="3525463" y="509171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4" name="Rectangle 33">
            <a:extLst>
              <a:ext uri="{FF2B5EF4-FFF2-40B4-BE49-F238E27FC236}">
                <a16:creationId xmlns:a16="http://schemas.microsoft.com/office/drawing/2014/main" id="{3FE07089-005C-4A7A-BB3C-D29CB7FF111D}"/>
              </a:ext>
            </a:extLst>
          </p:cNvPr>
          <p:cNvSpPr/>
          <p:nvPr/>
        </p:nvSpPr>
        <p:spPr>
          <a:xfrm>
            <a:off x="3886905" y="5091710"/>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5" name="Rectangle 34">
            <a:extLst>
              <a:ext uri="{FF2B5EF4-FFF2-40B4-BE49-F238E27FC236}">
                <a16:creationId xmlns:a16="http://schemas.microsoft.com/office/drawing/2014/main" id="{C937AE38-A3CB-49F1-999A-77A81911A46D}"/>
              </a:ext>
            </a:extLst>
          </p:cNvPr>
          <p:cNvSpPr/>
          <p:nvPr/>
        </p:nvSpPr>
        <p:spPr>
          <a:xfrm>
            <a:off x="4711705" y="5087398"/>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6" name="Rectangle 35">
            <a:extLst>
              <a:ext uri="{FF2B5EF4-FFF2-40B4-BE49-F238E27FC236}">
                <a16:creationId xmlns:a16="http://schemas.microsoft.com/office/drawing/2014/main" id="{86E0F99D-92DF-4354-99FF-9C5811C39D4A}"/>
              </a:ext>
            </a:extLst>
          </p:cNvPr>
          <p:cNvSpPr/>
          <p:nvPr/>
        </p:nvSpPr>
        <p:spPr>
          <a:xfrm>
            <a:off x="5058948" y="508404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7" name="Rectangle 36">
            <a:extLst>
              <a:ext uri="{FF2B5EF4-FFF2-40B4-BE49-F238E27FC236}">
                <a16:creationId xmlns:a16="http://schemas.microsoft.com/office/drawing/2014/main" id="{9E5D4AA4-DB01-44C7-8BED-34217B737E4A}"/>
              </a:ext>
            </a:extLst>
          </p:cNvPr>
          <p:cNvSpPr/>
          <p:nvPr/>
        </p:nvSpPr>
        <p:spPr>
          <a:xfrm>
            <a:off x="5920223" y="5091710"/>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8" name="Rectangle 37">
            <a:extLst>
              <a:ext uri="{FF2B5EF4-FFF2-40B4-BE49-F238E27FC236}">
                <a16:creationId xmlns:a16="http://schemas.microsoft.com/office/drawing/2014/main" id="{FDC71156-6DE1-403C-A219-93F8C5FDCC54}"/>
              </a:ext>
            </a:extLst>
          </p:cNvPr>
          <p:cNvSpPr/>
          <p:nvPr/>
        </p:nvSpPr>
        <p:spPr>
          <a:xfrm>
            <a:off x="6272910" y="5096565"/>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9" name="Down Arrow 40">
            <a:extLst>
              <a:ext uri="{FF2B5EF4-FFF2-40B4-BE49-F238E27FC236}">
                <a16:creationId xmlns:a16="http://schemas.microsoft.com/office/drawing/2014/main" id="{E31B3ECB-079A-45C4-A5A2-1313ED29974A}"/>
              </a:ext>
            </a:extLst>
          </p:cNvPr>
          <p:cNvSpPr/>
          <p:nvPr/>
        </p:nvSpPr>
        <p:spPr>
          <a:xfrm rot="8102230">
            <a:off x="2650660" y="3126160"/>
            <a:ext cx="300719" cy="1212619"/>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nvGrpSpPr>
          <p:cNvPr id="44" name="Group 43">
            <a:extLst>
              <a:ext uri="{FF2B5EF4-FFF2-40B4-BE49-F238E27FC236}">
                <a16:creationId xmlns:a16="http://schemas.microsoft.com/office/drawing/2014/main" id="{3179F3F0-C1C4-4EFC-970C-11B15D5EE0A9}"/>
              </a:ext>
            </a:extLst>
          </p:cNvPr>
          <p:cNvGrpSpPr/>
          <p:nvPr/>
        </p:nvGrpSpPr>
        <p:grpSpPr>
          <a:xfrm>
            <a:off x="1166749" y="2848333"/>
            <a:ext cx="1197157" cy="295534"/>
            <a:chOff x="2349357" y="4417132"/>
            <a:chExt cx="1197157" cy="295534"/>
          </a:xfrm>
        </p:grpSpPr>
        <p:sp>
          <p:nvSpPr>
            <p:cNvPr id="40" name="Rectangle 39">
              <a:extLst>
                <a:ext uri="{FF2B5EF4-FFF2-40B4-BE49-F238E27FC236}">
                  <a16:creationId xmlns:a16="http://schemas.microsoft.com/office/drawing/2014/main" id="{CB3CE540-5712-4906-B865-CDE37B4BAF93}"/>
                </a:ext>
              </a:extLst>
            </p:cNvPr>
            <p:cNvSpPr/>
            <p:nvPr/>
          </p:nvSpPr>
          <p:spPr>
            <a:xfrm>
              <a:off x="2349357" y="4421534"/>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41" name="Rectangle 40">
              <a:extLst>
                <a:ext uri="{FF2B5EF4-FFF2-40B4-BE49-F238E27FC236}">
                  <a16:creationId xmlns:a16="http://schemas.microsoft.com/office/drawing/2014/main" id="{8CD6F522-A683-495C-B5C0-8CFCF7AA9934}"/>
                </a:ext>
              </a:extLst>
            </p:cNvPr>
            <p:cNvSpPr/>
            <p:nvPr/>
          </p:nvSpPr>
          <p:spPr>
            <a:xfrm>
              <a:off x="2657163" y="4421534"/>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42" name="Rectangle 41">
              <a:extLst>
                <a:ext uri="{FF2B5EF4-FFF2-40B4-BE49-F238E27FC236}">
                  <a16:creationId xmlns:a16="http://schemas.microsoft.com/office/drawing/2014/main" id="{EC235E4D-B5B4-4D58-A713-9F5BA08AF435}"/>
                </a:ext>
              </a:extLst>
            </p:cNvPr>
            <p:cNvSpPr/>
            <p:nvPr/>
          </p:nvSpPr>
          <p:spPr>
            <a:xfrm>
              <a:off x="2955700" y="4421946"/>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43" name="Rectangle 42">
              <a:extLst>
                <a:ext uri="{FF2B5EF4-FFF2-40B4-BE49-F238E27FC236}">
                  <a16:creationId xmlns:a16="http://schemas.microsoft.com/office/drawing/2014/main" id="{3AB5ED4C-67A9-4B70-B093-F9FB0203E7D6}"/>
                </a:ext>
              </a:extLst>
            </p:cNvPr>
            <p:cNvSpPr/>
            <p:nvPr/>
          </p:nvSpPr>
          <p:spPr>
            <a:xfrm>
              <a:off x="3270703" y="4417132"/>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grpSp>
    </p:spTree>
    <p:extLst>
      <p:ext uri="{BB962C8B-B14F-4D97-AF65-F5344CB8AC3E}">
        <p14:creationId xmlns:p14="http://schemas.microsoft.com/office/powerpoint/2010/main" val="302233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21FD5EA5-D1FD-4E07-9770-5E990FAB219A}"/>
              </a:ext>
            </a:extLst>
          </p:cNvPr>
          <p:cNvCxnSpPr>
            <a:cxnSpLocks/>
          </p:cNvCxnSpPr>
          <p:nvPr/>
        </p:nvCxnSpPr>
        <p:spPr>
          <a:xfrm flipV="1">
            <a:off x="3944473" y="3076815"/>
            <a:ext cx="217240" cy="1377434"/>
          </a:xfrm>
          <a:prstGeom prst="straightConnector1">
            <a:avLst/>
          </a:prstGeom>
          <a:noFill/>
          <a:ln w="25400" cap="flat" cmpd="sng" algn="ctr">
            <a:solidFill>
              <a:srgbClr val="595959"/>
            </a:solidFill>
            <a:prstDash val="solid"/>
            <a:tailEnd type="arrow"/>
          </a:ln>
          <a:effectLst/>
        </p:spPr>
      </p:cxnSp>
      <p:sp>
        <p:nvSpPr>
          <p:cNvPr id="2" name="Title 1">
            <a:extLst>
              <a:ext uri="{FF2B5EF4-FFF2-40B4-BE49-F238E27FC236}">
                <a16:creationId xmlns:a16="http://schemas.microsoft.com/office/drawing/2014/main" id="{7B0E2728-809A-4AE7-BF89-9E46A347D4D1}"/>
              </a:ext>
            </a:extLst>
          </p:cNvPr>
          <p:cNvSpPr>
            <a:spLocks noGrp="1"/>
          </p:cNvSpPr>
          <p:nvPr>
            <p:ph type="title"/>
          </p:nvPr>
        </p:nvSpPr>
        <p:spPr/>
        <p:txBody>
          <a:bodyPr>
            <a:noAutofit/>
          </a:bodyPr>
          <a:lstStyle/>
          <a:p>
            <a:r>
              <a:rPr lang="en-US" dirty="0"/>
              <a:t>HDFS: Heartbeat and Block Report</a:t>
            </a:r>
            <a:endParaRPr lang="en-IN" dirty="0"/>
          </a:p>
        </p:txBody>
      </p:sp>
      <p:sp>
        <p:nvSpPr>
          <p:cNvPr id="8" name="Content Placeholder 7">
            <a:extLst>
              <a:ext uri="{FF2B5EF4-FFF2-40B4-BE49-F238E27FC236}">
                <a16:creationId xmlns:a16="http://schemas.microsoft.com/office/drawing/2014/main" id="{16EE3A74-D159-4E58-81E4-0337FF238462}"/>
              </a:ext>
            </a:extLst>
          </p:cNvPr>
          <p:cNvSpPr>
            <a:spLocks noGrp="1"/>
          </p:cNvSpPr>
          <p:nvPr>
            <p:ph idx="1"/>
          </p:nvPr>
        </p:nvSpPr>
        <p:spPr>
          <a:xfrm>
            <a:off x="768096" y="5602652"/>
            <a:ext cx="7290055" cy="706707"/>
          </a:xfrm>
        </p:spPr>
        <p:txBody>
          <a:bodyPr>
            <a:noAutofit/>
          </a:bodyPr>
          <a:lstStyle/>
          <a:p>
            <a:r>
              <a:rPr lang="en-US" sz="1800" dirty="0"/>
              <a:t>HDFS DataNodes send routine heartbeats and block reports to the NameNode.</a:t>
            </a:r>
          </a:p>
          <a:p>
            <a:r>
              <a:rPr lang="en-US" sz="1800" dirty="0"/>
              <a:t>This is how the NameNode knows where the blocks of a file are located.</a:t>
            </a:r>
          </a:p>
        </p:txBody>
      </p:sp>
      <p:sp>
        <p:nvSpPr>
          <p:cNvPr id="3" name="Footer Placeholder 2">
            <a:extLst>
              <a:ext uri="{FF2B5EF4-FFF2-40B4-BE49-F238E27FC236}">
                <a16:creationId xmlns:a16="http://schemas.microsoft.com/office/drawing/2014/main" id="{45191165-E3FA-42FE-886C-5F0B27FB7F41}"/>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87E61ACE-0C9A-432A-9970-1600330649E9}"/>
              </a:ext>
            </a:extLst>
          </p:cNvPr>
          <p:cNvSpPr>
            <a:spLocks noGrp="1"/>
          </p:cNvSpPr>
          <p:nvPr>
            <p:ph type="sldNum" sz="quarter" idx="12"/>
          </p:nvPr>
        </p:nvSpPr>
        <p:spPr/>
        <p:txBody>
          <a:bodyPr>
            <a:noAutofit/>
          </a:bodyPr>
          <a:lstStyle/>
          <a:p>
            <a:fld id="{4FAB73BC-B049-4115-A692-8D63A059BFB8}" type="slidenum">
              <a:rPr lang="en-US" smtClean="0"/>
              <a:t>38</a:t>
            </a:fld>
            <a:endParaRPr lang="en-US" dirty="0"/>
          </a:p>
        </p:txBody>
      </p:sp>
      <p:cxnSp>
        <p:nvCxnSpPr>
          <p:cNvPr id="34" name="Straight Arrow Connector 33">
            <a:extLst>
              <a:ext uri="{FF2B5EF4-FFF2-40B4-BE49-F238E27FC236}">
                <a16:creationId xmlns:a16="http://schemas.microsoft.com/office/drawing/2014/main" id="{DC38E8B7-60C8-4A3D-AA4F-A9D644988523}"/>
              </a:ext>
            </a:extLst>
          </p:cNvPr>
          <p:cNvCxnSpPr>
            <a:cxnSpLocks/>
            <a:stCxn id="53" idx="0"/>
          </p:cNvCxnSpPr>
          <p:nvPr/>
        </p:nvCxnSpPr>
        <p:spPr>
          <a:xfrm flipH="1" flipV="1">
            <a:off x="5234709" y="3049976"/>
            <a:ext cx="2417268" cy="1366330"/>
          </a:xfrm>
          <a:prstGeom prst="straightConnector1">
            <a:avLst/>
          </a:prstGeom>
          <a:noFill/>
          <a:ln w="25400" cap="flat" cmpd="sng" algn="ctr">
            <a:solidFill>
              <a:srgbClr val="595959"/>
            </a:solidFill>
            <a:prstDash val="solid"/>
            <a:tailEnd type="arrow"/>
          </a:ln>
          <a:effectLst/>
        </p:spPr>
      </p:cxnSp>
      <p:grpSp>
        <p:nvGrpSpPr>
          <p:cNvPr id="35" name="Group 34">
            <a:extLst>
              <a:ext uri="{FF2B5EF4-FFF2-40B4-BE49-F238E27FC236}">
                <a16:creationId xmlns:a16="http://schemas.microsoft.com/office/drawing/2014/main" id="{81E247D2-E87B-4022-9199-BDCDFDAADDDA}"/>
              </a:ext>
            </a:extLst>
          </p:cNvPr>
          <p:cNvGrpSpPr/>
          <p:nvPr/>
        </p:nvGrpSpPr>
        <p:grpSpPr>
          <a:xfrm>
            <a:off x="3614928" y="2327925"/>
            <a:ext cx="1814569" cy="648711"/>
            <a:chOff x="5802238" y="832102"/>
            <a:chExt cx="2419425" cy="864948"/>
          </a:xfrm>
        </p:grpSpPr>
        <p:sp>
          <p:nvSpPr>
            <p:cNvPr id="36" name="Rectangle 35">
              <a:extLst>
                <a:ext uri="{FF2B5EF4-FFF2-40B4-BE49-F238E27FC236}">
                  <a16:creationId xmlns:a16="http://schemas.microsoft.com/office/drawing/2014/main" id="{71C48DF3-8081-4DAF-A831-35ED1AECCFD8}"/>
                </a:ext>
              </a:extLst>
            </p:cNvPr>
            <p:cNvSpPr/>
            <p:nvPr/>
          </p:nvSpPr>
          <p:spPr>
            <a:xfrm>
              <a:off x="5802238" y="832102"/>
              <a:ext cx="2419425" cy="864948"/>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37" name="Picture 36" descr="icon_name_node.png">
              <a:extLst>
                <a:ext uri="{FF2B5EF4-FFF2-40B4-BE49-F238E27FC236}">
                  <a16:creationId xmlns:a16="http://schemas.microsoft.com/office/drawing/2014/main" id="{D2E07275-0711-4635-90DE-B773B00CEB5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878363" y="850464"/>
              <a:ext cx="832528" cy="832528"/>
            </a:xfrm>
            <a:prstGeom prst="rect">
              <a:avLst/>
            </a:prstGeom>
          </p:spPr>
        </p:pic>
        <p:sp>
          <p:nvSpPr>
            <p:cNvPr id="38" name="TextBox 37">
              <a:extLst>
                <a:ext uri="{FF2B5EF4-FFF2-40B4-BE49-F238E27FC236}">
                  <a16:creationId xmlns:a16="http://schemas.microsoft.com/office/drawing/2014/main" id="{84052E80-ED2A-4742-B7D1-3FF476F25BFD}"/>
                </a:ext>
              </a:extLst>
            </p:cNvPr>
            <p:cNvSpPr txBox="1"/>
            <p:nvPr/>
          </p:nvSpPr>
          <p:spPr>
            <a:xfrm>
              <a:off x="6715635" y="1072973"/>
              <a:ext cx="1438856" cy="451405"/>
            </a:xfrm>
            <a:prstGeom prst="rect">
              <a:avLst/>
            </a:prstGeom>
            <a:noFill/>
          </p:spPr>
          <p:txBody>
            <a:bodyPr wrap="none" rtlCol="0">
              <a:noAutofit/>
            </a:bodyPr>
            <a:lstStyle/>
            <a:p>
              <a:pPr defTabSz="681072">
                <a:defRPr/>
              </a:pPr>
              <a:r>
                <a:rPr lang="en-US" sz="1600" kern="0" dirty="0">
                  <a:solidFill>
                    <a:schemeClr val="tx1">
                      <a:lumMod val="65000"/>
                      <a:lumOff val="35000"/>
                    </a:schemeClr>
                  </a:solidFill>
                  <a:latin typeface="Sherman Sans Book" pitchFamily="50" charset="0"/>
                  <a:ea typeface="Sherman Sans Book" pitchFamily="50" charset="0"/>
                  <a:cs typeface="Arial"/>
                </a:rPr>
                <a:t>NameNode</a:t>
              </a:r>
            </a:p>
          </p:txBody>
        </p:sp>
      </p:grpSp>
      <p:grpSp>
        <p:nvGrpSpPr>
          <p:cNvPr id="39" name="Group 38">
            <a:extLst>
              <a:ext uri="{FF2B5EF4-FFF2-40B4-BE49-F238E27FC236}">
                <a16:creationId xmlns:a16="http://schemas.microsoft.com/office/drawing/2014/main" id="{E5F0ED03-3EA6-42D4-8C10-DC4329552236}"/>
              </a:ext>
            </a:extLst>
          </p:cNvPr>
          <p:cNvGrpSpPr/>
          <p:nvPr/>
        </p:nvGrpSpPr>
        <p:grpSpPr>
          <a:xfrm>
            <a:off x="817227" y="4593570"/>
            <a:ext cx="1806358" cy="853286"/>
            <a:chOff x="251795" y="4226270"/>
            <a:chExt cx="2408477" cy="1137715"/>
          </a:xfrm>
        </p:grpSpPr>
        <p:sp>
          <p:nvSpPr>
            <p:cNvPr id="40" name="Rectangle 39">
              <a:extLst>
                <a:ext uri="{FF2B5EF4-FFF2-40B4-BE49-F238E27FC236}">
                  <a16:creationId xmlns:a16="http://schemas.microsoft.com/office/drawing/2014/main" id="{F3B90858-67E1-415C-B2B1-D60EEA674CA6}"/>
                </a:ext>
              </a:extLst>
            </p:cNvPr>
            <p:cNvSpPr/>
            <p:nvPr/>
          </p:nvSpPr>
          <p:spPr>
            <a:xfrm>
              <a:off x="251795" y="4226270"/>
              <a:ext cx="2408477" cy="113771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41" name="Picture 40" descr="icon_data_node.png">
              <a:extLst>
                <a:ext uri="{FF2B5EF4-FFF2-40B4-BE49-F238E27FC236}">
                  <a16:creationId xmlns:a16="http://schemas.microsoft.com/office/drawing/2014/main" id="{57F299A5-75BC-4700-91D2-57D1D8CF27B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90756" y="4542300"/>
              <a:ext cx="459024" cy="493850"/>
            </a:xfrm>
            <a:prstGeom prst="rect">
              <a:avLst/>
            </a:prstGeom>
          </p:spPr>
        </p:pic>
      </p:grpSp>
      <p:sp>
        <p:nvSpPr>
          <p:cNvPr id="42" name="Rectangle 41">
            <a:extLst>
              <a:ext uri="{FF2B5EF4-FFF2-40B4-BE49-F238E27FC236}">
                <a16:creationId xmlns:a16="http://schemas.microsoft.com/office/drawing/2014/main" id="{443CD14A-953A-4C87-9895-CA6508889BC0}"/>
              </a:ext>
            </a:extLst>
          </p:cNvPr>
          <p:cNvSpPr/>
          <p:nvPr/>
        </p:nvSpPr>
        <p:spPr>
          <a:xfrm>
            <a:off x="2749756" y="4592914"/>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43" name="Picture 42" descr="icon_data_node.png">
            <a:extLst>
              <a:ext uri="{FF2B5EF4-FFF2-40B4-BE49-F238E27FC236}">
                <a16:creationId xmlns:a16="http://schemas.microsoft.com/office/drawing/2014/main" id="{F2CF2C24-8A04-4437-A17C-96EE6506C22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2853930" y="4829932"/>
            <a:ext cx="344268" cy="370388"/>
          </a:xfrm>
          <a:prstGeom prst="rect">
            <a:avLst/>
          </a:prstGeom>
        </p:spPr>
      </p:pic>
      <p:sp>
        <p:nvSpPr>
          <p:cNvPr id="44" name="TextBox 43">
            <a:extLst>
              <a:ext uri="{FF2B5EF4-FFF2-40B4-BE49-F238E27FC236}">
                <a16:creationId xmlns:a16="http://schemas.microsoft.com/office/drawing/2014/main" id="{1C8E71C2-0ED6-420B-A63B-538CB5045F1D}"/>
              </a:ext>
            </a:extLst>
          </p:cNvPr>
          <p:cNvSpPr txBox="1"/>
          <p:nvPr/>
        </p:nvSpPr>
        <p:spPr>
          <a:xfrm>
            <a:off x="3330316" y="4405221"/>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2</a:t>
            </a:r>
          </a:p>
        </p:txBody>
      </p:sp>
      <p:sp>
        <p:nvSpPr>
          <p:cNvPr id="45" name="TextBox 44">
            <a:extLst>
              <a:ext uri="{FF2B5EF4-FFF2-40B4-BE49-F238E27FC236}">
                <a16:creationId xmlns:a16="http://schemas.microsoft.com/office/drawing/2014/main" id="{2B0DDBAB-E16B-45A9-8025-176DC9012CEA}"/>
              </a:ext>
            </a:extLst>
          </p:cNvPr>
          <p:cNvSpPr txBox="1"/>
          <p:nvPr/>
        </p:nvSpPr>
        <p:spPr>
          <a:xfrm>
            <a:off x="1394778" y="4442185"/>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1</a:t>
            </a:r>
          </a:p>
        </p:txBody>
      </p:sp>
      <p:grpSp>
        <p:nvGrpSpPr>
          <p:cNvPr id="46" name="Group 45">
            <a:extLst>
              <a:ext uri="{FF2B5EF4-FFF2-40B4-BE49-F238E27FC236}">
                <a16:creationId xmlns:a16="http://schemas.microsoft.com/office/drawing/2014/main" id="{5D00F16B-2CC2-4BB0-8D28-60C24FCCFE84}"/>
              </a:ext>
            </a:extLst>
          </p:cNvPr>
          <p:cNvGrpSpPr/>
          <p:nvPr/>
        </p:nvGrpSpPr>
        <p:grpSpPr>
          <a:xfrm>
            <a:off x="4654800" y="4416306"/>
            <a:ext cx="1806358" cy="1029894"/>
            <a:chOff x="4654800" y="4900391"/>
            <a:chExt cx="1806358" cy="1029894"/>
          </a:xfrm>
        </p:grpSpPr>
        <p:sp>
          <p:nvSpPr>
            <p:cNvPr id="47" name="Rectangle 46">
              <a:extLst>
                <a:ext uri="{FF2B5EF4-FFF2-40B4-BE49-F238E27FC236}">
                  <a16:creationId xmlns:a16="http://schemas.microsoft.com/office/drawing/2014/main" id="{1D2380AE-F6DC-4D4D-9D00-0323DBF0D4C4}"/>
                </a:ext>
              </a:extLst>
            </p:cNvPr>
            <p:cNvSpPr/>
            <p:nvPr/>
          </p:nvSpPr>
          <p:spPr>
            <a:xfrm>
              <a:off x="4654800"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48" name="Picture 47" descr="icon_data_node.png">
              <a:extLst>
                <a:ext uri="{FF2B5EF4-FFF2-40B4-BE49-F238E27FC236}">
                  <a16:creationId xmlns:a16="http://schemas.microsoft.com/office/drawing/2014/main" id="{825E2445-0667-43DF-84EA-18CC2D6D62F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758974" y="5314017"/>
              <a:ext cx="344268" cy="370388"/>
            </a:xfrm>
            <a:prstGeom prst="rect">
              <a:avLst/>
            </a:prstGeom>
          </p:spPr>
        </p:pic>
        <p:sp>
          <p:nvSpPr>
            <p:cNvPr id="49" name="TextBox 48">
              <a:extLst>
                <a:ext uri="{FF2B5EF4-FFF2-40B4-BE49-F238E27FC236}">
                  <a16:creationId xmlns:a16="http://schemas.microsoft.com/office/drawing/2014/main" id="{670E2D0D-03AD-4324-AA9D-0B77DBBB50F2}"/>
                </a:ext>
              </a:extLst>
            </p:cNvPr>
            <p:cNvSpPr txBox="1"/>
            <p:nvPr/>
          </p:nvSpPr>
          <p:spPr>
            <a:xfrm>
              <a:off x="5234709" y="4900391"/>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3</a:t>
              </a:r>
            </a:p>
          </p:txBody>
        </p:sp>
      </p:grpSp>
      <p:grpSp>
        <p:nvGrpSpPr>
          <p:cNvPr id="50" name="Group 49">
            <a:extLst>
              <a:ext uri="{FF2B5EF4-FFF2-40B4-BE49-F238E27FC236}">
                <a16:creationId xmlns:a16="http://schemas.microsoft.com/office/drawing/2014/main" id="{69795F09-92D5-4499-96C2-5870900420B7}"/>
              </a:ext>
            </a:extLst>
          </p:cNvPr>
          <p:cNvGrpSpPr/>
          <p:nvPr/>
        </p:nvGrpSpPr>
        <p:grpSpPr>
          <a:xfrm>
            <a:off x="6559844" y="4416306"/>
            <a:ext cx="1806358" cy="1029894"/>
            <a:chOff x="4654800" y="4900391"/>
            <a:chExt cx="1806358" cy="1029894"/>
          </a:xfrm>
        </p:grpSpPr>
        <p:sp>
          <p:nvSpPr>
            <p:cNvPr id="51" name="Rectangle 50">
              <a:extLst>
                <a:ext uri="{FF2B5EF4-FFF2-40B4-BE49-F238E27FC236}">
                  <a16:creationId xmlns:a16="http://schemas.microsoft.com/office/drawing/2014/main" id="{BA7F8978-9333-4226-ABA7-429DE762DE6B}"/>
                </a:ext>
              </a:extLst>
            </p:cNvPr>
            <p:cNvSpPr/>
            <p:nvPr/>
          </p:nvSpPr>
          <p:spPr>
            <a:xfrm>
              <a:off x="4654800"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52" name="Picture 51" descr="icon_data_node.png">
              <a:extLst>
                <a:ext uri="{FF2B5EF4-FFF2-40B4-BE49-F238E27FC236}">
                  <a16:creationId xmlns:a16="http://schemas.microsoft.com/office/drawing/2014/main" id="{DEDCEC92-14CE-44D2-B1E5-396F871E285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758974" y="5314017"/>
              <a:ext cx="344268" cy="370388"/>
            </a:xfrm>
            <a:prstGeom prst="rect">
              <a:avLst/>
            </a:prstGeom>
          </p:spPr>
        </p:pic>
        <p:sp>
          <p:nvSpPr>
            <p:cNvPr id="53" name="TextBox 52">
              <a:extLst>
                <a:ext uri="{FF2B5EF4-FFF2-40B4-BE49-F238E27FC236}">
                  <a16:creationId xmlns:a16="http://schemas.microsoft.com/office/drawing/2014/main" id="{567017DD-B4BD-4F06-8CDA-7F7573E45DC1}"/>
                </a:ext>
              </a:extLst>
            </p:cNvPr>
            <p:cNvSpPr txBox="1"/>
            <p:nvPr/>
          </p:nvSpPr>
          <p:spPr>
            <a:xfrm>
              <a:off x="5234709" y="4900391"/>
              <a:ext cx="1024448" cy="307777"/>
            </a:xfrm>
            <a:prstGeom prst="rect">
              <a:avLst/>
            </a:prstGeom>
            <a:solidFill>
              <a:srgbClr val="1CADE4"/>
            </a:solidFill>
          </p:spPr>
          <p:txBody>
            <a:bodyPr wrap="none" rtlCol="0" anchor="b">
              <a:noAutofit/>
            </a:bodyPr>
            <a:lstStyle/>
            <a:p>
              <a:pPr algn="ctr"/>
              <a:r>
                <a:rPr lang="en-IN" sz="1400" dirty="0">
                  <a:solidFill>
                    <a:schemeClr val="bg1"/>
                  </a:solidFill>
                  <a:latin typeface="Sherman Sans Book" pitchFamily="50" charset="0"/>
                  <a:ea typeface="Sherman Sans Book" pitchFamily="50" charset="0"/>
                </a:rPr>
                <a:t>DataNode 4</a:t>
              </a:r>
            </a:p>
          </p:txBody>
        </p:sp>
      </p:grpSp>
      <p:cxnSp>
        <p:nvCxnSpPr>
          <p:cNvPr id="54" name="Straight Arrow Connector 53">
            <a:extLst>
              <a:ext uri="{FF2B5EF4-FFF2-40B4-BE49-F238E27FC236}">
                <a16:creationId xmlns:a16="http://schemas.microsoft.com/office/drawing/2014/main" id="{90EAA485-621A-45DD-8AA8-E48898070081}"/>
              </a:ext>
            </a:extLst>
          </p:cNvPr>
          <p:cNvCxnSpPr>
            <a:cxnSpLocks/>
            <a:stCxn id="45" idx="0"/>
          </p:cNvCxnSpPr>
          <p:nvPr/>
        </p:nvCxnSpPr>
        <p:spPr>
          <a:xfrm flipV="1">
            <a:off x="1907002" y="3049975"/>
            <a:ext cx="1829801" cy="1392210"/>
          </a:xfrm>
          <a:prstGeom prst="straightConnector1">
            <a:avLst/>
          </a:prstGeom>
          <a:noFill/>
          <a:ln w="25400" cap="flat" cmpd="sng" algn="ctr">
            <a:solidFill>
              <a:srgbClr val="595959"/>
            </a:solidFill>
            <a:prstDash val="solid"/>
            <a:tailEnd type="arrow"/>
          </a:ln>
          <a:effectLst/>
        </p:spPr>
      </p:cxnSp>
      <p:sp>
        <p:nvSpPr>
          <p:cNvPr id="57" name="Oval Callout 42">
            <a:extLst>
              <a:ext uri="{FF2B5EF4-FFF2-40B4-BE49-F238E27FC236}">
                <a16:creationId xmlns:a16="http://schemas.microsoft.com/office/drawing/2014/main" id="{EA027DB4-3742-4EA3-8907-A50E485C17E5}"/>
              </a:ext>
            </a:extLst>
          </p:cNvPr>
          <p:cNvSpPr/>
          <p:nvPr/>
        </p:nvSpPr>
        <p:spPr>
          <a:xfrm>
            <a:off x="5882258" y="2084832"/>
            <a:ext cx="2483943" cy="1039607"/>
          </a:xfrm>
          <a:prstGeom prst="wedgeEllipseCallout">
            <a:avLst>
              <a:gd name="adj1" fmla="val -70364"/>
              <a:gd name="adj2" fmla="val 16644"/>
            </a:avLst>
          </a:prstGeom>
          <a:solidFill>
            <a:sysClr val="window" lastClr="FFFFFF"/>
          </a:solidFill>
          <a:ln w="25400" cap="flat" cmpd="sng" algn="ctr">
            <a:solidFill>
              <a:schemeClr val="accent2"/>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“Sorry, DataNode 3, but I’m going to assume you are dead.”</a:t>
            </a:r>
          </a:p>
        </p:txBody>
      </p:sp>
      <p:sp>
        <p:nvSpPr>
          <p:cNvPr id="60" name="Multiply 4">
            <a:extLst>
              <a:ext uri="{FF2B5EF4-FFF2-40B4-BE49-F238E27FC236}">
                <a16:creationId xmlns:a16="http://schemas.microsoft.com/office/drawing/2014/main" id="{8614A302-983C-4E16-92D6-AB521154ACCF}"/>
              </a:ext>
            </a:extLst>
          </p:cNvPr>
          <p:cNvSpPr/>
          <p:nvPr/>
        </p:nvSpPr>
        <p:spPr>
          <a:xfrm>
            <a:off x="4519864" y="4089982"/>
            <a:ext cx="2044498" cy="1785258"/>
          </a:xfrm>
          <a:prstGeom prst="mathMultiply">
            <a:avLst>
              <a:gd name="adj1" fmla="val 949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8" name="Rectangle 67">
            <a:extLst>
              <a:ext uri="{FF2B5EF4-FFF2-40B4-BE49-F238E27FC236}">
                <a16:creationId xmlns:a16="http://schemas.microsoft.com/office/drawing/2014/main" id="{578CB86A-9B4B-4650-A048-AA5378582E8C}"/>
              </a:ext>
            </a:extLst>
          </p:cNvPr>
          <p:cNvSpPr/>
          <p:nvPr/>
        </p:nvSpPr>
        <p:spPr>
          <a:xfrm>
            <a:off x="2074076" y="3557461"/>
            <a:ext cx="1256240" cy="492692"/>
          </a:xfrm>
          <a:prstGeom prst="rect">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Heartbeat and block report</a:t>
            </a:r>
          </a:p>
        </p:txBody>
      </p:sp>
      <p:sp>
        <p:nvSpPr>
          <p:cNvPr id="69" name="Rectangle 68">
            <a:extLst>
              <a:ext uri="{FF2B5EF4-FFF2-40B4-BE49-F238E27FC236}">
                <a16:creationId xmlns:a16="http://schemas.microsoft.com/office/drawing/2014/main" id="{F80782F9-BB98-4221-8620-43288061AFA9}"/>
              </a:ext>
            </a:extLst>
          </p:cNvPr>
          <p:cNvSpPr/>
          <p:nvPr/>
        </p:nvSpPr>
        <p:spPr>
          <a:xfrm>
            <a:off x="3428195" y="3556801"/>
            <a:ext cx="1256240" cy="492692"/>
          </a:xfrm>
          <a:prstGeom prst="rect">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Heartbeat and block report</a:t>
            </a:r>
          </a:p>
        </p:txBody>
      </p:sp>
      <p:sp>
        <p:nvSpPr>
          <p:cNvPr id="70" name="Rectangle 69">
            <a:extLst>
              <a:ext uri="{FF2B5EF4-FFF2-40B4-BE49-F238E27FC236}">
                <a16:creationId xmlns:a16="http://schemas.microsoft.com/office/drawing/2014/main" id="{FB7E8D67-1FA7-4D25-BEF1-6036A36CDDCC}"/>
              </a:ext>
            </a:extLst>
          </p:cNvPr>
          <p:cNvSpPr/>
          <p:nvPr/>
        </p:nvSpPr>
        <p:spPr>
          <a:xfrm>
            <a:off x="5667647" y="3524026"/>
            <a:ext cx="1256240" cy="492692"/>
          </a:xfrm>
          <a:prstGeom prst="rect">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Heartbeat and block report</a:t>
            </a:r>
          </a:p>
        </p:txBody>
      </p:sp>
    </p:spTree>
    <p:extLst>
      <p:ext uri="{BB962C8B-B14F-4D97-AF65-F5344CB8AC3E}">
        <p14:creationId xmlns:p14="http://schemas.microsoft.com/office/powerpoint/2010/main" val="2810498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64511-B120-45F8-9813-E22ECD8AAA0F}"/>
              </a:ext>
            </a:extLst>
          </p:cNvPr>
          <p:cNvSpPr>
            <a:spLocks noGrp="1"/>
          </p:cNvSpPr>
          <p:nvPr>
            <p:ph type="title"/>
          </p:nvPr>
        </p:nvSpPr>
        <p:spPr/>
        <p:txBody>
          <a:bodyPr>
            <a:noAutofit/>
          </a:bodyPr>
          <a:lstStyle/>
          <a:p>
            <a:r>
              <a:rPr lang="en-US" dirty="0"/>
              <a:t>Example: HDFS Failover</a:t>
            </a:r>
            <a:endParaRPr lang="en-IN" dirty="0"/>
          </a:p>
        </p:txBody>
      </p:sp>
      <p:sp>
        <p:nvSpPr>
          <p:cNvPr id="3" name="Footer Placeholder 2">
            <a:extLst>
              <a:ext uri="{FF2B5EF4-FFF2-40B4-BE49-F238E27FC236}">
                <a16:creationId xmlns:a16="http://schemas.microsoft.com/office/drawing/2014/main" id="{0B5701AC-2E85-4DFE-9AE4-2F9C96AE9EE4}"/>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99858084-8A9E-4100-8533-68E9DAC91256}"/>
              </a:ext>
            </a:extLst>
          </p:cNvPr>
          <p:cNvSpPr>
            <a:spLocks noGrp="1"/>
          </p:cNvSpPr>
          <p:nvPr>
            <p:ph type="sldNum" sz="quarter" idx="12"/>
          </p:nvPr>
        </p:nvSpPr>
        <p:spPr/>
        <p:txBody>
          <a:bodyPr>
            <a:noAutofit/>
          </a:bodyPr>
          <a:lstStyle/>
          <a:p>
            <a:fld id="{4FAB73BC-B049-4115-A692-8D63A059BFB8}" type="slidenum">
              <a:rPr lang="en-US" smtClean="0"/>
              <a:t>39</a:t>
            </a:fld>
            <a:endParaRPr lang="en-US" dirty="0"/>
          </a:p>
        </p:txBody>
      </p:sp>
      <p:sp>
        <p:nvSpPr>
          <p:cNvPr id="5" name="Rounded Rectangle 23">
            <a:extLst>
              <a:ext uri="{FF2B5EF4-FFF2-40B4-BE49-F238E27FC236}">
                <a16:creationId xmlns:a16="http://schemas.microsoft.com/office/drawing/2014/main" id="{A8AD7B20-F803-4A79-B6C6-22DDB67F2588}"/>
              </a:ext>
            </a:extLst>
          </p:cNvPr>
          <p:cNvSpPr/>
          <p:nvPr/>
        </p:nvSpPr>
        <p:spPr>
          <a:xfrm>
            <a:off x="3766035" y="2283451"/>
            <a:ext cx="3137448" cy="65815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t">
            <a:noAutofit/>
          </a:bodyPr>
          <a:lstStyle/>
          <a:p>
            <a:pPr algn="ctr"/>
            <a:r>
              <a:rPr lang="en-US" sz="1400" b="1" dirty="0">
                <a:solidFill>
                  <a:schemeClr val="tx1">
                    <a:lumMod val="65000"/>
                    <a:lumOff val="35000"/>
                  </a:schemeClr>
                </a:solidFill>
                <a:latin typeface="Sherman Sans Book" pitchFamily="50" charset="0"/>
                <a:ea typeface="Sherman Sans Book" pitchFamily="50" charset="0"/>
              </a:rPr>
              <a:t>NameNode</a:t>
            </a:r>
            <a:endParaRPr lang="en-US" sz="1350" dirty="0"/>
          </a:p>
        </p:txBody>
      </p:sp>
      <p:sp>
        <p:nvSpPr>
          <p:cNvPr id="6" name="Rounded Rectangle 26">
            <a:extLst>
              <a:ext uri="{FF2B5EF4-FFF2-40B4-BE49-F238E27FC236}">
                <a16:creationId xmlns:a16="http://schemas.microsoft.com/office/drawing/2014/main" id="{94947DA9-D775-4811-A5B9-DDE2788EB81E}"/>
              </a:ext>
            </a:extLst>
          </p:cNvPr>
          <p:cNvSpPr/>
          <p:nvPr/>
        </p:nvSpPr>
        <p:spPr>
          <a:xfrm>
            <a:off x="3416784" y="4042820"/>
            <a:ext cx="1126306"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7" name="Rounded Rectangle 27">
            <a:extLst>
              <a:ext uri="{FF2B5EF4-FFF2-40B4-BE49-F238E27FC236}">
                <a16:creationId xmlns:a16="http://schemas.microsoft.com/office/drawing/2014/main" id="{5DAFD2A2-8F10-4561-8E88-3E148C139A7A}"/>
              </a:ext>
            </a:extLst>
          </p:cNvPr>
          <p:cNvSpPr/>
          <p:nvPr/>
        </p:nvSpPr>
        <p:spPr>
          <a:xfrm>
            <a:off x="4610759" y="4042820"/>
            <a:ext cx="113369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8" name="Rounded Rectangle 28">
            <a:extLst>
              <a:ext uri="{FF2B5EF4-FFF2-40B4-BE49-F238E27FC236}">
                <a16:creationId xmlns:a16="http://schemas.microsoft.com/office/drawing/2014/main" id="{0C731D06-4D0F-4499-9384-DB8D44BD19EE}"/>
              </a:ext>
            </a:extLst>
          </p:cNvPr>
          <p:cNvSpPr/>
          <p:nvPr/>
        </p:nvSpPr>
        <p:spPr>
          <a:xfrm>
            <a:off x="5812123" y="4042819"/>
            <a:ext cx="113215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9" name="Rounded Rectangle 29">
            <a:extLst>
              <a:ext uri="{FF2B5EF4-FFF2-40B4-BE49-F238E27FC236}">
                <a16:creationId xmlns:a16="http://schemas.microsoft.com/office/drawing/2014/main" id="{FF480E33-A7A9-418E-8823-2700D9773713}"/>
              </a:ext>
            </a:extLst>
          </p:cNvPr>
          <p:cNvSpPr/>
          <p:nvPr/>
        </p:nvSpPr>
        <p:spPr>
          <a:xfrm>
            <a:off x="3416784" y="5029538"/>
            <a:ext cx="11263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0" name="Rounded Rectangle 30">
            <a:extLst>
              <a:ext uri="{FF2B5EF4-FFF2-40B4-BE49-F238E27FC236}">
                <a16:creationId xmlns:a16="http://schemas.microsoft.com/office/drawing/2014/main" id="{3F53F5F7-A2CF-4B1B-BC06-B6D1E27ED3C2}"/>
              </a:ext>
            </a:extLst>
          </p:cNvPr>
          <p:cNvSpPr/>
          <p:nvPr/>
        </p:nvSpPr>
        <p:spPr>
          <a:xfrm>
            <a:off x="4629947" y="5024475"/>
            <a:ext cx="11145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1" name="Rounded Rectangle 31">
            <a:extLst>
              <a:ext uri="{FF2B5EF4-FFF2-40B4-BE49-F238E27FC236}">
                <a16:creationId xmlns:a16="http://schemas.microsoft.com/office/drawing/2014/main" id="{69042685-8A0A-4F67-AD51-AE23E4A64FCD}"/>
              </a:ext>
            </a:extLst>
          </p:cNvPr>
          <p:cNvSpPr/>
          <p:nvPr/>
        </p:nvSpPr>
        <p:spPr>
          <a:xfrm>
            <a:off x="5831311" y="5029538"/>
            <a:ext cx="111296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2" name="Rectangle 11">
            <a:extLst>
              <a:ext uri="{FF2B5EF4-FFF2-40B4-BE49-F238E27FC236}">
                <a16:creationId xmlns:a16="http://schemas.microsoft.com/office/drawing/2014/main" id="{4DCF5934-0E24-41FF-812E-CB44FDED6A53}"/>
              </a:ext>
            </a:extLst>
          </p:cNvPr>
          <p:cNvSpPr/>
          <p:nvPr/>
        </p:nvSpPr>
        <p:spPr>
          <a:xfrm>
            <a:off x="3416784" y="4747476"/>
            <a:ext cx="3527493" cy="307777"/>
          </a:xfrm>
          <a:prstGeom prst="rect">
            <a:avLst/>
          </a:prstGeom>
        </p:spPr>
        <p:txBody>
          <a:bodyPr wrap="square">
            <a:noAutofit/>
          </a:bodyPr>
          <a:lstStyle/>
          <a:p>
            <a:pPr algn="ctr"/>
            <a:r>
              <a:rPr lang="en-US" sz="1400" b="1" dirty="0">
                <a:latin typeface="Sherman Sans Book" pitchFamily="50" charset="0"/>
                <a:ea typeface="Sherman Sans Book" pitchFamily="50" charset="0"/>
              </a:rPr>
              <a:t>DataNodes</a:t>
            </a:r>
          </a:p>
        </p:txBody>
      </p:sp>
      <p:grpSp>
        <p:nvGrpSpPr>
          <p:cNvPr id="13" name="Group 12">
            <a:extLst>
              <a:ext uri="{FF2B5EF4-FFF2-40B4-BE49-F238E27FC236}">
                <a16:creationId xmlns:a16="http://schemas.microsoft.com/office/drawing/2014/main" id="{DE03138A-E671-4388-8DA3-F154A8666AF2}"/>
              </a:ext>
            </a:extLst>
          </p:cNvPr>
          <p:cNvGrpSpPr/>
          <p:nvPr/>
        </p:nvGrpSpPr>
        <p:grpSpPr>
          <a:xfrm>
            <a:off x="802556" y="2340290"/>
            <a:ext cx="2789171" cy="448476"/>
            <a:chOff x="478992" y="1974522"/>
            <a:chExt cx="2789171" cy="448476"/>
          </a:xfrm>
        </p:grpSpPr>
        <p:sp>
          <p:nvSpPr>
            <p:cNvPr id="14" name="Down Arrow 24">
              <a:extLst>
                <a:ext uri="{FF2B5EF4-FFF2-40B4-BE49-F238E27FC236}">
                  <a16:creationId xmlns:a16="http://schemas.microsoft.com/office/drawing/2014/main" id="{E182CEC1-42F3-4CC1-BF36-848F4EA4B320}"/>
                </a:ext>
              </a:extLst>
            </p:cNvPr>
            <p:cNvSpPr/>
            <p:nvPr/>
          </p:nvSpPr>
          <p:spPr>
            <a:xfrm rot="16200000">
              <a:off x="2819020" y="1764912"/>
              <a:ext cx="239533" cy="658753"/>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Rectangle 14">
              <a:extLst>
                <a:ext uri="{FF2B5EF4-FFF2-40B4-BE49-F238E27FC236}">
                  <a16:creationId xmlns:a16="http://schemas.microsoft.com/office/drawing/2014/main" id="{06385206-2EE1-485F-8D56-79F8A4A72839}"/>
                </a:ext>
              </a:extLst>
            </p:cNvPr>
            <p:cNvSpPr/>
            <p:nvPr/>
          </p:nvSpPr>
          <p:spPr>
            <a:xfrm>
              <a:off x="478992" y="2002361"/>
              <a:ext cx="1925544" cy="420637"/>
            </a:xfrm>
            <a:prstGeom prst="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400" b="1" dirty="0">
                  <a:solidFill>
                    <a:schemeClr val="tx1">
                      <a:lumMod val="65000"/>
                      <a:lumOff val="35000"/>
                    </a:schemeClr>
                  </a:solidFill>
                  <a:latin typeface="Sherman Sans Book" pitchFamily="50" charset="0"/>
                  <a:ea typeface="Sherman Sans Book" pitchFamily="50" charset="0"/>
                </a:rPr>
                <a:t>Client</a:t>
              </a:r>
              <a:r>
                <a:rPr lang="en-US" sz="14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sz="1400" b="1" dirty="0">
                  <a:solidFill>
                    <a:schemeClr val="tx1">
                      <a:lumMod val="65000"/>
                      <a:lumOff val="35000"/>
                    </a:schemeClr>
                  </a:solidFill>
                  <a:latin typeface="Sherman Sans Book" pitchFamily="50" charset="0"/>
                  <a:ea typeface="Sherman Sans Book" pitchFamily="50" charset="0"/>
                </a:rPr>
                <a:t>put</a:t>
              </a:r>
              <a:r>
                <a:rPr lang="en-US" sz="14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sz="1400" b="1" dirty="0">
                  <a:solidFill>
                    <a:schemeClr val="tx1">
                      <a:lumMod val="65000"/>
                      <a:lumOff val="35000"/>
                    </a:schemeClr>
                  </a:solidFill>
                  <a:latin typeface="Sherman Sans Book" pitchFamily="50" charset="0"/>
                  <a:ea typeface="Sherman Sans Book" pitchFamily="50" charset="0"/>
                </a:rPr>
                <a:t>file: </a:t>
              </a:r>
              <a:r>
                <a:rPr lang="en-US" sz="1400" dirty="0">
                  <a:solidFill>
                    <a:schemeClr val="tx1">
                      <a:lumMod val="65000"/>
                      <a:lumOff val="35000"/>
                    </a:schemeClr>
                  </a:solidFill>
                  <a:latin typeface="Sherman Sans Book" pitchFamily="50" charset="0"/>
                  <a:ea typeface="Sherman Sans Book" pitchFamily="50" charset="0"/>
                </a:rPr>
                <a:t>data.csv</a:t>
              </a:r>
            </a:p>
          </p:txBody>
        </p:sp>
      </p:grpSp>
      <p:sp>
        <p:nvSpPr>
          <p:cNvPr id="16" name="Rectangle 15">
            <a:extLst>
              <a:ext uri="{FF2B5EF4-FFF2-40B4-BE49-F238E27FC236}">
                <a16:creationId xmlns:a16="http://schemas.microsoft.com/office/drawing/2014/main" id="{9F0D63AB-893A-474F-9A3A-9BC6B176E05B}"/>
              </a:ext>
            </a:extLst>
          </p:cNvPr>
          <p:cNvSpPr/>
          <p:nvPr/>
        </p:nvSpPr>
        <p:spPr>
          <a:xfrm>
            <a:off x="3872053" y="4104428"/>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17" name="Down Arrow 51">
            <a:extLst>
              <a:ext uri="{FF2B5EF4-FFF2-40B4-BE49-F238E27FC236}">
                <a16:creationId xmlns:a16="http://schemas.microsoft.com/office/drawing/2014/main" id="{A88BAF32-6C18-42FD-8E7A-B3ABF11082B9}"/>
              </a:ext>
            </a:extLst>
          </p:cNvPr>
          <p:cNvSpPr/>
          <p:nvPr/>
        </p:nvSpPr>
        <p:spPr>
          <a:xfrm rot="18781740">
            <a:off x="2967191" y="2883135"/>
            <a:ext cx="300719" cy="1212619"/>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8" name="Rectangle 17">
            <a:extLst>
              <a:ext uri="{FF2B5EF4-FFF2-40B4-BE49-F238E27FC236}">
                <a16:creationId xmlns:a16="http://schemas.microsoft.com/office/drawing/2014/main" id="{13BBAB24-09C4-4574-9E0D-22E2F0AA0140}"/>
              </a:ext>
            </a:extLst>
          </p:cNvPr>
          <p:cNvSpPr/>
          <p:nvPr/>
        </p:nvSpPr>
        <p:spPr>
          <a:xfrm>
            <a:off x="4709117" y="4099692"/>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19" name="Rectangle 18">
            <a:extLst>
              <a:ext uri="{FF2B5EF4-FFF2-40B4-BE49-F238E27FC236}">
                <a16:creationId xmlns:a16="http://schemas.microsoft.com/office/drawing/2014/main" id="{E25FDC1B-5300-4174-8A9F-0DCCD672D131}"/>
              </a:ext>
            </a:extLst>
          </p:cNvPr>
          <p:cNvSpPr/>
          <p:nvPr/>
        </p:nvSpPr>
        <p:spPr>
          <a:xfrm>
            <a:off x="3526953" y="4099645"/>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20" name="Rectangle 19">
            <a:extLst>
              <a:ext uri="{FF2B5EF4-FFF2-40B4-BE49-F238E27FC236}">
                <a16:creationId xmlns:a16="http://schemas.microsoft.com/office/drawing/2014/main" id="{73496BC1-ED15-4165-BEA1-8DB4CC64726C}"/>
              </a:ext>
            </a:extLst>
          </p:cNvPr>
          <p:cNvSpPr/>
          <p:nvPr/>
        </p:nvSpPr>
        <p:spPr>
          <a:xfrm>
            <a:off x="5066516" y="4096334"/>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21" name="Rectangle 20">
            <a:extLst>
              <a:ext uri="{FF2B5EF4-FFF2-40B4-BE49-F238E27FC236}">
                <a16:creationId xmlns:a16="http://schemas.microsoft.com/office/drawing/2014/main" id="{F67B179E-4EE6-4961-B810-1A1218481171}"/>
              </a:ext>
            </a:extLst>
          </p:cNvPr>
          <p:cNvSpPr/>
          <p:nvPr/>
        </p:nvSpPr>
        <p:spPr>
          <a:xfrm>
            <a:off x="3466008" y="3773491"/>
            <a:ext cx="1061209"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1</a:t>
            </a:r>
            <a:endParaRPr lang="en-US" dirty="0">
              <a:solidFill>
                <a:schemeClr val="tx1">
                  <a:lumMod val="65000"/>
                  <a:lumOff val="35000"/>
                </a:schemeClr>
              </a:solidFill>
            </a:endParaRPr>
          </a:p>
        </p:txBody>
      </p:sp>
      <p:sp>
        <p:nvSpPr>
          <p:cNvPr id="22" name="Rectangle 21">
            <a:extLst>
              <a:ext uri="{FF2B5EF4-FFF2-40B4-BE49-F238E27FC236}">
                <a16:creationId xmlns:a16="http://schemas.microsoft.com/office/drawing/2014/main" id="{50F03447-3287-4D81-9386-895F6E3B4D27}"/>
              </a:ext>
            </a:extLst>
          </p:cNvPr>
          <p:cNvSpPr/>
          <p:nvPr/>
        </p:nvSpPr>
        <p:spPr>
          <a:xfrm>
            <a:off x="4616784" y="3794484"/>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2</a:t>
            </a:r>
            <a:endParaRPr lang="en-US" dirty="0">
              <a:solidFill>
                <a:schemeClr val="tx1">
                  <a:lumMod val="65000"/>
                  <a:lumOff val="35000"/>
                </a:schemeClr>
              </a:solidFill>
            </a:endParaRPr>
          </a:p>
        </p:txBody>
      </p:sp>
      <p:sp>
        <p:nvSpPr>
          <p:cNvPr id="23" name="Rectangle 22">
            <a:extLst>
              <a:ext uri="{FF2B5EF4-FFF2-40B4-BE49-F238E27FC236}">
                <a16:creationId xmlns:a16="http://schemas.microsoft.com/office/drawing/2014/main" id="{840250C1-F0DE-440D-9FD6-73DDA1EE163B}"/>
              </a:ext>
            </a:extLst>
          </p:cNvPr>
          <p:cNvSpPr/>
          <p:nvPr/>
        </p:nvSpPr>
        <p:spPr>
          <a:xfrm>
            <a:off x="5839487" y="3794483"/>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3</a:t>
            </a:r>
            <a:endParaRPr lang="en-US" dirty="0">
              <a:solidFill>
                <a:schemeClr val="tx1">
                  <a:lumMod val="65000"/>
                  <a:lumOff val="35000"/>
                </a:schemeClr>
              </a:solidFill>
            </a:endParaRPr>
          </a:p>
        </p:txBody>
      </p:sp>
      <p:sp>
        <p:nvSpPr>
          <p:cNvPr id="24" name="Rectangle 23">
            <a:extLst>
              <a:ext uri="{FF2B5EF4-FFF2-40B4-BE49-F238E27FC236}">
                <a16:creationId xmlns:a16="http://schemas.microsoft.com/office/drawing/2014/main" id="{A5D42D24-2A19-4ED1-B00B-09C562C62D4C}"/>
              </a:ext>
            </a:extLst>
          </p:cNvPr>
          <p:cNvSpPr/>
          <p:nvPr/>
        </p:nvSpPr>
        <p:spPr>
          <a:xfrm>
            <a:off x="3416784" y="5762686"/>
            <a:ext cx="1097269"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4</a:t>
            </a:r>
            <a:endParaRPr lang="en-US" dirty="0">
              <a:solidFill>
                <a:schemeClr val="tx1">
                  <a:lumMod val="65000"/>
                  <a:lumOff val="35000"/>
                </a:schemeClr>
              </a:solidFill>
            </a:endParaRPr>
          </a:p>
        </p:txBody>
      </p:sp>
      <p:sp>
        <p:nvSpPr>
          <p:cNvPr id="25" name="Rectangle 24">
            <a:extLst>
              <a:ext uri="{FF2B5EF4-FFF2-40B4-BE49-F238E27FC236}">
                <a16:creationId xmlns:a16="http://schemas.microsoft.com/office/drawing/2014/main" id="{A5EBFDC7-A31B-4D3B-8C25-51101FD39FE6}"/>
              </a:ext>
            </a:extLst>
          </p:cNvPr>
          <p:cNvSpPr/>
          <p:nvPr/>
        </p:nvSpPr>
        <p:spPr>
          <a:xfrm>
            <a:off x="4629948" y="5762686"/>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5</a:t>
            </a:r>
            <a:endParaRPr lang="en-US" dirty="0">
              <a:solidFill>
                <a:schemeClr val="tx1">
                  <a:lumMod val="65000"/>
                  <a:lumOff val="35000"/>
                </a:schemeClr>
              </a:solidFill>
            </a:endParaRPr>
          </a:p>
        </p:txBody>
      </p:sp>
      <p:sp>
        <p:nvSpPr>
          <p:cNvPr id="26" name="Rectangle 25">
            <a:extLst>
              <a:ext uri="{FF2B5EF4-FFF2-40B4-BE49-F238E27FC236}">
                <a16:creationId xmlns:a16="http://schemas.microsoft.com/office/drawing/2014/main" id="{15AFDAC1-F2D9-4C54-9947-56FE706FE1E2}"/>
              </a:ext>
            </a:extLst>
          </p:cNvPr>
          <p:cNvSpPr/>
          <p:nvPr/>
        </p:nvSpPr>
        <p:spPr>
          <a:xfrm>
            <a:off x="5831312" y="5762686"/>
            <a:ext cx="1112965" cy="276999"/>
          </a:xfrm>
          <a:prstGeom prst="rect">
            <a:avLst/>
          </a:prstGeom>
        </p:spPr>
        <p:txBody>
          <a:bodyPr wrap="square">
            <a:noAutofit/>
          </a:bodyPr>
          <a:lstStyle/>
          <a:p>
            <a:pPr algn="ctr"/>
            <a:r>
              <a:rPr lang="en-US" sz="1200" dirty="0">
                <a:solidFill>
                  <a:schemeClr val="tx1">
                    <a:lumMod val="65000"/>
                    <a:lumOff val="35000"/>
                  </a:schemeClr>
                </a:solidFill>
                <a:latin typeface="Consolas" panose="020B0609020204030204" pitchFamily="49" charset="0"/>
              </a:rPr>
              <a:t>6</a:t>
            </a:r>
            <a:endParaRPr lang="en-US" dirty="0">
              <a:solidFill>
                <a:schemeClr val="tx1">
                  <a:lumMod val="65000"/>
                  <a:lumOff val="35000"/>
                </a:schemeClr>
              </a:solidFill>
            </a:endParaRPr>
          </a:p>
        </p:txBody>
      </p:sp>
      <p:sp>
        <p:nvSpPr>
          <p:cNvPr id="29" name="Rectangle 28">
            <a:extLst>
              <a:ext uri="{FF2B5EF4-FFF2-40B4-BE49-F238E27FC236}">
                <a16:creationId xmlns:a16="http://schemas.microsoft.com/office/drawing/2014/main" id="{C6CFCF04-7E5C-4E62-900A-2BC1846FFB23}"/>
              </a:ext>
            </a:extLst>
          </p:cNvPr>
          <p:cNvSpPr/>
          <p:nvPr/>
        </p:nvSpPr>
        <p:spPr>
          <a:xfrm>
            <a:off x="3898384" y="2588632"/>
            <a:ext cx="2768707" cy="307777"/>
          </a:xfrm>
          <a:prstGeom prst="rect">
            <a:avLst/>
          </a:prstGeom>
        </p:spPr>
        <p:txBody>
          <a:bodyPr wrap="none">
            <a:noAutofit/>
          </a:bodyPr>
          <a:lstStyle/>
          <a:p>
            <a:pPr algn="ctr"/>
            <a:r>
              <a:rPr lang="en-US" sz="1400" dirty="0">
                <a:solidFill>
                  <a:schemeClr val="tx1">
                    <a:lumMod val="65000"/>
                    <a:lumOff val="35000"/>
                  </a:schemeClr>
                </a:solidFill>
                <a:latin typeface="Consolas" panose="020B0609020204030204" pitchFamily="49" charset="0"/>
              </a:rPr>
              <a:t>No Heartbeat! Node 2 down!</a:t>
            </a:r>
          </a:p>
        </p:txBody>
      </p:sp>
      <p:sp>
        <p:nvSpPr>
          <p:cNvPr id="30" name="Rectangle 29">
            <a:extLst>
              <a:ext uri="{FF2B5EF4-FFF2-40B4-BE49-F238E27FC236}">
                <a16:creationId xmlns:a16="http://schemas.microsoft.com/office/drawing/2014/main" id="{40E9BB26-EFBA-4851-B6D1-1F1967737E9F}"/>
              </a:ext>
            </a:extLst>
          </p:cNvPr>
          <p:cNvSpPr/>
          <p:nvPr/>
        </p:nvSpPr>
        <p:spPr>
          <a:xfrm>
            <a:off x="5901208" y="4108812"/>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1" name="Rectangle 30">
            <a:extLst>
              <a:ext uri="{FF2B5EF4-FFF2-40B4-BE49-F238E27FC236}">
                <a16:creationId xmlns:a16="http://schemas.microsoft.com/office/drawing/2014/main" id="{7282AD27-D821-4DE2-B703-294C15887B88}"/>
              </a:ext>
            </a:extLst>
          </p:cNvPr>
          <p:cNvSpPr/>
          <p:nvPr/>
        </p:nvSpPr>
        <p:spPr>
          <a:xfrm>
            <a:off x="6240294" y="4103985"/>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2" name="Rectangle 31">
            <a:extLst>
              <a:ext uri="{FF2B5EF4-FFF2-40B4-BE49-F238E27FC236}">
                <a16:creationId xmlns:a16="http://schemas.microsoft.com/office/drawing/2014/main" id="{24828292-F2B7-4FD9-9FE5-9DC03C082D3A}"/>
              </a:ext>
            </a:extLst>
          </p:cNvPr>
          <p:cNvSpPr/>
          <p:nvPr/>
        </p:nvSpPr>
        <p:spPr>
          <a:xfrm>
            <a:off x="3525463" y="509171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3" name="Rectangle 32">
            <a:extLst>
              <a:ext uri="{FF2B5EF4-FFF2-40B4-BE49-F238E27FC236}">
                <a16:creationId xmlns:a16="http://schemas.microsoft.com/office/drawing/2014/main" id="{44EDA468-41B0-43B6-8761-49A8CD2AB6CE}"/>
              </a:ext>
            </a:extLst>
          </p:cNvPr>
          <p:cNvSpPr/>
          <p:nvPr/>
        </p:nvSpPr>
        <p:spPr>
          <a:xfrm>
            <a:off x="3886905" y="5091710"/>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4" name="Rectangle 33">
            <a:extLst>
              <a:ext uri="{FF2B5EF4-FFF2-40B4-BE49-F238E27FC236}">
                <a16:creationId xmlns:a16="http://schemas.microsoft.com/office/drawing/2014/main" id="{10187A7C-E3F3-4E10-8773-B1CB8318CC3D}"/>
              </a:ext>
            </a:extLst>
          </p:cNvPr>
          <p:cNvSpPr/>
          <p:nvPr/>
        </p:nvSpPr>
        <p:spPr>
          <a:xfrm>
            <a:off x="4711705" y="5087398"/>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5" name="Rectangle 34">
            <a:extLst>
              <a:ext uri="{FF2B5EF4-FFF2-40B4-BE49-F238E27FC236}">
                <a16:creationId xmlns:a16="http://schemas.microsoft.com/office/drawing/2014/main" id="{EF7BEC88-EBD7-4A7B-8B8F-F69D32FC0D00}"/>
              </a:ext>
            </a:extLst>
          </p:cNvPr>
          <p:cNvSpPr/>
          <p:nvPr/>
        </p:nvSpPr>
        <p:spPr>
          <a:xfrm>
            <a:off x="5058948" y="508404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6" name="Rectangle 35">
            <a:extLst>
              <a:ext uri="{FF2B5EF4-FFF2-40B4-BE49-F238E27FC236}">
                <a16:creationId xmlns:a16="http://schemas.microsoft.com/office/drawing/2014/main" id="{399E9A3B-8358-49CF-8EE4-86BC0F2D8580}"/>
              </a:ext>
            </a:extLst>
          </p:cNvPr>
          <p:cNvSpPr/>
          <p:nvPr/>
        </p:nvSpPr>
        <p:spPr>
          <a:xfrm>
            <a:off x="5920223" y="5091710"/>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7" name="Rectangle 36">
            <a:extLst>
              <a:ext uri="{FF2B5EF4-FFF2-40B4-BE49-F238E27FC236}">
                <a16:creationId xmlns:a16="http://schemas.microsoft.com/office/drawing/2014/main" id="{6FED71D7-5E09-4277-BF96-162C9EB4EADB}"/>
              </a:ext>
            </a:extLst>
          </p:cNvPr>
          <p:cNvSpPr/>
          <p:nvPr/>
        </p:nvSpPr>
        <p:spPr>
          <a:xfrm>
            <a:off x="6272910" y="5096565"/>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8" name="Down Arrow 40">
            <a:extLst>
              <a:ext uri="{FF2B5EF4-FFF2-40B4-BE49-F238E27FC236}">
                <a16:creationId xmlns:a16="http://schemas.microsoft.com/office/drawing/2014/main" id="{FB9474FC-3A1B-411C-B848-464D3A6C5678}"/>
              </a:ext>
            </a:extLst>
          </p:cNvPr>
          <p:cNvSpPr/>
          <p:nvPr/>
        </p:nvSpPr>
        <p:spPr>
          <a:xfrm rot="8102230">
            <a:off x="2650660" y="3126160"/>
            <a:ext cx="300719" cy="1212619"/>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nvGrpSpPr>
          <p:cNvPr id="39" name="Group 38">
            <a:extLst>
              <a:ext uri="{FF2B5EF4-FFF2-40B4-BE49-F238E27FC236}">
                <a16:creationId xmlns:a16="http://schemas.microsoft.com/office/drawing/2014/main" id="{8F2B5051-F8FF-4679-BB5D-A9750A4D90D9}"/>
              </a:ext>
            </a:extLst>
          </p:cNvPr>
          <p:cNvGrpSpPr/>
          <p:nvPr/>
        </p:nvGrpSpPr>
        <p:grpSpPr>
          <a:xfrm>
            <a:off x="1166749" y="2848333"/>
            <a:ext cx="1197157" cy="295534"/>
            <a:chOff x="2349357" y="4417132"/>
            <a:chExt cx="1197157" cy="295534"/>
          </a:xfrm>
        </p:grpSpPr>
        <p:sp>
          <p:nvSpPr>
            <p:cNvPr id="40" name="Rectangle 39">
              <a:extLst>
                <a:ext uri="{FF2B5EF4-FFF2-40B4-BE49-F238E27FC236}">
                  <a16:creationId xmlns:a16="http://schemas.microsoft.com/office/drawing/2014/main" id="{2434BFD6-D5A0-4815-935B-82ACCE4F76FE}"/>
                </a:ext>
              </a:extLst>
            </p:cNvPr>
            <p:cNvSpPr/>
            <p:nvPr/>
          </p:nvSpPr>
          <p:spPr>
            <a:xfrm>
              <a:off x="2349357" y="4421534"/>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41" name="Rectangle 40">
              <a:extLst>
                <a:ext uri="{FF2B5EF4-FFF2-40B4-BE49-F238E27FC236}">
                  <a16:creationId xmlns:a16="http://schemas.microsoft.com/office/drawing/2014/main" id="{95EEDFEE-5F2D-458E-BAB5-D03562DD1BB3}"/>
                </a:ext>
              </a:extLst>
            </p:cNvPr>
            <p:cNvSpPr/>
            <p:nvPr/>
          </p:nvSpPr>
          <p:spPr>
            <a:xfrm>
              <a:off x="2657163" y="4421534"/>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42" name="Rectangle 41">
              <a:extLst>
                <a:ext uri="{FF2B5EF4-FFF2-40B4-BE49-F238E27FC236}">
                  <a16:creationId xmlns:a16="http://schemas.microsoft.com/office/drawing/2014/main" id="{5CF7C815-56FB-4E85-B7C6-1071C340A04D}"/>
                </a:ext>
              </a:extLst>
            </p:cNvPr>
            <p:cNvSpPr/>
            <p:nvPr/>
          </p:nvSpPr>
          <p:spPr>
            <a:xfrm>
              <a:off x="2955700" y="4421946"/>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43" name="Rectangle 42">
              <a:extLst>
                <a:ext uri="{FF2B5EF4-FFF2-40B4-BE49-F238E27FC236}">
                  <a16:creationId xmlns:a16="http://schemas.microsoft.com/office/drawing/2014/main" id="{688A770C-290C-4659-B88E-3A2179B619D7}"/>
                </a:ext>
              </a:extLst>
            </p:cNvPr>
            <p:cNvSpPr/>
            <p:nvPr/>
          </p:nvSpPr>
          <p:spPr>
            <a:xfrm>
              <a:off x="3270703" y="4417132"/>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grpSp>
      <p:sp>
        <p:nvSpPr>
          <p:cNvPr id="44" name="Multiply 54">
            <a:extLst>
              <a:ext uri="{FF2B5EF4-FFF2-40B4-BE49-F238E27FC236}">
                <a16:creationId xmlns:a16="http://schemas.microsoft.com/office/drawing/2014/main" id="{8128D0D8-99D4-4746-918A-16CC860B186E}"/>
              </a:ext>
            </a:extLst>
          </p:cNvPr>
          <p:cNvSpPr/>
          <p:nvPr/>
        </p:nvSpPr>
        <p:spPr>
          <a:xfrm>
            <a:off x="4261729" y="3617605"/>
            <a:ext cx="1870248" cy="1591236"/>
          </a:xfrm>
          <a:prstGeom prst="mathMultiply">
            <a:avLst>
              <a:gd name="adj1" fmla="val 949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nvGrpSpPr>
          <p:cNvPr id="46" name="Group 45">
            <a:extLst>
              <a:ext uri="{FF2B5EF4-FFF2-40B4-BE49-F238E27FC236}">
                <a16:creationId xmlns:a16="http://schemas.microsoft.com/office/drawing/2014/main" id="{FE72612B-1866-4DD7-B883-1DE36FC521C7}"/>
              </a:ext>
            </a:extLst>
          </p:cNvPr>
          <p:cNvGrpSpPr/>
          <p:nvPr/>
        </p:nvGrpSpPr>
        <p:grpSpPr>
          <a:xfrm>
            <a:off x="2902408" y="2576929"/>
            <a:ext cx="3973677" cy="355107"/>
            <a:chOff x="2902408" y="2576929"/>
            <a:chExt cx="3973677" cy="355107"/>
          </a:xfrm>
        </p:grpSpPr>
        <p:sp>
          <p:nvSpPr>
            <p:cNvPr id="45" name="Rectangle 44">
              <a:extLst>
                <a:ext uri="{FF2B5EF4-FFF2-40B4-BE49-F238E27FC236}">
                  <a16:creationId xmlns:a16="http://schemas.microsoft.com/office/drawing/2014/main" id="{9117C269-4152-428D-89E8-64D2963C8AF3}"/>
                </a:ext>
              </a:extLst>
            </p:cNvPr>
            <p:cNvSpPr/>
            <p:nvPr/>
          </p:nvSpPr>
          <p:spPr>
            <a:xfrm>
              <a:off x="3809220" y="2576929"/>
              <a:ext cx="3066865" cy="307777"/>
            </a:xfrm>
            <a:prstGeom prst="rect">
              <a:avLst/>
            </a:prstGeom>
            <a:solidFill>
              <a:schemeClr val="bg1"/>
            </a:solidFill>
          </p:spPr>
          <p:txBody>
            <a:bodyPr wrap="square">
              <a:noAutofit/>
            </a:bodyPr>
            <a:lstStyle/>
            <a:p>
              <a:pPr algn="ctr"/>
              <a:r>
                <a:rPr lang="en-US" sz="1400" dirty="0">
                  <a:solidFill>
                    <a:schemeClr val="tx1">
                      <a:lumMod val="65000"/>
                      <a:lumOff val="35000"/>
                    </a:schemeClr>
                  </a:solidFill>
                  <a:latin typeface="Consolas" panose="020B0609020204030204" pitchFamily="49" charset="0"/>
                </a:rPr>
                <a:t>4 blocks on nodes 1,3,4 and 5</a:t>
              </a:r>
            </a:p>
          </p:txBody>
        </p:sp>
        <p:sp>
          <p:nvSpPr>
            <p:cNvPr id="28" name="Down Arrow 52">
              <a:extLst>
                <a:ext uri="{FF2B5EF4-FFF2-40B4-BE49-F238E27FC236}">
                  <a16:creationId xmlns:a16="http://schemas.microsoft.com/office/drawing/2014/main" id="{68602EEE-E455-4CDF-B80B-CA119324EE42}"/>
                </a:ext>
              </a:extLst>
            </p:cNvPr>
            <p:cNvSpPr/>
            <p:nvPr/>
          </p:nvSpPr>
          <p:spPr>
            <a:xfrm rot="5400000">
              <a:off x="3074412" y="2482021"/>
              <a:ext cx="278011" cy="622019"/>
            </a:xfrm>
            <a:prstGeom prst="down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solidFill>
                  <a:schemeClr val="tx1">
                    <a:lumMod val="65000"/>
                    <a:lumOff val="35000"/>
                  </a:schemeClr>
                </a:solidFill>
              </a:endParaRPr>
            </a:p>
          </p:txBody>
        </p:sp>
      </p:grpSp>
    </p:spTree>
    <p:extLst>
      <p:ext uri="{BB962C8B-B14F-4D97-AF65-F5344CB8AC3E}">
        <p14:creationId xmlns:p14="http://schemas.microsoft.com/office/powerpoint/2010/main" val="380287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9" grpId="0"/>
      <p:bldP spid="38" grpId="0" animBg="1"/>
      <p:bldP spid="4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80AD-D6F3-428F-899E-43509CD08316}"/>
              </a:ext>
            </a:extLst>
          </p:cNvPr>
          <p:cNvSpPr>
            <a:spLocks noGrp="1"/>
          </p:cNvSpPr>
          <p:nvPr>
            <p:ph type="title"/>
          </p:nvPr>
        </p:nvSpPr>
        <p:spPr/>
        <p:txBody>
          <a:bodyPr/>
          <a:lstStyle/>
          <a:p>
            <a:r>
              <a:rPr lang="en-US"/>
              <a:t>What Is Hadoop?</a:t>
            </a:r>
            <a:endParaRPr lang="en-IN" dirty="0"/>
          </a:p>
        </p:txBody>
      </p:sp>
      <p:sp>
        <p:nvSpPr>
          <p:cNvPr id="3" name="Content Placeholder 2">
            <a:extLst>
              <a:ext uri="{FF2B5EF4-FFF2-40B4-BE49-F238E27FC236}">
                <a16:creationId xmlns:a16="http://schemas.microsoft.com/office/drawing/2014/main" id="{74E7DB21-C754-4FBB-ABCF-55E508DD67ED}"/>
              </a:ext>
            </a:extLst>
          </p:cNvPr>
          <p:cNvSpPr>
            <a:spLocks noGrp="1"/>
          </p:cNvSpPr>
          <p:nvPr>
            <p:ph idx="1"/>
          </p:nvPr>
        </p:nvSpPr>
        <p:spPr>
          <a:xfrm>
            <a:off x="768097" y="2286000"/>
            <a:ext cx="3695620" cy="4023360"/>
          </a:xfrm>
        </p:spPr>
        <p:txBody>
          <a:bodyPr/>
          <a:lstStyle/>
          <a:p>
            <a:r>
              <a:rPr lang="en-US" dirty="0"/>
              <a:t> A system for:</a:t>
            </a:r>
          </a:p>
          <a:p>
            <a:pPr lvl="1"/>
            <a:r>
              <a:rPr lang="en-US" dirty="0"/>
              <a:t>Storing data</a:t>
            </a:r>
          </a:p>
          <a:p>
            <a:pPr lvl="1"/>
            <a:r>
              <a:rPr lang="en-US" dirty="0"/>
              <a:t>Processing data</a:t>
            </a:r>
          </a:p>
          <a:p>
            <a:pPr lvl="1"/>
            <a:r>
              <a:rPr lang="en-US" dirty="0"/>
              <a:t>Managing data</a:t>
            </a:r>
          </a:p>
          <a:p>
            <a:r>
              <a:rPr lang="en-US" dirty="0"/>
              <a:t> Data</a:t>
            </a:r>
          </a:p>
          <a:p>
            <a:r>
              <a:rPr lang="en-US" b="1" i="1" dirty="0"/>
              <a:t> Sounds familiar?</a:t>
            </a:r>
          </a:p>
          <a:p>
            <a:r>
              <a:rPr lang="en-US" dirty="0"/>
              <a:t> Yes—change “data” to “big data”</a:t>
            </a:r>
          </a:p>
        </p:txBody>
      </p:sp>
      <p:sp>
        <p:nvSpPr>
          <p:cNvPr id="4" name="Footer Placeholder 3">
            <a:extLst>
              <a:ext uri="{FF2B5EF4-FFF2-40B4-BE49-F238E27FC236}">
                <a16:creationId xmlns:a16="http://schemas.microsoft.com/office/drawing/2014/main" id="{7C19263F-6C77-4E3A-9CC8-BE6EA9B9EE18}"/>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C909B516-1541-411F-91AC-D138B1B78E01}"/>
              </a:ext>
            </a:extLst>
          </p:cNvPr>
          <p:cNvSpPr>
            <a:spLocks noGrp="1"/>
          </p:cNvSpPr>
          <p:nvPr>
            <p:ph type="sldNum" sz="quarter" idx="12"/>
          </p:nvPr>
        </p:nvSpPr>
        <p:spPr/>
        <p:txBody>
          <a:bodyPr/>
          <a:lstStyle/>
          <a:p>
            <a:fld id="{4FAB73BC-B049-4115-A692-8D63A059BFB8}" type="slidenum">
              <a:rPr lang="en-US" smtClean="0"/>
              <a:pPr/>
              <a:t>4</a:t>
            </a:fld>
            <a:endParaRPr lang="en-US" dirty="0"/>
          </a:p>
        </p:txBody>
      </p:sp>
      <p:pic>
        <p:nvPicPr>
          <p:cNvPr id="6" name="Picture 2" descr="http://timoelliott.com/blog/wp-content/uploads/2014/04/looks-similar-but-this-one-is-hadoop.jpg">
            <a:extLst>
              <a:ext uri="{FF2B5EF4-FFF2-40B4-BE49-F238E27FC236}">
                <a16:creationId xmlns:a16="http://schemas.microsoft.com/office/drawing/2014/main" id="{BB0D94F1-BE19-4944-9413-97D6A02105C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728" t="5877" r="3573" b="3001"/>
          <a:stretch/>
        </p:blipFill>
        <p:spPr bwMode="auto">
          <a:xfrm>
            <a:off x="4570954" y="2240288"/>
            <a:ext cx="3804949" cy="2745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30618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55" y="0"/>
            <a:ext cx="9141545"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49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57F4E2F-29BE-4B48-AD62-961E06340624}"/>
              </a:ext>
            </a:extLst>
          </p:cNvPr>
          <p:cNvSpPr>
            <a:spLocks noGrp="1"/>
          </p:cNvSpPr>
          <p:nvPr>
            <p:ph type="title"/>
          </p:nvPr>
        </p:nvSpPr>
        <p:spPr>
          <a:xfrm>
            <a:off x="475706" y="640080"/>
            <a:ext cx="5030863" cy="3034857"/>
          </a:xfrm>
        </p:spPr>
        <p:txBody>
          <a:bodyPr vert="horz" lIns="91440" tIns="45720" rIns="91440" bIns="45720" rtlCol="0" anchor="b">
            <a:normAutofit/>
          </a:bodyPr>
          <a:lstStyle/>
          <a:p>
            <a:pPr algn="r">
              <a:lnSpc>
                <a:spcPct val="80000"/>
              </a:lnSpc>
            </a:pPr>
            <a:r>
              <a:rPr lang="en-US" sz="5000" kern="1200" cap="all" spc="200" baseline="0">
                <a:solidFill>
                  <a:srgbClr val="FFFFFF"/>
                </a:solidFill>
                <a:latin typeface="+mj-lt"/>
                <a:ea typeface="+mj-ea"/>
                <a:cs typeface="+mj-cs"/>
              </a:rPr>
              <a:t>HDFS Commands</a:t>
            </a:r>
          </a:p>
        </p:txBody>
      </p:sp>
      <p:cxnSp>
        <p:nvCxnSpPr>
          <p:cNvPr id="21" name="Straight Connector 20">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84186" y="3765314"/>
            <a:ext cx="43891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8" name="Graphic 7" descr="Arrow: Straight">
            <a:extLst>
              <a:ext uri="{FF2B5EF4-FFF2-40B4-BE49-F238E27FC236}">
                <a16:creationId xmlns:a16="http://schemas.microsoft.com/office/drawing/2014/main" id="{7C3D9C36-558B-4351-BA51-2613B3F725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980933" y="2810785"/>
            <a:ext cx="1236429" cy="1236429"/>
          </a:xfrm>
          <a:prstGeom prst="rect">
            <a:avLst/>
          </a:prstGeom>
        </p:spPr>
      </p:pic>
      <p:sp>
        <p:nvSpPr>
          <p:cNvPr id="2" name="Footer Placeholder 1">
            <a:extLst>
              <a:ext uri="{FF2B5EF4-FFF2-40B4-BE49-F238E27FC236}">
                <a16:creationId xmlns:a16="http://schemas.microsoft.com/office/drawing/2014/main" id="{FBE9B0A4-5513-4E6F-9A3C-88085FB8C959}"/>
              </a:ext>
            </a:extLst>
          </p:cNvPr>
          <p:cNvSpPr>
            <a:spLocks noGrp="1"/>
          </p:cNvSpPr>
          <p:nvPr>
            <p:ph type="ftr" sz="quarter" idx="11"/>
          </p:nvPr>
        </p:nvSpPr>
        <p:spPr>
          <a:xfrm>
            <a:off x="2383703" y="6470704"/>
            <a:ext cx="3126577" cy="274320"/>
          </a:xfrm>
        </p:spPr>
        <p:txBody>
          <a:bodyPr vert="horz" lIns="91440" tIns="45720" rIns="91440" bIns="45720" rtlCol="0" anchor="ctr">
            <a:normAutofit/>
          </a:bodyPr>
          <a:lstStyle/>
          <a:p>
            <a:pPr defTabSz="914400">
              <a:spcAft>
                <a:spcPts val="600"/>
              </a:spcAft>
            </a:pPr>
            <a:r>
              <a:rPr lang="en-US" sz="1000" kern="1200" cap="all" baseline="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534357EA-DB38-4910-8057-45823BB4B617}"/>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defTabSz="914400">
              <a:spcAft>
                <a:spcPts val="600"/>
              </a:spcAft>
            </a:pPr>
            <a:fld id="{4FAB73BC-B049-4115-A692-8D63A059BFB8}" type="slidenum">
              <a:rPr lang="en-US" sz="1000" smtClean="0">
                <a:solidFill>
                  <a:schemeClr val="tx1">
                    <a:lumMod val="95000"/>
                    <a:lumOff val="5000"/>
                  </a:schemeClr>
                </a:solidFill>
                <a:latin typeface="+mj-lt"/>
                <a:ea typeface="+mn-ea"/>
                <a:cs typeface="+mn-cs"/>
              </a:rPr>
              <a:pPr defTabSz="914400">
                <a:spcAft>
                  <a:spcPts val="600"/>
                </a:spcAft>
              </a:pPr>
              <a:t>40</a:t>
            </a:fld>
            <a:endParaRPr lang="en-US" sz="100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1240923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4D4F8-D7F7-4993-A4FB-D149E8A1CF49}"/>
              </a:ext>
            </a:extLst>
          </p:cNvPr>
          <p:cNvSpPr>
            <a:spLocks noGrp="1"/>
          </p:cNvSpPr>
          <p:nvPr>
            <p:ph type="title"/>
          </p:nvPr>
        </p:nvSpPr>
        <p:spPr/>
        <p:txBody>
          <a:bodyPr>
            <a:noAutofit/>
          </a:bodyPr>
          <a:lstStyle/>
          <a:p>
            <a:r>
              <a:rPr lang="en-US" dirty="0"/>
              <a:t>HDFS Commands</a:t>
            </a:r>
            <a:endParaRPr lang="en-IN" dirty="0"/>
          </a:p>
        </p:txBody>
      </p:sp>
      <p:sp>
        <p:nvSpPr>
          <p:cNvPr id="3" name="Content Placeholder 2">
            <a:extLst>
              <a:ext uri="{FF2B5EF4-FFF2-40B4-BE49-F238E27FC236}">
                <a16:creationId xmlns:a16="http://schemas.microsoft.com/office/drawing/2014/main" id="{87DACD7E-C134-43FB-9BB1-1669E130D0D4}"/>
              </a:ext>
            </a:extLst>
          </p:cNvPr>
          <p:cNvSpPr>
            <a:spLocks noGrp="1"/>
          </p:cNvSpPr>
          <p:nvPr>
            <p:ph idx="1"/>
          </p:nvPr>
        </p:nvSpPr>
        <p:spPr>
          <a:xfrm>
            <a:off x="768096" y="2906486"/>
            <a:ext cx="7290055" cy="3402874"/>
          </a:xfrm>
        </p:spPr>
        <p:txBody>
          <a:bodyPr>
            <a:noAutofit/>
          </a:bodyPr>
          <a:lstStyle/>
          <a:p>
            <a:pPr marL="90000" indent="0" defTabSz="340536">
              <a:buNone/>
              <a:defRPr/>
            </a:pPr>
            <a:r>
              <a:rPr lang="en-US" sz="1600" dirty="0">
                <a:solidFill>
                  <a:sysClr val="windowText" lastClr="000000"/>
                </a:solidFill>
                <a:latin typeface="Calibri"/>
              </a:rPr>
              <a:t>Here are a few (of the almost 30) HDFS commands: </a:t>
            </a:r>
          </a:p>
          <a:p>
            <a:pPr marL="90000" indent="0" defTabSz="340536">
              <a:buNone/>
              <a:defRPr/>
            </a:pPr>
            <a:r>
              <a:rPr lang="en-US" sz="1600" b="1" dirty="0">
                <a:solidFill>
                  <a:srgbClr val="3366FF"/>
                </a:solidFill>
                <a:latin typeface="Courier New"/>
                <a:cs typeface="Courier New"/>
              </a:rPr>
              <a:t>-cat</a:t>
            </a:r>
            <a:r>
              <a:rPr lang="en-US" sz="1600" dirty="0">
                <a:solidFill>
                  <a:sysClr val="windowText" lastClr="000000"/>
                </a:solidFill>
                <a:latin typeface="Calibri"/>
              </a:rPr>
              <a:t>: displays file content (uncompressed)</a:t>
            </a:r>
          </a:p>
          <a:p>
            <a:pPr marL="90000" indent="0" defTabSz="340536">
              <a:buNone/>
              <a:defRPr/>
            </a:pPr>
            <a:r>
              <a:rPr lang="en-US" sz="1600" b="1" dirty="0">
                <a:solidFill>
                  <a:srgbClr val="3366FF"/>
                </a:solidFill>
                <a:latin typeface="Courier New"/>
                <a:cs typeface="Courier New"/>
              </a:rPr>
              <a:t>-text</a:t>
            </a:r>
            <a:r>
              <a:rPr lang="en-US" sz="1600" dirty="0">
                <a:solidFill>
                  <a:sysClr val="windowText" lastClr="000000"/>
                </a:solidFill>
                <a:latin typeface="Calibri"/>
              </a:rPr>
              <a:t>: just like cat but works on compressed files</a:t>
            </a:r>
          </a:p>
          <a:p>
            <a:pPr marL="90000" indent="0" defTabSz="340536">
              <a:buNone/>
              <a:defRPr/>
            </a:pPr>
            <a:r>
              <a:rPr lang="en-US" sz="1600" b="1" dirty="0">
                <a:solidFill>
                  <a:srgbClr val="3366FF"/>
                </a:solidFill>
                <a:latin typeface="Courier New"/>
                <a:cs typeface="Courier New"/>
              </a:rPr>
              <a:t>-chgrp</a:t>
            </a:r>
            <a:r>
              <a:rPr lang="en-US" sz="1600" b="1" dirty="0">
                <a:solidFill>
                  <a:srgbClr val="008000"/>
                </a:solidFill>
                <a:latin typeface="Courier New"/>
                <a:cs typeface="Courier New"/>
              </a:rPr>
              <a:t>,-</a:t>
            </a:r>
            <a:r>
              <a:rPr lang="en-US" sz="1600" b="1" dirty="0">
                <a:solidFill>
                  <a:srgbClr val="3366FF"/>
                </a:solidFill>
                <a:latin typeface="Courier New"/>
                <a:cs typeface="Courier New"/>
              </a:rPr>
              <a:t>chmod</a:t>
            </a:r>
            <a:r>
              <a:rPr lang="en-US" sz="1600" b="1" dirty="0">
                <a:solidFill>
                  <a:srgbClr val="008000"/>
                </a:solidFill>
                <a:latin typeface="Courier New"/>
                <a:cs typeface="Courier New"/>
              </a:rPr>
              <a:t>,-</a:t>
            </a:r>
            <a:r>
              <a:rPr lang="en-US" sz="1600" b="1" dirty="0">
                <a:solidFill>
                  <a:srgbClr val="3366FF"/>
                </a:solidFill>
                <a:latin typeface="Courier New"/>
                <a:cs typeface="Courier New"/>
              </a:rPr>
              <a:t>chown</a:t>
            </a:r>
            <a:r>
              <a:rPr lang="en-US" sz="1600" dirty="0">
                <a:solidFill>
                  <a:sysClr val="windowText" lastClr="000000"/>
                </a:solidFill>
                <a:latin typeface="Calibri"/>
              </a:rPr>
              <a:t>: changes file permissions</a:t>
            </a:r>
          </a:p>
          <a:p>
            <a:pPr marL="90000" indent="0" defTabSz="340536">
              <a:buNone/>
              <a:defRPr/>
            </a:pPr>
            <a:r>
              <a:rPr lang="en-US" sz="1600" b="1" dirty="0">
                <a:solidFill>
                  <a:srgbClr val="3366FF"/>
                </a:solidFill>
                <a:latin typeface="Courier New"/>
                <a:cs typeface="Courier New"/>
              </a:rPr>
              <a:t>-put,-get,-copyFromLocal</a:t>
            </a:r>
            <a:r>
              <a:rPr lang="en-US" sz="1600" b="1" dirty="0">
                <a:solidFill>
                  <a:srgbClr val="008000"/>
                </a:solidFill>
                <a:latin typeface="Courier New"/>
                <a:cs typeface="Courier New"/>
              </a:rPr>
              <a:t>,-</a:t>
            </a:r>
            <a:r>
              <a:rPr lang="en-US" sz="1600" b="1" dirty="0">
                <a:solidFill>
                  <a:srgbClr val="3366FF"/>
                </a:solidFill>
                <a:latin typeface="Courier New"/>
                <a:cs typeface="Courier New"/>
              </a:rPr>
              <a:t>copyToLocal</a:t>
            </a:r>
            <a:r>
              <a:rPr lang="en-US" sz="1600" dirty="0">
                <a:solidFill>
                  <a:sysClr val="windowText" lastClr="000000"/>
                </a:solidFill>
                <a:latin typeface="Calibri"/>
              </a:rPr>
              <a:t>: copies files from the local file system to the HDFS and vice versa </a:t>
            </a:r>
          </a:p>
          <a:p>
            <a:pPr marL="90000" indent="0" defTabSz="340536">
              <a:buNone/>
              <a:defRPr/>
            </a:pPr>
            <a:r>
              <a:rPr lang="en-US" sz="1600" b="1" dirty="0">
                <a:solidFill>
                  <a:srgbClr val="3366FF"/>
                </a:solidFill>
                <a:latin typeface="Courier New"/>
                <a:cs typeface="Courier New"/>
              </a:rPr>
              <a:t>-ls, -ls -R</a:t>
            </a:r>
            <a:r>
              <a:rPr lang="en-US" sz="1600" b="1" dirty="0">
                <a:solidFill>
                  <a:srgbClr val="008000"/>
                </a:solidFill>
                <a:latin typeface="Courier New"/>
                <a:cs typeface="Courier New"/>
              </a:rPr>
              <a:t>: </a:t>
            </a:r>
            <a:r>
              <a:rPr lang="en-US" sz="1600" dirty="0">
                <a:solidFill>
                  <a:sysClr val="windowText" lastClr="000000"/>
                </a:solidFill>
                <a:latin typeface="Calibri"/>
                <a:cs typeface="Courier New"/>
              </a:rPr>
              <a:t>list files/directories</a:t>
            </a:r>
          </a:p>
          <a:p>
            <a:pPr marL="90000" indent="0" defTabSz="340536">
              <a:buNone/>
              <a:defRPr/>
            </a:pPr>
            <a:r>
              <a:rPr lang="en-US" sz="1600" b="1" dirty="0">
                <a:solidFill>
                  <a:srgbClr val="3366FF"/>
                </a:solidFill>
                <a:latin typeface="Courier New"/>
                <a:cs typeface="Courier New"/>
              </a:rPr>
              <a:t>-mv,-moveFromLocal</a:t>
            </a:r>
            <a:r>
              <a:rPr lang="en-US" sz="1600" b="1" dirty="0">
                <a:solidFill>
                  <a:srgbClr val="008000"/>
                </a:solidFill>
                <a:latin typeface="Courier New"/>
                <a:cs typeface="Courier New"/>
              </a:rPr>
              <a:t>,-</a:t>
            </a:r>
            <a:r>
              <a:rPr lang="en-US" sz="1600" b="1" dirty="0">
                <a:solidFill>
                  <a:srgbClr val="3366FF"/>
                </a:solidFill>
                <a:latin typeface="Courier New"/>
                <a:cs typeface="Courier New"/>
              </a:rPr>
              <a:t>moveToLocal</a:t>
            </a:r>
            <a:r>
              <a:rPr lang="en-US" sz="1600" dirty="0">
                <a:solidFill>
                  <a:sysClr val="windowText" lastClr="000000"/>
                </a:solidFill>
                <a:latin typeface="Calibri"/>
              </a:rPr>
              <a:t>: moves files</a:t>
            </a:r>
          </a:p>
          <a:p>
            <a:pPr marL="90000" indent="0" defTabSz="340536">
              <a:buNone/>
              <a:defRPr/>
            </a:pPr>
            <a:r>
              <a:rPr lang="en-US" sz="1600" b="1" dirty="0">
                <a:solidFill>
                  <a:srgbClr val="3366FF"/>
                </a:solidFill>
                <a:latin typeface="Courier New"/>
                <a:cs typeface="Courier New"/>
              </a:rPr>
              <a:t>-stat</a:t>
            </a:r>
            <a:r>
              <a:rPr lang="en-US" sz="1600" dirty="0">
                <a:solidFill>
                  <a:sysClr val="windowText" lastClr="000000"/>
                </a:solidFill>
                <a:latin typeface="Calibri"/>
              </a:rPr>
              <a:t>: statistical information for any given file (block size, number of blocks, file type, etc.)</a:t>
            </a:r>
          </a:p>
          <a:p>
            <a:pPr marL="90000" indent="0" defTabSz="340536">
              <a:buNone/>
              <a:defRPr/>
            </a:pPr>
            <a:r>
              <a:rPr lang="en-US" sz="1600" b="1" dirty="0">
                <a:solidFill>
                  <a:sysClr val="windowText" lastClr="000000"/>
                </a:solidFill>
                <a:latin typeface="Calibri"/>
              </a:rPr>
              <a:t>Note:</a:t>
            </a:r>
            <a:r>
              <a:rPr lang="en-US" sz="1600" dirty="0">
                <a:solidFill>
                  <a:sysClr val="windowText" lastClr="000000"/>
                </a:solidFill>
                <a:latin typeface="Calibri"/>
              </a:rPr>
              <a:t> replacement for “Hadoop fs”</a:t>
            </a:r>
          </a:p>
        </p:txBody>
      </p:sp>
      <p:sp>
        <p:nvSpPr>
          <p:cNvPr id="4" name="Footer Placeholder 3">
            <a:extLst>
              <a:ext uri="{FF2B5EF4-FFF2-40B4-BE49-F238E27FC236}">
                <a16:creationId xmlns:a16="http://schemas.microsoft.com/office/drawing/2014/main" id="{BFB90844-6D83-4B24-B58D-97BA6DB693E3}"/>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F398D61-4292-4753-9933-2A7F6E8C5722}"/>
              </a:ext>
            </a:extLst>
          </p:cNvPr>
          <p:cNvSpPr>
            <a:spLocks noGrp="1"/>
          </p:cNvSpPr>
          <p:nvPr>
            <p:ph type="sldNum" sz="quarter" idx="12"/>
          </p:nvPr>
        </p:nvSpPr>
        <p:spPr/>
        <p:txBody>
          <a:bodyPr>
            <a:noAutofit/>
          </a:bodyPr>
          <a:lstStyle/>
          <a:p>
            <a:fld id="{4FAB73BC-B049-4115-A692-8D63A059BFB8}" type="slidenum">
              <a:rPr lang="en-US" smtClean="0"/>
              <a:t>41</a:t>
            </a:fld>
            <a:endParaRPr lang="en-US" dirty="0"/>
          </a:p>
        </p:txBody>
      </p:sp>
      <p:sp>
        <p:nvSpPr>
          <p:cNvPr id="6" name="Rounded Rectangle 6">
            <a:extLst>
              <a:ext uri="{FF2B5EF4-FFF2-40B4-BE49-F238E27FC236}">
                <a16:creationId xmlns:a16="http://schemas.microsoft.com/office/drawing/2014/main" id="{C89D06FF-F3DD-4529-979B-F246D4706B40}"/>
              </a:ext>
            </a:extLst>
          </p:cNvPr>
          <p:cNvSpPr/>
          <p:nvPr/>
        </p:nvSpPr>
        <p:spPr>
          <a:xfrm>
            <a:off x="2685088" y="2304836"/>
            <a:ext cx="3362684" cy="381645"/>
          </a:xfrm>
          <a:prstGeom prst="roundRect">
            <a:avLst/>
          </a:prstGeom>
          <a:solidFill>
            <a:srgbClr val="595959"/>
          </a:solidFill>
          <a:ln w="9525" cap="flat" cmpd="sng" algn="ctr">
            <a:noFill/>
            <a:prstDash val="solid"/>
          </a:ln>
          <a:effectLst/>
        </p:spPr>
        <p:txBody>
          <a:bodyPr lIns="68122" tIns="34061" rIns="68122" bIns="34061">
            <a:noAutofit/>
          </a:bodyPr>
          <a:lstStyle/>
          <a:p>
            <a:pPr defTabSz="681072">
              <a:defRPr/>
            </a:pPr>
            <a:r>
              <a:rPr lang="en-US" sz="1350" b="1" kern="0" dirty="0">
                <a:solidFill>
                  <a:sysClr val="window" lastClr="FFFFFF"/>
                </a:solidFill>
                <a:latin typeface="Courier"/>
                <a:cs typeface="Courier"/>
              </a:rPr>
              <a:t> hdfs dfs –</a:t>
            </a:r>
            <a:r>
              <a:rPr lang="en-US" sz="1350" b="1" i="1" kern="0" dirty="0">
                <a:solidFill>
                  <a:sysClr val="window" lastClr="FFFFFF"/>
                </a:solidFill>
                <a:latin typeface="Courier"/>
                <a:cs typeface="Courier"/>
              </a:rPr>
              <a:t>command</a:t>
            </a:r>
            <a:r>
              <a:rPr lang="en-US" sz="1350" b="1" kern="0" dirty="0">
                <a:solidFill>
                  <a:sysClr val="window" lastClr="FFFFFF"/>
                </a:solidFill>
                <a:latin typeface="Courier"/>
                <a:cs typeface="Courier"/>
              </a:rPr>
              <a:t> [args]</a:t>
            </a:r>
          </a:p>
        </p:txBody>
      </p:sp>
    </p:spTree>
    <p:extLst>
      <p:ext uri="{BB962C8B-B14F-4D97-AF65-F5344CB8AC3E}">
        <p14:creationId xmlns:p14="http://schemas.microsoft.com/office/powerpoint/2010/main" val="2022196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99127-EF07-48DB-B819-3C3AC8715A49}"/>
              </a:ext>
            </a:extLst>
          </p:cNvPr>
          <p:cNvSpPr>
            <a:spLocks noGrp="1"/>
          </p:cNvSpPr>
          <p:nvPr>
            <p:ph type="title"/>
          </p:nvPr>
        </p:nvSpPr>
        <p:spPr/>
        <p:txBody>
          <a:bodyPr/>
          <a:lstStyle/>
          <a:p>
            <a:r>
              <a:rPr lang="en-US" dirty="0"/>
              <a:t>Examples of HDFS Commands</a:t>
            </a:r>
            <a:endParaRPr lang="en-IN" dirty="0"/>
          </a:p>
        </p:txBody>
      </p:sp>
      <p:sp>
        <p:nvSpPr>
          <p:cNvPr id="3" name="Content Placeholder 2">
            <a:extLst>
              <a:ext uri="{FF2B5EF4-FFF2-40B4-BE49-F238E27FC236}">
                <a16:creationId xmlns:a16="http://schemas.microsoft.com/office/drawing/2014/main" id="{CC8BD7AC-F554-4CD3-8B10-B0050C3AC30D}"/>
              </a:ext>
            </a:extLst>
          </p:cNvPr>
          <p:cNvSpPr>
            <a:spLocks noGrp="1"/>
          </p:cNvSpPr>
          <p:nvPr>
            <p:ph idx="1"/>
          </p:nvPr>
        </p:nvSpPr>
        <p:spPr>
          <a:xfrm>
            <a:off x="768096" y="4273786"/>
            <a:ext cx="7290055" cy="2035574"/>
          </a:xfrm>
        </p:spPr>
        <p:txBody>
          <a:bodyPr/>
          <a:lstStyle/>
          <a:p>
            <a:r>
              <a:rPr lang="en-US" dirty="0"/>
              <a:t>Remember: This takes effect in HDFS (not locally) and uses the identity of the current user.</a:t>
            </a:r>
          </a:p>
        </p:txBody>
      </p:sp>
      <p:sp>
        <p:nvSpPr>
          <p:cNvPr id="4" name="Footer Placeholder 3">
            <a:extLst>
              <a:ext uri="{FF2B5EF4-FFF2-40B4-BE49-F238E27FC236}">
                <a16:creationId xmlns:a16="http://schemas.microsoft.com/office/drawing/2014/main" id="{3C53D4B2-BD6F-419F-972C-E68C81B4B78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E174F65-0832-4C50-B246-59F8981F03FD}"/>
              </a:ext>
            </a:extLst>
          </p:cNvPr>
          <p:cNvSpPr>
            <a:spLocks noGrp="1"/>
          </p:cNvSpPr>
          <p:nvPr>
            <p:ph type="sldNum" sz="quarter" idx="12"/>
          </p:nvPr>
        </p:nvSpPr>
        <p:spPr/>
        <p:txBody>
          <a:bodyPr/>
          <a:lstStyle/>
          <a:p>
            <a:fld id="{4FAB73BC-B049-4115-A692-8D63A059BFB8}" type="slidenum">
              <a:rPr lang="en-US" smtClean="0"/>
              <a:t>42</a:t>
            </a:fld>
            <a:endParaRPr lang="en-US" dirty="0"/>
          </a:p>
        </p:txBody>
      </p:sp>
      <p:sp>
        <p:nvSpPr>
          <p:cNvPr id="6" name="Content Placeholder 1">
            <a:extLst>
              <a:ext uri="{FF2B5EF4-FFF2-40B4-BE49-F238E27FC236}">
                <a16:creationId xmlns:a16="http://schemas.microsoft.com/office/drawing/2014/main" id="{06320AED-C14A-46B3-BEAF-BF196791B655}"/>
              </a:ext>
            </a:extLst>
          </p:cNvPr>
          <p:cNvSpPr txBox="1">
            <a:spLocks/>
          </p:cNvSpPr>
          <p:nvPr/>
        </p:nvSpPr>
        <p:spPr>
          <a:xfrm>
            <a:off x="775834" y="2276475"/>
            <a:ext cx="7235825" cy="1805668"/>
          </a:xfrm>
          <a:prstGeom prst="rect">
            <a:avLst/>
          </a:prstGeom>
        </p:spPr>
        <p:txBody>
          <a:bodyPr vert="horz" lIns="91440" tIns="45720" rIns="91440" bIns="45720" rtlCol="0" anchor="t">
            <a:noAutofit/>
          </a:bodyPr>
          <a:lstStyle>
            <a:defPPr>
              <a:defRPr lang="en-US"/>
            </a:defPPr>
            <a:lvl1pPr marL="0" algn="l" defTabSz="457200" rtl="0" eaLnBrk="1" latinLnBrk="0" hangingPunct="1">
              <a:defRPr sz="800" kern="1200">
                <a:solidFill>
                  <a:schemeClr val="bg1">
                    <a:lumMod val="75000"/>
                  </a:schemeClr>
                </a:solidFill>
                <a:latin typeface="Sherman Sans Book" charset="0"/>
                <a:ea typeface="Sherman Sans Book" charset="0"/>
                <a:cs typeface="Sherman Sans Book"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90000"/>
            <a:r>
              <a:rPr lang="en-US" sz="2200" dirty="0">
                <a:solidFill>
                  <a:schemeClr val="tx1">
                    <a:lumMod val="65000"/>
                    <a:lumOff val="35000"/>
                  </a:schemeClr>
                </a:solidFill>
                <a:latin typeface="Courier New"/>
                <a:cs typeface="Courier New"/>
              </a:rPr>
              <a:t>hdfs dfs </a:t>
            </a:r>
            <a:r>
              <a:rPr lang="en-US" sz="2200" b="1" dirty="0">
                <a:solidFill>
                  <a:schemeClr val="tx1">
                    <a:lumMod val="65000"/>
                    <a:lumOff val="35000"/>
                  </a:schemeClr>
                </a:solidFill>
                <a:latin typeface="Courier New"/>
                <a:cs typeface="Courier New"/>
              </a:rPr>
              <a:t>-mkdir </a:t>
            </a:r>
            <a:r>
              <a:rPr lang="en-US" sz="2200" dirty="0">
                <a:solidFill>
                  <a:schemeClr val="tx1">
                    <a:lumMod val="65000"/>
                    <a:lumOff val="35000"/>
                  </a:schemeClr>
                </a:solidFill>
                <a:latin typeface="Courier New"/>
                <a:cs typeface="Courier New"/>
              </a:rPr>
              <a:t>mydata</a:t>
            </a:r>
          </a:p>
          <a:p>
            <a:pPr marL="90000"/>
            <a:endParaRPr lang="en-US" sz="2200" dirty="0">
              <a:solidFill>
                <a:schemeClr val="tx1">
                  <a:lumMod val="65000"/>
                  <a:lumOff val="35000"/>
                </a:schemeClr>
              </a:solidFill>
              <a:latin typeface="Courier New"/>
              <a:cs typeface="Courier New"/>
            </a:endParaRPr>
          </a:p>
          <a:p>
            <a:pPr marL="90000"/>
            <a:r>
              <a:rPr lang="en-US" sz="2200" dirty="0">
                <a:solidFill>
                  <a:schemeClr val="tx1">
                    <a:lumMod val="65000"/>
                    <a:lumOff val="35000"/>
                  </a:schemeClr>
                </a:solidFill>
                <a:latin typeface="Courier New"/>
                <a:cs typeface="Courier New"/>
              </a:rPr>
              <a:t>hdfs dfs </a:t>
            </a:r>
            <a:r>
              <a:rPr lang="en-US" sz="2200" b="1" dirty="0">
                <a:solidFill>
                  <a:schemeClr val="tx1">
                    <a:lumMod val="65000"/>
                    <a:lumOff val="35000"/>
                  </a:schemeClr>
                </a:solidFill>
                <a:latin typeface="Courier New"/>
                <a:cs typeface="Courier New"/>
              </a:rPr>
              <a:t>-put </a:t>
            </a:r>
            <a:r>
              <a:rPr lang="en-US" sz="2200" dirty="0">
                <a:solidFill>
                  <a:schemeClr val="tx1">
                    <a:lumMod val="65000"/>
                    <a:lumOff val="35000"/>
                  </a:schemeClr>
                </a:solidFill>
                <a:latin typeface="Courier New"/>
                <a:cs typeface="Courier New"/>
              </a:rPr>
              <a:t>numbers.txt mydata/</a:t>
            </a:r>
          </a:p>
          <a:p>
            <a:pPr marL="90000"/>
            <a:endParaRPr lang="en-US" sz="2200" dirty="0">
              <a:solidFill>
                <a:schemeClr val="tx1">
                  <a:lumMod val="65000"/>
                  <a:lumOff val="35000"/>
                </a:schemeClr>
              </a:solidFill>
              <a:latin typeface="Courier New"/>
              <a:cs typeface="Courier New"/>
            </a:endParaRPr>
          </a:p>
          <a:p>
            <a:pPr marL="90000"/>
            <a:r>
              <a:rPr lang="en-US" sz="2200" dirty="0">
                <a:solidFill>
                  <a:schemeClr val="tx1">
                    <a:lumMod val="65000"/>
                    <a:lumOff val="35000"/>
                  </a:schemeClr>
                </a:solidFill>
                <a:latin typeface="Courier New"/>
                <a:cs typeface="Courier New"/>
              </a:rPr>
              <a:t>hdfs dfs </a:t>
            </a:r>
            <a:r>
              <a:rPr lang="en-US" sz="2200" b="1" dirty="0">
                <a:solidFill>
                  <a:schemeClr val="tx1">
                    <a:lumMod val="65000"/>
                    <a:lumOff val="35000"/>
                  </a:schemeClr>
                </a:solidFill>
                <a:latin typeface="Courier New"/>
                <a:cs typeface="Courier New"/>
              </a:rPr>
              <a:t>-ls </a:t>
            </a:r>
            <a:r>
              <a:rPr lang="en-US" sz="2200" dirty="0">
                <a:solidFill>
                  <a:schemeClr val="tx1">
                    <a:lumMod val="65000"/>
                    <a:lumOff val="35000"/>
                  </a:schemeClr>
                </a:solidFill>
                <a:latin typeface="Courier New"/>
                <a:cs typeface="Courier New"/>
              </a:rPr>
              <a:t>mydata</a:t>
            </a:r>
          </a:p>
        </p:txBody>
      </p:sp>
    </p:spTree>
    <p:extLst>
      <p:ext uri="{BB962C8B-B14F-4D97-AF65-F5344CB8AC3E}">
        <p14:creationId xmlns:p14="http://schemas.microsoft.com/office/powerpoint/2010/main" val="32083370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93CF-353D-46F7-A643-5130D3100ED9}"/>
              </a:ext>
            </a:extLst>
          </p:cNvPr>
          <p:cNvSpPr>
            <a:spLocks noGrp="1"/>
          </p:cNvSpPr>
          <p:nvPr>
            <p:ph type="title"/>
          </p:nvPr>
        </p:nvSpPr>
        <p:spPr/>
        <p:txBody>
          <a:bodyPr/>
          <a:lstStyle/>
          <a:p>
            <a:r>
              <a:rPr lang="en-US" dirty="0"/>
              <a:t>HDFS File Permissions—Like Linux Permissions</a:t>
            </a:r>
            <a:endParaRPr lang="en-IN" dirty="0"/>
          </a:p>
        </p:txBody>
      </p:sp>
      <p:sp>
        <p:nvSpPr>
          <p:cNvPr id="3" name="Content Placeholder 2">
            <a:extLst>
              <a:ext uri="{FF2B5EF4-FFF2-40B4-BE49-F238E27FC236}">
                <a16:creationId xmlns:a16="http://schemas.microsoft.com/office/drawing/2014/main" id="{A6D5449D-BB15-48B9-9783-2B4C0FAB9B5F}"/>
              </a:ext>
            </a:extLst>
          </p:cNvPr>
          <p:cNvSpPr>
            <a:spLocks noGrp="1"/>
          </p:cNvSpPr>
          <p:nvPr>
            <p:ph idx="1"/>
          </p:nvPr>
        </p:nvSpPr>
        <p:spPr>
          <a:xfrm>
            <a:off x="768096" y="2286000"/>
            <a:ext cx="7290055" cy="1730829"/>
          </a:xfrm>
        </p:spPr>
        <p:txBody>
          <a:bodyPr/>
          <a:lstStyle/>
          <a:p>
            <a:pPr defTabSz="340536">
              <a:defRPr/>
            </a:pPr>
            <a:r>
              <a:rPr lang="en-US" dirty="0"/>
              <a:t>Files and directories have owners and groups</a:t>
            </a:r>
          </a:p>
          <a:p>
            <a:pPr defTabSz="340536">
              <a:defRPr/>
            </a:pPr>
            <a:r>
              <a:rPr lang="en-US" dirty="0"/>
              <a:t>r = read</a:t>
            </a:r>
          </a:p>
          <a:p>
            <a:pPr defTabSz="340536">
              <a:defRPr/>
            </a:pPr>
            <a:r>
              <a:rPr lang="en-US" dirty="0"/>
              <a:t>w = write</a:t>
            </a:r>
          </a:p>
          <a:p>
            <a:pPr defTabSz="340536">
              <a:defRPr/>
            </a:pPr>
            <a:r>
              <a:rPr lang="en-US" dirty="0"/>
              <a:t>x = permission to access the contents of a directory</a:t>
            </a:r>
          </a:p>
        </p:txBody>
      </p:sp>
      <p:sp>
        <p:nvSpPr>
          <p:cNvPr id="4" name="Footer Placeholder 3">
            <a:extLst>
              <a:ext uri="{FF2B5EF4-FFF2-40B4-BE49-F238E27FC236}">
                <a16:creationId xmlns:a16="http://schemas.microsoft.com/office/drawing/2014/main" id="{A328A40C-33EB-4FD7-819F-F2C82F4224C4}"/>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4DFEA230-3CC4-4857-9697-91A29A675566}"/>
              </a:ext>
            </a:extLst>
          </p:cNvPr>
          <p:cNvSpPr>
            <a:spLocks noGrp="1"/>
          </p:cNvSpPr>
          <p:nvPr>
            <p:ph type="sldNum" sz="quarter" idx="12"/>
          </p:nvPr>
        </p:nvSpPr>
        <p:spPr/>
        <p:txBody>
          <a:bodyPr/>
          <a:lstStyle/>
          <a:p>
            <a:fld id="{4FAB73BC-B049-4115-A692-8D63A059BFB8}" type="slidenum">
              <a:rPr lang="en-US" smtClean="0"/>
              <a:t>43</a:t>
            </a:fld>
            <a:endParaRPr lang="en-US" dirty="0"/>
          </a:p>
        </p:txBody>
      </p:sp>
      <p:pic>
        <p:nvPicPr>
          <p:cNvPr id="6" name="Picture 5" descr="Screen Shot 2013-08-28 at 9.29.34 PM.png">
            <a:extLst>
              <a:ext uri="{FF2B5EF4-FFF2-40B4-BE49-F238E27FC236}">
                <a16:creationId xmlns:a16="http://schemas.microsoft.com/office/drawing/2014/main" id="{13648DC2-22B0-43DE-975E-C2ACAC2842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12" y="4217997"/>
            <a:ext cx="7272338" cy="1805429"/>
          </a:xfrm>
          <a:prstGeom prst="rect">
            <a:avLst/>
          </a:prstGeom>
        </p:spPr>
      </p:pic>
    </p:spTree>
    <p:extLst>
      <p:ext uri="{BB962C8B-B14F-4D97-AF65-F5344CB8AC3E}">
        <p14:creationId xmlns:p14="http://schemas.microsoft.com/office/powerpoint/2010/main" val="37835908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9F008-C5ED-4F66-94B6-BA5D45E522B4}"/>
              </a:ext>
            </a:extLst>
          </p:cNvPr>
          <p:cNvSpPr>
            <a:spLocks noGrp="1"/>
          </p:cNvSpPr>
          <p:nvPr>
            <p:ph type="title"/>
          </p:nvPr>
        </p:nvSpPr>
        <p:spPr/>
        <p:txBody>
          <a:bodyPr/>
          <a:lstStyle/>
          <a:p>
            <a:r>
              <a:rPr lang="en-US" dirty="0"/>
              <a:t>Demo: HDFS Commands</a:t>
            </a:r>
            <a:endParaRPr lang="en-IN" dirty="0"/>
          </a:p>
        </p:txBody>
      </p:sp>
      <p:sp>
        <p:nvSpPr>
          <p:cNvPr id="3" name="Content Placeholder 2">
            <a:extLst>
              <a:ext uri="{FF2B5EF4-FFF2-40B4-BE49-F238E27FC236}">
                <a16:creationId xmlns:a16="http://schemas.microsoft.com/office/drawing/2014/main" id="{3FE8CCB1-BE25-4458-A432-C247DDAEDDEC}"/>
              </a:ext>
            </a:extLst>
          </p:cNvPr>
          <p:cNvSpPr>
            <a:spLocks noGrp="1"/>
          </p:cNvSpPr>
          <p:nvPr>
            <p:ph idx="1"/>
          </p:nvPr>
        </p:nvSpPr>
        <p:spPr/>
        <p:txBody>
          <a:bodyPr/>
          <a:lstStyle/>
          <a:p>
            <a:r>
              <a:rPr lang="en-US" dirty="0"/>
              <a:t>Assume the identity of the user</a:t>
            </a:r>
          </a:p>
          <a:p>
            <a:r>
              <a:rPr lang="en-US" dirty="0"/>
              <a:t>File system</a:t>
            </a:r>
          </a:p>
          <a:p>
            <a:r>
              <a:rPr lang="en-US" dirty="0"/>
              <a:t>Put files</a:t>
            </a:r>
          </a:p>
          <a:p>
            <a:r>
              <a:rPr lang="en-US" dirty="0"/>
              <a:t>Copy </a:t>
            </a:r>
          </a:p>
          <a:p>
            <a:r>
              <a:rPr lang="en-US" dirty="0"/>
              <a:t>Delete</a:t>
            </a:r>
          </a:p>
          <a:p>
            <a:r>
              <a:rPr lang="en-US" dirty="0"/>
              <a:t>Combine with cat</a:t>
            </a:r>
          </a:p>
          <a:p>
            <a:r>
              <a:rPr lang="en-US" dirty="0"/>
              <a:t>Combine with getmerge</a:t>
            </a:r>
          </a:p>
        </p:txBody>
      </p:sp>
      <p:sp>
        <p:nvSpPr>
          <p:cNvPr id="4" name="Footer Placeholder 3">
            <a:extLst>
              <a:ext uri="{FF2B5EF4-FFF2-40B4-BE49-F238E27FC236}">
                <a16:creationId xmlns:a16="http://schemas.microsoft.com/office/drawing/2014/main" id="{E449DBA0-E527-47CB-8BD8-1910E031D688}"/>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DD2965A-011D-4A44-9527-57699C8CFA7A}"/>
              </a:ext>
            </a:extLst>
          </p:cNvPr>
          <p:cNvSpPr>
            <a:spLocks noGrp="1"/>
          </p:cNvSpPr>
          <p:nvPr>
            <p:ph type="sldNum" sz="quarter" idx="12"/>
          </p:nvPr>
        </p:nvSpPr>
        <p:spPr/>
        <p:txBody>
          <a:bodyPr/>
          <a:lstStyle/>
          <a:p>
            <a:fld id="{4FAB73BC-B049-4115-A692-8D63A059BFB8}" type="slidenum">
              <a:rPr lang="en-US" smtClean="0"/>
              <a:t>44</a:t>
            </a:fld>
            <a:endParaRPr lang="en-US" dirty="0"/>
          </a:p>
        </p:txBody>
      </p:sp>
    </p:spTree>
    <p:extLst>
      <p:ext uri="{BB962C8B-B14F-4D97-AF65-F5344CB8AC3E}">
        <p14:creationId xmlns:p14="http://schemas.microsoft.com/office/powerpoint/2010/main" val="18036694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A2054-B50E-4DF2-B2EF-87D0A0DCFB30}"/>
              </a:ext>
            </a:extLst>
          </p:cNvPr>
          <p:cNvSpPr>
            <a:spLocks noGrp="1"/>
          </p:cNvSpPr>
          <p:nvPr>
            <p:ph type="title"/>
          </p:nvPr>
        </p:nvSpPr>
        <p:spPr/>
        <p:txBody>
          <a:bodyPr/>
          <a:lstStyle/>
          <a:p>
            <a:r>
              <a:rPr lang="en-US" dirty="0"/>
              <a:t>The .Trash</a:t>
            </a:r>
          </a:p>
        </p:txBody>
      </p:sp>
      <p:sp>
        <p:nvSpPr>
          <p:cNvPr id="3" name="Content Placeholder 2">
            <a:extLst>
              <a:ext uri="{FF2B5EF4-FFF2-40B4-BE49-F238E27FC236}">
                <a16:creationId xmlns:a16="http://schemas.microsoft.com/office/drawing/2014/main" id="{8A6C25D2-137F-48E1-A0BC-0AE82D65F524}"/>
              </a:ext>
            </a:extLst>
          </p:cNvPr>
          <p:cNvSpPr>
            <a:spLocks noGrp="1"/>
          </p:cNvSpPr>
          <p:nvPr>
            <p:ph idx="1"/>
          </p:nvPr>
        </p:nvSpPr>
        <p:spPr/>
        <p:txBody>
          <a:bodyPr/>
          <a:lstStyle/>
          <a:p>
            <a:r>
              <a:rPr lang="en-US" dirty="0"/>
              <a:t>You can configure Hadoop’s HDFS to perform a soft delete</a:t>
            </a:r>
          </a:p>
          <a:p>
            <a:r>
              <a:rPr lang="en-US" dirty="0"/>
              <a:t>All files are moved into a .Trash folder, where they remain for a configurable interval</a:t>
            </a:r>
          </a:p>
          <a:p>
            <a:r>
              <a:rPr lang="en-US" dirty="0"/>
              <a:t>Prevents accidental deletion of data that may be unrecoverable</a:t>
            </a:r>
          </a:p>
          <a:p>
            <a:r>
              <a:rPr lang="en-US" dirty="0"/>
              <a:t>Turned off by default</a:t>
            </a:r>
          </a:p>
        </p:txBody>
      </p:sp>
      <p:sp>
        <p:nvSpPr>
          <p:cNvPr id="4" name="Footer Placeholder 3">
            <a:extLst>
              <a:ext uri="{FF2B5EF4-FFF2-40B4-BE49-F238E27FC236}">
                <a16:creationId xmlns:a16="http://schemas.microsoft.com/office/drawing/2014/main" id="{C21FFBE1-F534-474B-8D65-E44B82FBE56F}"/>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9C3A251-F93F-4F8E-9BF1-E75EA62D295F}"/>
              </a:ext>
            </a:extLst>
          </p:cNvPr>
          <p:cNvSpPr>
            <a:spLocks noGrp="1"/>
          </p:cNvSpPr>
          <p:nvPr>
            <p:ph type="sldNum" sz="quarter" idx="12"/>
          </p:nvPr>
        </p:nvSpPr>
        <p:spPr/>
        <p:txBody>
          <a:bodyPr/>
          <a:lstStyle/>
          <a:p>
            <a:fld id="{4FAB73BC-B049-4115-A692-8D63A059BFB8}" type="slidenum">
              <a:rPr lang="en-US" smtClean="0"/>
              <a:pPr/>
              <a:t>45</a:t>
            </a:fld>
            <a:endParaRPr lang="en-US" dirty="0"/>
          </a:p>
        </p:txBody>
      </p:sp>
    </p:spTree>
    <p:extLst>
      <p:ext uri="{BB962C8B-B14F-4D97-AF65-F5344CB8AC3E}">
        <p14:creationId xmlns:p14="http://schemas.microsoft.com/office/powerpoint/2010/main" val="2658759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F6270-AF3E-4479-B29E-EEFAC799D67F}"/>
              </a:ext>
            </a:extLst>
          </p:cNvPr>
          <p:cNvSpPr>
            <a:spLocks noGrp="1"/>
          </p:cNvSpPr>
          <p:nvPr>
            <p:ph type="title"/>
          </p:nvPr>
        </p:nvSpPr>
        <p:spPr/>
        <p:txBody>
          <a:bodyPr/>
          <a:lstStyle/>
          <a:p>
            <a:r>
              <a:rPr lang="en-US" dirty="0"/>
              <a:t>Demo: HDFS Block Storage</a:t>
            </a:r>
          </a:p>
        </p:txBody>
      </p:sp>
      <p:sp>
        <p:nvSpPr>
          <p:cNvPr id="3" name="Content Placeholder 2">
            <a:extLst>
              <a:ext uri="{FF2B5EF4-FFF2-40B4-BE49-F238E27FC236}">
                <a16:creationId xmlns:a16="http://schemas.microsoft.com/office/drawing/2014/main" id="{B4C09963-0346-42E3-BF88-8995E74E2393}"/>
              </a:ext>
            </a:extLst>
          </p:cNvPr>
          <p:cNvSpPr>
            <a:spLocks noGrp="1"/>
          </p:cNvSpPr>
          <p:nvPr>
            <p:ph idx="1"/>
          </p:nvPr>
        </p:nvSpPr>
        <p:spPr/>
        <p:txBody>
          <a:bodyPr/>
          <a:lstStyle/>
          <a:p>
            <a:r>
              <a:rPr lang="en-US" dirty="0"/>
              <a:t>Let’s understand block storage by example</a:t>
            </a:r>
          </a:p>
          <a:p>
            <a:r>
              <a:rPr lang="en-US" dirty="0"/>
              <a:t>See the blocks occupied by a file</a:t>
            </a:r>
          </a:p>
          <a:p>
            <a:r>
              <a:rPr lang="en-US" dirty="0"/>
              <a:t>Split a file into blocks</a:t>
            </a:r>
          </a:p>
          <a:p>
            <a:r>
              <a:rPr lang="en-US" dirty="0"/>
              <a:t>One node cluster—not a very good example </a:t>
            </a:r>
            <a:r>
              <a:rPr lang="en-US" dirty="0">
                <a:sym typeface="Wingdings" panose="05000000000000000000" pitchFamily="2" charset="2"/>
              </a:rPr>
              <a:t></a:t>
            </a:r>
            <a:endParaRPr lang="en-US" dirty="0"/>
          </a:p>
        </p:txBody>
      </p:sp>
      <p:sp>
        <p:nvSpPr>
          <p:cNvPr id="4" name="Footer Placeholder 3">
            <a:extLst>
              <a:ext uri="{FF2B5EF4-FFF2-40B4-BE49-F238E27FC236}">
                <a16:creationId xmlns:a16="http://schemas.microsoft.com/office/drawing/2014/main" id="{5BE1FF86-43DC-4C24-8BA7-A636975B066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610B8EF-55D4-40E6-8303-37E6B8C383DC}"/>
              </a:ext>
            </a:extLst>
          </p:cNvPr>
          <p:cNvSpPr>
            <a:spLocks noGrp="1"/>
          </p:cNvSpPr>
          <p:nvPr>
            <p:ph type="sldNum" sz="quarter" idx="12"/>
          </p:nvPr>
        </p:nvSpPr>
        <p:spPr/>
        <p:txBody>
          <a:bodyPr/>
          <a:lstStyle/>
          <a:p>
            <a:fld id="{4FAB73BC-B049-4115-A692-8D63A059BFB8}" type="slidenum">
              <a:rPr lang="en-US" smtClean="0"/>
              <a:pPr/>
              <a:t>46</a:t>
            </a:fld>
            <a:endParaRPr lang="en-US" dirty="0"/>
          </a:p>
        </p:txBody>
      </p:sp>
    </p:spTree>
    <p:extLst>
      <p:ext uri="{BB962C8B-B14F-4D97-AF65-F5344CB8AC3E}">
        <p14:creationId xmlns:p14="http://schemas.microsoft.com/office/powerpoint/2010/main" val="43827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831BFF-48DB-4B9D-87DD-B1F0727BBF44}"/>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p:txBody>
          <a:bodyPr>
            <a:noAutofit/>
          </a:bodyPr>
          <a:lstStyle/>
          <a:p>
            <a:fld id="{4FAB73BC-B049-4115-A692-8D63A059BFB8}" type="slidenum">
              <a:rPr lang="en-US" smtClean="0"/>
              <a:pPr/>
              <a:t>47</a:t>
            </a:fld>
            <a:endParaRPr lang="en-US" dirty="0"/>
          </a:p>
        </p:txBody>
      </p:sp>
      <p:sp>
        <p:nvSpPr>
          <p:cNvPr id="16" name="Rectangle 15">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1F5D768-2469-4449-B177-459398A5745E}"/>
              </a:ext>
            </a:extLst>
          </p:cNvPr>
          <p:cNvSpPr txBox="1">
            <a:spLocks/>
          </p:cNvSpPr>
          <p:nvPr/>
        </p:nvSpPr>
        <p:spPr>
          <a:xfrm>
            <a:off x="881743" y="3156867"/>
            <a:ext cx="4792916" cy="1371200"/>
          </a:xfrm>
          <a:prstGeom prst="rect">
            <a:avLst/>
          </a:prstGeom>
        </p:spPr>
        <p:txBody>
          <a:bodyPr vert="horz" lIns="91440" tIns="45720" rIns="91440" bIns="45720" rtlCol="0" anchor="ctr">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r>
              <a:rPr lang="en-US" dirty="0"/>
              <a:t>Getting Data </a:t>
            </a:r>
            <a:br>
              <a:rPr lang="en-US" dirty="0"/>
            </a:br>
            <a:r>
              <a:rPr lang="en-US" dirty="0"/>
              <a:t>Into HDFS</a:t>
            </a:r>
          </a:p>
        </p:txBody>
      </p:sp>
      <p:sp>
        <p:nvSpPr>
          <p:cNvPr id="8" name="Content Placeholder 2">
            <a:extLst>
              <a:ext uri="{FF2B5EF4-FFF2-40B4-BE49-F238E27FC236}">
                <a16:creationId xmlns:a16="http://schemas.microsoft.com/office/drawing/2014/main" id="{61E75967-F16A-4BA4-B6CA-D0D07A254AFB}"/>
              </a:ext>
            </a:extLst>
          </p:cNvPr>
          <p:cNvSpPr txBox="1">
            <a:spLocks/>
          </p:cNvSpPr>
          <p:nvPr/>
        </p:nvSpPr>
        <p:spPr>
          <a:xfrm>
            <a:off x="1434355" y="4680110"/>
            <a:ext cx="4159625" cy="538843"/>
          </a:xfrm>
          <a:prstGeom prst="rect">
            <a:avLst/>
          </a:prstGeom>
        </p:spPr>
        <p:txBody>
          <a:bodyPr>
            <a:noAutofit/>
          </a:bodyPr>
          <a:lstStyle>
            <a:lvl1pPr marL="91440" indent="-91440" algn="l" defTabSz="914400" rtl="0" eaLnBrk="1" latinLnBrk="0" hangingPunct="1">
              <a:lnSpc>
                <a:spcPct val="100000"/>
              </a:lnSpc>
              <a:spcBef>
                <a:spcPts val="600"/>
              </a:spcBef>
              <a:spcAft>
                <a:spcPts val="20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400"/>
              </a:spcAft>
              <a:buClr>
                <a:srgbClr val="002060"/>
              </a:buClr>
              <a:buFont typeface="Wingdings 3" pitchFamily="18" charset="2"/>
              <a:buChar char=""/>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40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40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400"/>
              </a:spcAft>
              <a:buClr>
                <a:srgbClr val="002060"/>
              </a:buClr>
              <a:buFont typeface="Wingdings 3" pitchFamily="18" charset="2"/>
              <a:buChar char=""/>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lgn="r"/>
            <a:r>
              <a:rPr lang="en-US" dirty="0">
                <a:solidFill>
                  <a:srgbClr val="888888"/>
                </a:solidFill>
              </a:rPr>
              <a:t>Integrations</a:t>
            </a:r>
          </a:p>
        </p:txBody>
      </p:sp>
    </p:spTree>
    <p:extLst>
      <p:ext uri="{BB962C8B-B14F-4D97-AF65-F5344CB8AC3E}">
        <p14:creationId xmlns:p14="http://schemas.microsoft.com/office/powerpoint/2010/main" val="3659657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21F3E-D8D2-414F-9CE2-105AF4EFF62C}"/>
              </a:ext>
            </a:extLst>
          </p:cNvPr>
          <p:cNvSpPr>
            <a:spLocks noGrp="1"/>
          </p:cNvSpPr>
          <p:nvPr>
            <p:ph type="title"/>
          </p:nvPr>
        </p:nvSpPr>
        <p:spPr/>
        <p:txBody>
          <a:bodyPr>
            <a:noAutofit/>
          </a:bodyPr>
          <a:lstStyle/>
          <a:p>
            <a:r>
              <a:rPr lang="en-US" dirty="0"/>
              <a:t>Options for Data Ingestion</a:t>
            </a:r>
            <a:endParaRPr lang="en-IN" dirty="0"/>
          </a:p>
        </p:txBody>
      </p:sp>
      <p:sp>
        <p:nvSpPr>
          <p:cNvPr id="3" name="Footer Placeholder 2">
            <a:extLst>
              <a:ext uri="{FF2B5EF4-FFF2-40B4-BE49-F238E27FC236}">
                <a16:creationId xmlns:a16="http://schemas.microsoft.com/office/drawing/2014/main" id="{5F05EBEC-2E5C-4DC9-BE00-CFF16B50BE1D}"/>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85AAA543-32B0-4331-9FC8-A075A26D20FA}"/>
              </a:ext>
            </a:extLst>
          </p:cNvPr>
          <p:cNvSpPr>
            <a:spLocks noGrp="1"/>
          </p:cNvSpPr>
          <p:nvPr>
            <p:ph type="sldNum" sz="quarter" idx="12"/>
          </p:nvPr>
        </p:nvSpPr>
        <p:spPr/>
        <p:txBody>
          <a:bodyPr>
            <a:noAutofit/>
          </a:bodyPr>
          <a:lstStyle/>
          <a:p>
            <a:fld id="{4FAB73BC-B049-4115-A692-8D63A059BFB8}" type="slidenum">
              <a:rPr lang="en-US" smtClean="0"/>
              <a:t>48</a:t>
            </a:fld>
            <a:endParaRPr lang="en-US" dirty="0"/>
          </a:p>
        </p:txBody>
      </p:sp>
      <p:sp>
        <p:nvSpPr>
          <p:cNvPr id="5" name="Oval 4">
            <a:extLst>
              <a:ext uri="{FF2B5EF4-FFF2-40B4-BE49-F238E27FC236}">
                <a16:creationId xmlns:a16="http://schemas.microsoft.com/office/drawing/2014/main" id="{E93C1485-39B7-413C-A565-0456E3251F74}"/>
              </a:ext>
            </a:extLst>
          </p:cNvPr>
          <p:cNvSpPr/>
          <p:nvPr/>
        </p:nvSpPr>
        <p:spPr>
          <a:xfrm>
            <a:off x="2808962" y="3264116"/>
            <a:ext cx="3325340" cy="1264575"/>
          </a:xfrm>
          <a:prstGeom prst="ellipse">
            <a:avLst/>
          </a:prstGeom>
          <a:solidFill>
            <a:srgbClr val="595959"/>
          </a:solidFill>
          <a:ln w="38100" cap="flat" cmpd="sng" algn="ctr">
            <a:solidFill>
              <a:srgbClr val="595959"/>
            </a:solid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pic>
        <p:nvPicPr>
          <p:cNvPr id="6" name="Picture 5" descr="sqoop-logo.png">
            <a:extLst>
              <a:ext uri="{FF2B5EF4-FFF2-40B4-BE49-F238E27FC236}">
                <a16:creationId xmlns:a16="http://schemas.microsoft.com/office/drawing/2014/main" id="{8AE76721-C7F1-46B3-91C6-4FD6089F5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342" y="2710361"/>
            <a:ext cx="1188720" cy="362126"/>
          </a:xfrm>
          <a:prstGeom prst="rect">
            <a:avLst/>
          </a:prstGeom>
        </p:spPr>
      </p:pic>
      <p:pic>
        <p:nvPicPr>
          <p:cNvPr id="7" name="Picture 6" descr="flume-logo.png">
            <a:extLst>
              <a:ext uri="{FF2B5EF4-FFF2-40B4-BE49-F238E27FC236}">
                <a16:creationId xmlns:a16="http://schemas.microsoft.com/office/drawing/2014/main" id="{AC871123-742A-46AD-8BA6-89F7BC7C8E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28313" y="2146278"/>
            <a:ext cx="769620" cy="769620"/>
          </a:xfrm>
          <a:prstGeom prst="rect">
            <a:avLst/>
          </a:prstGeom>
        </p:spPr>
      </p:pic>
      <p:sp>
        <p:nvSpPr>
          <p:cNvPr id="8" name="TextBox 7">
            <a:extLst>
              <a:ext uri="{FF2B5EF4-FFF2-40B4-BE49-F238E27FC236}">
                <a16:creationId xmlns:a16="http://schemas.microsoft.com/office/drawing/2014/main" id="{999D9B3B-E3DA-4266-B169-81BFC16C475C}"/>
              </a:ext>
            </a:extLst>
          </p:cNvPr>
          <p:cNvSpPr txBox="1"/>
          <p:nvPr/>
        </p:nvSpPr>
        <p:spPr>
          <a:xfrm>
            <a:off x="1374960" y="4548203"/>
            <a:ext cx="1267179" cy="345786"/>
          </a:xfrm>
          <a:prstGeom prst="rect">
            <a:avLst/>
          </a:prstGeom>
          <a:noFill/>
        </p:spPr>
        <p:txBody>
          <a:bodyPr wrap="none" lIns="68122" tIns="34061" rIns="68122" bIns="34061" rtlCol="0">
            <a:noAutofit/>
          </a:bodyPr>
          <a:lstStyle/>
          <a:p>
            <a:r>
              <a:rPr lang="en-US" b="1" dirty="0">
                <a:solidFill>
                  <a:schemeClr val="tx1">
                    <a:lumMod val="65000"/>
                    <a:lumOff val="35000"/>
                  </a:schemeClr>
                </a:solidFill>
                <a:latin typeface="Sherman Sans Book" pitchFamily="50" charset="0"/>
                <a:ea typeface="Sherman Sans Book" pitchFamily="50" charset="0"/>
                <a:cs typeface="Arial"/>
              </a:rPr>
              <a:t>MapReduce</a:t>
            </a:r>
          </a:p>
        </p:txBody>
      </p:sp>
      <p:sp>
        <p:nvSpPr>
          <p:cNvPr id="9" name="TextBox 8">
            <a:extLst>
              <a:ext uri="{FF2B5EF4-FFF2-40B4-BE49-F238E27FC236}">
                <a16:creationId xmlns:a16="http://schemas.microsoft.com/office/drawing/2014/main" id="{7C37DE29-A30B-4A23-BAC9-85C4AF1495E8}"/>
              </a:ext>
            </a:extLst>
          </p:cNvPr>
          <p:cNvSpPr txBox="1"/>
          <p:nvPr/>
        </p:nvSpPr>
        <p:spPr>
          <a:xfrm>
            <a:off x="5565836" y="4657440"/>
            <a:ext cx="1143234" cy="345786"/>
          </a:xfrm>
          <a:prstGeom prst="rect">
            <a:avLst/>
          </a:prstGeom>
          <a:noFill/>
        </p:spPr>
        <p:txBody>
          <a:bodyPr wrap="none" lIns="68122" tIns="34061" rIns="68122" bIns="34061" rtlCol="0">
            <a:noAutofit/>
          </a:bodyPr>
          <a:lstStyle/>
          <a:p>
            <a:r>
              <a:rPr lang="en-US" b="1" dirty="0">
                <a:solidFill>
                  <a:schemeClr val="tx1">
                    <a:lumMod val="65000"/>
                    <a:lumOff val="35000"/>
                  </a:schemeClr>
                </a:solidFill>
                <a:latin typeface="Sherman Sans Book" pitchFamily="50" charset="0"/>
                <a:ea typeface="Sherman Sans Book" pitchFamily="50" charset="0"/>
                <a:cs typeface="Arial"/>
              </a:rPr>
              <a:t>WebHDFS</a:t>
            </a:r>
          </a:p>
        </p:txBody>
      </p:sp>
      <p:sp>
        <p:nvSpPr>
          <p:cNvPr id="10" name="TextBox 9">
            <a:extLst>
              <a:ext uri="{FF2B5EF4-FFF2-40B4-BE49-F238E27FC236}">
                <a16:creationId xmlns:a16="http://schemas.microsoft.com/office/drawing/2014/main" id="{9F73F200-1778-45E3-BC41-379C26C9CAE0}"/>
              </a:ext>
            </a:extLst>
          </p:cNvPr>
          <p:cNvSpPr txBox="1"/>
          <p:nvPr/>
        </p:nvSpPr>
        <p:spPr>
          <a:xfrm>
            <a:off x="3524558" y="5930239"/>
            <a:ext cx="1924667" cy="561230"/>
          </a:xfrm>
          <a:prstGeom prst="rect">
            <a:avLst/>
          </a:prstGeom>
          <a:noFill/>
        </p:spPr>
        <p:txBody>
          <a:bodyPr wrap="none" lIns="68122" tIns="34061" rIns="68122" bIns="34061" rtlCol="0">
            <a:noAutofit/>
          </a:bodyPr>
          <a:lstStyle/>
          <a:p>
            <a:pPr algn="ctr"/>
            <a:r>
              <a:rPr lang="en-US" sz="1600" dirty="0">
                <a:solidFill>
                  <a:schemeClr val="tx1">
                    <a:lumMod val="65000"/>
                    <a:lumOff val="35000"/>
                  </a:schemeClr>
                </a:solidFill>
                <a:latin typeface="Sherman Sans Book" pitchFamily="50" charset="0"/>
                <a:ea typeface="Sherman Sans Book" pitchFamily="50" charset="0"/>
                <a:cs typeface="Arial"/>
              </a:rPr>
              <a:t>Oracle, Teradata, </a:t>
            </a:r>
          </a:p>
          <a:p>
            <a:pPr algn="ctr"/>
            <a:r>
              <a:rPr lang="en-US" sz="1600" dirty="0">
                <a:solidFill>
                  <a:schemeClr val="tx1">
                    <a:lumMod val="65000"/>
                    <a:lumOff val="35000"/>
                  </a:schemeClr>
                </a:solidFill>
                <a:latin typeface="Sherman Sans Book" pitchFamily="50" charset="0"/>
                <a:ea typeface="Sherman Sans Book" pitchFamily="50" charset="0"/>
                <a:cs typeface="Arial"/>
              </a:rPr>
              <a:t>SQL Server, and others</a:t>
            </a:r>
          </a:p>
        </p:txBody>
      </p:sp>
      <p:sp>
        <p:nvSpPr>
          <p:cNvPr id="11" name="TextBox 10">
            <a:extLst>
              <a:ext uri="{FF2B5EF4-FFF2-40B4-BE49-F238E27FC236}">
                <a16:creationId xmlns:a16="http://schemas.microsoft.com/office/drawing/2014/main" id="{7BB21BF1-5ADE-48B9-9496-11C8E54F4D0C}"/>
              </a:ext>
            </a:extLst>
          </p:cNvPr>
          <p:cNvSpPr txBox="1"/>
          <p:nvPr/>
        </p:nvSpPr>
        <p:spPr>
          <a:xfrm>
            <a:off x="6590112" y="4305742"/>
            <a:ext cx="1315269" cy="345786"/>
          </a:xfrm>
          <a:prstGeom prst="rect">
            <a:avLst/>
          </a:prstGeom>
          <a:noFill/>
        </p:spPr>
        <p:txBody>
          <a:bodyPr wrap="none" lIns="68122" tIns="34061" rIns="68122" bIns="34061" rtlCol="0">
            <a:noAutofit/>
          </a:bodyPr>
          <a:lstStyle/>
          <a:p>
            <a:r>
              <a:rPr lang="en-US" b="1" dirty="0">
                <a:solidFill>
                  <a:schemeClr val="tx1">
                    <a:lumMod val="65000"/>
                    <a:lumOff val="35000"/>
                  </a:schemeClr>
                </a:solidFill>
                <a:latin typeface="Sherman Sans Book" pitchFamily="50" charset="0"/>
                <a:ea typeface="Sherman Sans Book" pitchFamily="50" charset="0"/>
                <a:cs typeface="Arial"/>
              </a:rPr>
              <a:t>hdfs dfs put</a:t>
            </a:r>
          </a:p>
        </p:txBody>
      </p:sp>
      <p:cxnSp>
        <p:nvCxnSpPr>
          <p:cNvPr id="12" name="Straight Arrow Connector 11">
            <a:extLst>
              <a:ext uri="{FF2B5EF4-FFF2-40B4-BE49-F238E27FC236}">
                <a16:creationId xmlns:a16="http://schemas.microsoft.com/office/drawing/2014/main" id="{4D5D8A00-6FF1-4000-9880-9A213912436D}"/>
              </a:ext>
            </a:extLst>
          </p:cNvPr>
          <p:cNvCxnSpPr>
            <a:cxnSpLocks/>
          </p:cNvCxnSpPr>
          <p:nvPr/>
        </p:nvCxnSpPr>
        <p:spPr>
          <a:xfrm flipH="1" flipV="1">
            <a:off x="4486889" y="4546201"/>
            <a:ext cx="10566" cy="797788"/>
          </a:xfrm>
          <a:prstGeom prst="straightConnector1">
            <a:avLst/>
          </a:prstGeom>
          <a:noFill/>
          <a:ln w="38100" cap="flat" cmpd="sng" algn="ctr">
            <a:solidFill>
              <a:schemeClr val="accent1"/>
            </a:solidFill>
            <a:prstDash val="solid"/>
            <a:tailEnd type="arrow"/>
          </a:ln>
          <a:effectLst/>
        </p:spPr>
      </p:cxnSp>
      <p:sp>
        <p:nvSpPr>
          <p:cNvPr id="13" name="TextBox 12">
            <a:extLst>
              <a:ext uri="{FF2B5EF4-FFF2-40B4-BE49-F238E27FC236}">
                <a16:creationId xmlns:a16="http://schemas.microsoft.com/office/drawing/2014/main" id="{9CC1064E-D986-441D-9EF0-F3C1C7AA7873}"/>
              </a:ext>
            </a:extLst>
          </p:cNvPr>
          <p:cNvSpPr txBox="1"/>
          <p:nvPr/>
        </p:nvSpPr>
        <p:spPr>
          <a:xfrm>
            <a:off x="3086459" y="4756759"/>
            <a:ext cx="2285791" cy="345786"/>
          </a:xfrm>
          <a:prstGeom prst="rect">
            <a:avLst/>
          </a:prstGeom>
          <a:noFill/>
        </p:spPr>
        <p:txBody>
          <a:bodyPr wrap="none" lIns="68122" tIns="34061" rIns="68122" bIns="34061" rtlCol="0">
            <a:noAutofit/>
          </a:bodyPr>
          <a:lstStyle/>
          <a:p>
            <a:r>
              <a:rPr lang="en-US" b="1" dirty="0">
                <a:solidFill>
                  <a:schemeClr val="tx1">
                    <a:lumMod val="65000"/>
                    <a:lumOff val="35000"/>
                  </a:schemeClr>
                </a:solidFill>
                <a:latin typeface="Sherman Sans Book" pitchFamily="50" charset="0"/>
                <a:ea typeface="Sherman Sans Book" pitchFamily="50" charset="0"/>
                <a:cs typeface="Arial"/>
              </a:rPr>
              <a:t>Connectors to RDBMS</a:t>
            </a:r>
          </a:p>
        </p:txBody>
      </p:sp>
      <p:cxnSp>
        <p:nvCxnSpPr>
          <p:cNvPr id="14" name="Straight Arrow Connector 13">
            <a:extLst>
              <a:ext uri="{FF2B5EF4-FFF2-40B4-BE49-F238E27FC236}">
                <a16:creationId xmlns:a16="http://schemas.microsoft.com/office/drawing/2014/main" id="{E9138F42-9B8C-41DB-B6DF-099DC1E8FFBA}"/>
              </a:ext>
            </a:extLst>
          </p:cNvPr>
          <p:cNvCxnSpPr>
            <a:cxnSpLocks/>
            <a:stCxn id="11" idx="1"/>
          </p:cNvCxnSpPr>
          <p:nvPr/>
        </p:nvCxnSpPr>
        <p:spPr>
          <a:xfrm flipH="1" flipV="1">
            <a:off x="5827250" y="4275943"/>
            <a:ext cx="762862" cy="202692"/>
          </a:xfrm>
          <a:prstGeom prst="straightConnector1">
            <a:avLst/>
          </a:prstGeom>
          <a:noFill/>
          <a:ln w="38100" cap="flat" cmpd="sng" algn="ctr">
            <a:solidFill>
              <a:schemeClr val="accent1"/>
            </a:solidFill>
            <a:prstDash val="solid"/>
            <a:tailEnd type="arrow"/>
          </a:ln>
          <a:effectLst/>
        </p:spPr>
      </p:cxnSp>
      <p:cxnSp>
        <p:nvCxnSpPr>
          <p:cNvPr id="15" name="Straight Arrow Connector 14">
            <a:extLst>
              <a:ext uri="{FF2B5EF4-FFF2-40B4-BE49-F238E27FC236}">
                <a16:creationId xmlns:a16="http://schemas.microsoft.com/office/drawing/2014/main" id="{D2C82C67-B536-474F-96DC-4C05F10EB174}"/>
              </a:ext>
            </a:extLst>
          </p:cNvPr>
          <p:cNvCxnSpPr>
            <a:stCxn id="8" idx="3"/>
            <a:endCxn id="5" idx="3"/>
          </p:cNvCxnSpPr>
          <p:nvPr/>
        </p:nvCxnSpPr>
        <p:spPr>
          <a:xfrm flipV="1">
            <a:off x="2642139" y="4343498"/>
            <a:ext cx="653808" cy="377598"/>
          </a:xfrm>
          <a:prstGeom prst="straightConnector1">
            <a:avLst/>
          </a:prstGeom>
          <a:noFill/>
          <a:ln w="38100" cap="flat" cmpd="sng" algn="ctr">
            <a:solidFill>
              <a:schemeClr val="accent1"/>
            </a:solidFill>
            <a:prstDash val="solid"/>
            <a:tailEnd type="arrow"/>
          </a:ln>
          <a:effectLst/>
        </p:spPr>
      </p:cxnSp>
      <p:cxnSp>
        <p:nvCxnSpPr>
          <p:cNvPr id="16" name="Straight Arrow Connector 15">
            <a:extLst>
              <a:ext uri="{FF2B5EF4-FFF2-40B4-BE49-F238E27FC236}">
                <a16:creationId xmlns:a16="http://schemas.microsoft.com/office/drawing/2014/main" id="{F822CAB8-88C6-4B01-A870-D54FBF2125E9}"/>
              </a:ext>
            </a:extLst>
          </p:cNvPr>
          <p:cNvCxnSpPr>
            <a:endCxn id="5" idx="1"/>
          </p:cNvCxnSpPr>
          <p:nvPr/>
        </p:nvCxnSpPr>
        <p:spPr>
          <a:xfrm>
            <a:off x="2989167" y="3080360"/>
            <a:ext cx="306826" cy="368952"/>
          </a:xfrm>
          <a:prstGeom prst="straightConnector1">
            <a:avLst/>
          </a:prstGeom>
          <a:noFill/>
          <a:ln w="38100" cap="flat" cmpd="sng" algn="ctr">
            <a:solidFill>
              <a:schemeClr val="accent1"/>
            </a:solidFill>
            <a:prstDash val="solid"/>
            <a:tailEnd type="arrow"/>
          </a:ln>
          <a:effectLst/>
        </p:spPr>
      </p:cxnSp>
      <p:cxnSp>
        <p:nvCxnSpPr>
          <p:cNvPr id="17" name="Straight Arrow Connector 16">
            <a:extLst>
              <a:ext uri="{FF2B5EF4-FFF2-40B4-BE49-F238E27FC236}">
                <a16:creationId xmlns:a16="http://schemas.microsoft.com/office/drawing/2014/main" id="{8AB31004-EBD9-460E-91CF-B1E47D4AB4EC}"/>
              </a:ext>
            </a:extLst>
          </p:cNvPr>
          <p:cNvCxnSpPr>
            <a:cxnSpLocks/>
            <a:endCxn id="5" idx="0"/>
          </p:cNvCxnSpPr>
          <p:nvPr/>
        </p:nvCxnSpPr>
        <p:spPr>
          <a:xfrm>
            <a:off x="4471631" y="2815557"/>
            <a:ext cx="1" cy="448559"/>
          </a:xfrm>
          <a:prstGeom prst="straightConnector1">
            <a:avLst/>
          </a:prstGeom>
          <a:noFill/>
          <a:ln w="38100" cap="flat" cmpd="sng" algn="ctr">
            <a:solidFill>
              <a:schemeClr val="accent1"/>
            </a:solidFill>
            <a:prstDash val="solid"/>
            <a:tailEnd type="arrow"/>
          </a:ln>
          <a:effectLst/>
        </p:spPr>
      </p:cxnSp>
      <p:cxnSp>
        <p:nvCxnSpPr>
          <p:cNvPr id="18" name="Straight Arrow Connector 17">
            <a:extLst>
              <a:ext uri="{FF2B5EF4-FFF2-40B4-BE49-F238E27FC236}">
                <a16:creationId xmlns:a16="http://schemas.microsoft.com/office/drawing/2014/main" id="{9117D22A-8018-4536-9E3D-77BBAA890676}"/>
              </a:ext>
            </a:extLst>
          </p:cNvPr>
          <p:cNvCxnSpPr>
            <a:cxnSpLocks/>
          </p:cNvCxnSpPr>
          <p:nvPr/>
        </p:nvCxnSpPr>
        <p:spPr>
          <a:xfrm flipH="1">
            <a:off x="5658501" y="3066864"/>
            <a:ext cx="520297" cy="346092"/>
          </a:xfrm>
          <a:prstGeom prst="straightConnector1">
            <a:avLst/>
          </a:prstGeom>
          <a:noFill/>
          <a:ln w="38100" cap="flat" cmpd="sng" algn="ctr">
            <a:solidFill>
              <a:schemeClr val="accent1"/>
            </a:solidFill>
            <a:prstDash val="solid"/>
            <a:tailEnd type="arrow"/>
          </a:ln>
          <a:effectLst/>
        </p:spPr>
      </p:cxnSp>
      <p:cxnSp>
        <p:nvCxnSpPr>
          <p:cNvPr id="19" name="Straight Arrow Connector 18">
            <a:extLst>
              <a:ext uri="{FF2B5EF4-FFF2-40B4-BE49-F238E27FC236}">
                <a16:creationId xmlns:a16="http://schemas.microsoft.com/office/drawing/2014/main" id="{EA365CE4-BB53-4ABB-95CB-7EF815C70E86}"/>
              </a:ext>
            </a:extLst>
          </p:cNvPr>
          <p:cNvCxnSpPr/>
          <p:nvPr/>
        </p:nvCxnSpPr>
        <p:spPr>
          <a:xfrm flipH="1" flipV="1">
            <a:off x="5236122" y="4495542"/>
            <a:ext cx="489498" cy="173124"/>
          </a:xfrm>
          <a:prstGeom prst="straightConnector1">
            <a:avLst/>
          </a:prstGeom>
          <a:noFill/>
          <a:ln w="38100" cap="flat" cmpd="sng" algn="ctr">
            <a:solidFill>
              <a:schemeClr val="accent1"/>
            </a:solidFill>
            <a:prstDash val="solid"/>
            <a:tailEnd type="arrow"/>
          </a:ln>
          <a:effectLst/>
        </p:spPr>
      </p:cxnSp>
      <p:pic>
        <p:nvPicPr>
          <p:cNvPr id="20" name="Picture 19" descr="icon_datcenter_rack.png">
            <a:extLst>
              <a:ext uri="{FF2B5EF4-FFF2-40B4-BE49-F238E27FC236}">
                <a16:creationId xmlns:a16="http://schemas.microsoft.com/office/drawing/2014/main" id="{D4D59F32-A7D5-4641-8CBF-0E46BA0E7DF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Effect>
                      <a14:brightnessContrast contrast="-3000"/>
                    </a14:imgEffect>
                  </a14:imgLayer>
                </a14:imgProps>
              </a:ext>
              <a:ext uri="{28A0092B-C50C-407E-A947-70E740481C1C}">
                <a14:useLocalDpi xmlns:a14="http://schemas.microsoft.com/office/drawing/2010/main"/>
              </a:ext>
            </a:extLst>
          </a:blip>
          <a:stretch>
            <a:fillRect/>
          </a:stretch>
        </p:blipFill>
        <p:spPr>
          <a:xfrm>
            <a:off x="4214216" y="5370516"/>
            <a:ext cx="549652" cy="549652"/>
          </a:xfrm>
          <a:prstGeom prst="rect">
            <a:avLst/>
          </a:prstGeom>
        </p:spPr>
      </p:pic>
      <p:pic>
        <p:nvPicPr>
          <p:cNvPr id="21" name="Picture 20">
            <a:extLst>
              <a:ext uri="{FF2B5EF4-FFF2-40B4-BE49-F238E27FC236}">
                <a16:creationId xmlns:a16="http://schemas.microsoft.com/office/drawing/2014/main" id="{FC477517-769D-44F5-91AC-521836A78D03}"/>
              </a:ext>
            </a:extLst>
          </p:cNvPr>
          <p:cNvPicPr>
            <a:picLocks noChangeAspect="1"/>
          </p:cNvPicPr>
          <p:nvPr/>
        </p:nvPicPr>
        <p:blipFill>
          <a:blip r:embed="rId7"/>
          <a:stretch>
            <a:fillRect/>
          </a:stretch>
        </p:blipFill>
        <p:spPr>
          <a:xfrm>
            <a:off x="5998502" y="2667924"/>
            <a:ext cx="1651748" cy="518195"/>
          </a:xfrm>
          <a:prstGeom prst="rect">
            <a:avLst/>
          </a:prstGeom>
        </p:spPr>
      </p:pic>
      <p:cxnSp>
        <p:nvCxnSpPr>
          <p:cNvPr id="22" name="Straight Arrow Connector 21">
            <a:extLst>
              <a:ext uri="{FF2B5EF4-FFF2-40B4-BE49-F238E27FC236}">
                <a16:creationId xmlns:a16="http://schemas.microsoft.com/office/drawing/2014/main" id="{D234C464-6F4A-44C8-84D5-C1A20BD30CE6}"/>
              </a:ext>
            </a:extLst>
          </p:cNvPr>
          <p:cNvCxnSpPr>
            <a:cxnSpLocks/>
          </p:cNvCxnSpPr>
          <p:nvPr/>
        </p:nvCxnSpPr>
        <p:spPr>
          <a:xfrm flipH="1">
            <a:off x="6169375" y="3896403"/>
            <a:ext cx="596017" cy="0"/>
          </a:xfrm>
          <a:prstGeom prst="straightConnector1">
            <a:avLst/>
          </a:prstGeom>
          <a:noFill/>
          <a:ln w="38100" cap="flat" cmpd="sng" algn="ctr">
            <a:solidFill>
              <a:schemeClr val="accent1"/>
            </a:solidFill>
            <a:prstDash val="solid"/>
            <a:tailEnd type="arrow"/>
          </a:ln>
          <a:effectLst/>
        </p:spPr>
      </p:cxnSp>
      <p:pic>
        <p:nvPicPr>
          <p:cNvPr id="23" name="Picture 22">
            <a:extLst>
              <a:ext uri="{FF2B5EF4-FFF2-40B4-BE49-F238E27FC236}">
                <a16:creationId xmlns:a16="http://schemas.microsoft.com/office/drawing/2014/main" id="{76CF8FB8-609B-438F-96DB-D2051C2224CF}"/>
              </a:ext>
            </a:extLst>
          </p:cNvPr>
          <p:cNvPicPr>
            <a:picLocks noChangeAspect="1"/>
          </p:cNvPicPr>
          <p:nvPr/>
        </p:nvPicPr>
        <p:blipFill>
          <a:blip r:embed="rId8"/>
          <a:stretch>
            <a:fillRect/>
          </a:stretch>
        </p:blipFill>
        <p:spPr>
          <a:xfrm>
            <a:off x="6730318" y="3421415"/>
            <a:ext cx="1070274" cy="658630"/>
          </a:xfrm>
          <a:prstGeom prst="rect">
            <a:avLst/>
          </a:prstGeom>
        </p:spPr>
      </p:pic>
      <p:cxnSp>
        <p:nvCxnSpPr>
          <p:cNvPr id="24" name="Straight Arrow Connector 23">
            <a:extLst>
              <a:ext uri="{FF2B5EF4-FFF2-40B4-BE49-F238E27FC236}">
                <a16:creationId xmlns:a16="http://schemas.microsoft.com/office/drawing/2014/main" id="{52B530F5-0545-4F68-89AE-2A7B3C8F7B1B}"/>
              </a:ext>
            </a:extLst>
          </p:cNvPr>
          <p:cNvCxnSpPr>
            <a:endCxn id="5" idx="2"/>
          </p:cNvCxnSpPr>
          <p:nvPr/>
        </p:nvCxnSpPr>
        <p:spPr>
          <a:xfrm>
            <a:off x="2281379" y="3896404"/>
            <a:ext cx="527584" cy="0"/>
          </a:xfrm>
          <a:prstGeom prst="straightConnector1">
            <a:avLst/>
          </a:prstGeom>
          <a:noFill/>
          <a:ln w="38100" cap="flat" cmpd="sng" algn="ctr">
            <a:solidFill>
              <a:schemeClr val="accent1"/>
            </a:solidFill>
            <a:prstDash val="solid"/>
            <a:tailEnd type="arrow"/>
          </a:ln>
          <a:effectLst/>
        </p:spPr>
      </p:cxnSp>
      <p:pic>
        <p:nvPicPr>
          <p:cNvPr id="25" name="Picture 24">
            <a:extLst>
              <a:ext uri="{FF2B5EF4-FFF2-40B4-BE49-F238E27FC236}">
                <a16:creationId xmlns:a16="http://schemas.microsoft.com/office/drawing/2014/main" id="{088D00B3-DAB7-476A-816E-63DB7D3FBB3B}"/>
              </a:ext>
            </a:extLst>
          </p:cNvPr>
          <p:cNvPicPr>
            <a:picLocks noChangeAspect="1"/>
          </p:cNvPicPr>
          <p:nvPr/>
        </p:nvPicPr>
        <p:blipFill>
          <a:blip r:embed="rId9"/>
          <a:stretch>
            <a:fillRect/>
          </a:stretch>
        </p:blipFill>
        <p:spPr>
          <a:xfrm>
            <a:off x="1006675" y="3406232"/>
            <a:ext cx="1253297" cy="926885"/>
          </a:xfrm>
          <a:prstGeom prst="rect">
            <a:avLst/>
          </a:prstGeom>
        </p:spPr>
      </p:pic>
      <p:sp>
        <p:nvSpPr>
          <p:cNvPr id="26" name="TextBox 25">
            <a:extLst>
              <a:ext uri="{FF2B5EF4-FFF2-40B4-BE49-F238E27FC236}">
                <a16:creationId xmlns:a16="http://schemas.microsoft.com/office/drawing/2014/main" id="{EDB9733D-E34A-43BB-926A-BC74FA17C31F}"/>
              </a:ext>
            </a:extLst>
          </p:cNvPr>
          <p:cNvSpPr txBox="1"/>
          <p:nvPr/>
        </p:nvSpPr>
        <p:spPr>
          <a:xfrm>
            <a:off x="3729058" y="3539702"/>
            <a:ext cx="1519968" cy="784830"/>
          </a:xfrm>
          <a:prstGeom prst="rect">
            <a:avLst/>
          </a:prstGeom>
          <a:noFill/>
        </p:spPr>
        <p:txBody>
          <a:bodyPr wrap="none" rtlCol="0">
            <a:noAutofit/>
          </a:bodyPr>
          <a:lstStyle/>
          <a:p>
            <a:r>
              <a:rPr lang="en-US" sz="4500" dirty="0">
                <a:solidFill>
                  <a:schemeClr val="bg1"/>
                </a:solidFill>
                <a:latin typeface="Sherman Sans Book" pitchFamily="50" charset="0"/>
                <a:ea typeface="Sherman Sans Book" pitchFamily="50" charset="0"/>
              </a:rPr>
              <a:t>HDFS</a:t>
            </a:r>
          </a:p>
        </p:txBody>
      </p:sp>
    </p:spTree>
    <p:extLst>
      <p:ext uri="{BB962C8B-B14F-4D97-AF65-F5344CB8AC3E}">
        <p14:creationId xmlns:p14="http://schemas.microsoft.com/office/powerpoint/2010/main" val="2254555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24D41-A118-47D8-9307-1153389A3A53}"/>
              </a:ext>
            </a:extLst>
          </p:cNvPr>
          <p:cNvSpPr>
            <a:spLocks noGrp="1"/>
          </p:cNvSpPr>
          <p:nvPr>
            <p:ph type="title"/>
          </p:nvPr>
        </p:nvSpPr>
        <p:spPr/>
        <p:txBody>
          <a:bodyPr/>
          <a:lstStyle/>
          <a:p>
            <a:r>
              <a:rPr lang="en-US"/>
              <a:t>When Integrating…</a:t>
            </a:r>
            <a:endParaRPr lang="en-IN" dirty="0"/>
          </a:p>
        </p:txBody>
      </p:sp>
      <p:sp>
        <p:nvSpPr>
          <p:cNvPr id="3" name="Content Placeholder 2">
            <a:extLst>
              <a:ext uri="{FF2B5EF4-FFF2-40B4-BE49-F238E27FC236}">
                <a16:creationId xmlns:a16="http://schemas.microsoft.com/office/drawing/2014/main" id="{8AC999F6-E028-4791-802B-16BBE46597ED}"/>
              </a:ext>
            </a:extLst>
          </p:cNvPr>
          <p:cNvSpPr>
            <a:spLocks noGrp="1"/>
          </p:cNvSpPr>
          <p:nvPr>
            <p:ph idx="1"/>
          </p:nvPr>
        </p:nvSpPr>
        <p:spPr/>
        <p:txBody>
          <a:bodyPr/>
          <a:lstStyle/>
          <a:p>
            <a:r>
              <a:rPr lang="en-US" dirty="0"/>
              <a:t>Remember the “Hadoop way.”</a:t>
            </a:r>
          </a:p>
          <a:p>
            <a:r>
              <a:rPr lang="en-US" dirty="0"/>
              <a:t>Store data “as they are” (the way they were extracted from their source).</a:t>
            </a:r>
          </a:p>
          <a:p>
            <a:r>
              <a:rPr lang="en-US" dirty="0"/>
              <a:t>Store common data sets/entities in a folder, not a file. </a:t>
            </a:r>
          </a:p>
          <a:p>
            <a:r>
              <a:rPr lang="en-US" dirty="0"/>
              <a:t>Write the “entire story.”</a:t>
            </a:r>
          </a:p>
          <a:p>
            <a:r>
              <a:rPr lang="en-US" dirty="0"/>
              <a:t>Apply a schema to the data when it’s read from HDFS.</a:t>
            </a:r>
          </a:p>
        </p:txBody>
      </p:sp>
      <p:sp>
        <p:nvSpPr>
          <p:cNvPr id="4" name="Footer Placeholder 3">
            <a:extLst>
              <a:ext uri="{FF2B5EF4-FFF2-40B4-BE49-F238E27FC236}">
                <a16:creationId xmlns:a16="http://schemas.microsoft.com/office/drawing/2014/main" id="{9AC43841-118A-434C-9EC3-036894C6666B}"/>
              </a:ext>
            </a:extLst>
          </p:cNvPr>
          <p:cNvSpPr>
            <a:spLocks noGrp="1"/>
          </p:cNvSpPr>
          <p:nvPr>
            <p:ph type="ftr" sz="quarter" idx="11"/>
          </p:nvPr>
        </p:nvSpPr>
        <p:spPr/>
        <p:txBody>
          <a:bodyPr/>
          <a:lstStyle/>
          <a:p>
            <a:r>
              <a:rPr lang="en-US"/>
              <a:t>School of Information Studies | Syracuse University</a:t>
            </a:r>
            <a:endParaRPr lang="en-US" dirty="0"/>
          </a:p>
        </p:txBody>
      </p:sp>
      <p:sp>
        <p:nvSpPr>
          <p:cNvPr id="5" name="Slide Number Placeholder 4">
            <a:extLst>
              <a:ext uri="{FF2B5EF4-FFF2-40B4-BE49-F238E27FC236}">
                <a16:creationId xmlns:a16="http://schemas.microsoft.com/office/drawing/2014/main" id="{0A64D88B-7BA8-4173-9BFF-314821E49C3C}"/>
              </a:ext>
            </a:extLst>
          </p:cNvPr>
          <p:cNvSpPr>
            <a:spLocks noGrp="1"/>
          </p:cNvSpPr>
          <p:nvPr>
            <p:ph type="sldNum" sz="quarter" idx="12"/>
          </p:nvPr>
        </p:nvSpPr>
        <p:spPr/>
        <p:txBody>
          <a:bodyPr/>
          <a:lstStyle/>
          <a:p>
            <a:fld id="{4FAB73BC-B049-4115-A692-8D63A059BFB8}" type="slidenum">
              <a:rPr lang="en-US" smtClean="0"/>
              <a:pPr/>
              <a:t>49</a:t>
            </a:fld>
            <a:endParaRPr lang="en-US" dirty="0"/>
          </a:p>
        </p:txBody>
      </p:sp>
    </p:spTree>
    <p:extLst>
      <p:ext uri="{BB962C8B-B14F-4D97-AF65-F5344CB8AC3E}">
        <p14:creationId xmlns:p14="http://schemas.microsoft.com/office/powerpoint/2010/main" val="30000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0DE54-B756-4704-9D83-7B7D96442DEC}"/>
              </a:ext>
            </a:extLst>
          </p:cNvPr>
          <p:cNvSpPr>
            <a:spLocks noGrp="1"/>
          </p:cNvSpPr>
          <p:nvPr>
            <p:ph type="title"/>
          </p:nvPr>
        </p:nvSpPr>
        <p:spPr/>
        <p:txBody>
          <a:bodyPr>
            <a:noAutofit/>
          </a:bodyPr>
          <a:lstStyle/>
          <a:p>
            <a:r>
              <a:rPr lang="en-US" dirty="0"/>
              <a:t>Birthplace of Hadoop</a:t>
            </a:r>
            <a:endParaRPr lang="en-IN" dirty="0"/>
          </a:p>
        </p:txBody>
      </p:sp>
      <p:sp>
        <p:nvSpPr>
          <p:cNvPr id="3" name="Content Placeholder 2">
            <a:extLst>
              <a:ext uri="{FF2B5EF4-FFF2-40B4-BE49-F238E27FC236}">
                <a16:creationId xmlns:a16="http://schemas.microsoft.com/office/drawing/2014/main" id="{0AF6E643-9A17-4C6B-A532-2FF1DB35DC90}"/>
              </a:ext>
            </a:extLst>
          </p:cNvPr>
          <p:cNvSpPr>
            <a:spLocks noGrp="1"/>
          </p:cNvSpPr>
          <p:nvPr>
            <p:ph idx="1"/>
          </p:nvPr>
        </p:nvSpPr>
        <p:spPr>
          <a:xfrm>
            <a:off x="768096" y="2286000"/>
            <a:ext cx="7290055" cy="1281953"/>
          </a:xfrm>
        </p:spPr>
        <p:txBody>
          <a:bodyPr>
            <a:noAutofit/>
          </a:bodyPr>
          <a:lstStyle/>
          <a:p>
            <a:r>
              <a:rPr lang="en-US" dirty="0"/>
              <a:t>Google, Facebook, Yahoo!</a:t>
            </a:r>
          </a:p>
          <a:p>
            <a:r>
              <a:rPr lang="en-US" dirty="0"/>
              <a:t>These companies had so much data that </a:t>
            </a:r>
            <a:r>
              <a:rPr lang="en-US" b="1" dirty="0"/>
              <a:t>enterprise DBMSs </a:t>
            </a:r>
            <a:r>
              <a:rPr lang="en-US" dirty="0"/>
              <a:t>could not meet their reporting requirements.</a:t>
            </a:r>
          </a:p>
        </p:txBody>
      </p:sp>
      <p:sp>
        <p:nvSpPr>
          <p:cNvPr id="4" name="Footer Placeholder 3">
            <a:extLst>
              <a:ext uri="{FF2B5EF4-FFF2-40B4-BE49-F238E27FC236}">
                <a16:creationId xmlns:a16="http://schemas.microsoft.com/office/drawing/2014/main" id="{46EB3EA1-CD70-429B-BF1F-3B8E6E448FCC}"/>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71DA5EB-CFBD-41A6-8E47-73279DA2F232}"/>
              </a:ext>
            </a:extLst>
          </p:cNvPr>
          <p:cNvSpPr>
            <a:spLocks noGrp="1"/>
          </p:cNvSpPr>
          <p:nvPr>
            <p:ph type="sldNum" sz="quarter" idx="12"/>
          </p:nvPr>
        </p:nvSpPr>
        <p:spPr/>
        <p:txBody>
          <a:bodyPr>
            <a:noAutofit/>
          </a:bodyPr>
          <a:lstStyle/>
          <a:p>
            <a:fld id="{4FAB73BC-B049-4115-A692-8D63A059BFB8}" type="slidenum">
              <a:rPr lang="en-US" smtClean="0"/>
              <a:t>5</a:t>
            </a:fld>
            <a:endParaRPr lang="en-US" dirty="0"/>
          </a:p>
        </p:txBody>
      </p:sp>
      <p:sp>
        <p:nvSpPr>
          <p:cNvPr id="6" name="TextBox 5">
            <a:extLst>
              <a:ext uri="{FF2B5EF4-FFF2-40B4-BE49-F238E27FC236}">
                <a16:creationId xmlns:a16="http://schemas.microsoft.com/office/drawing/2014/main" id="{D9DFBEB3-1D8E-4F81-B763-B385D0277D12}"/>
              </a:ext>
            </a:extLst>
          </p:cNvPr>
          <p:cNvSpPr txBox="1"/>
          <p:nvPr/>
        </p:nvSpPr>
        <p:spPr>
          <a:xfrm>
            <a:off x="1522310" y="4302934"/>
            <a:ext cx="2115386" cy="830997"/>
          </a:xfrm>
          <a:prstGeom prst="rect">
            <a:avLst/>
          </a:prstGeom>
          <a:solidFill>
            <a:srgbClr val="1CADE4"/>
          </a:solidFill>
          <a:ln w="25400">
            <a:solidFill>
              <a:schemeClr val="accent1"/>
            </a:solidFill>
          </a:ln>
        </p:spPr>
        <p:style>
          <a:lnRef idx="2">
            <a:schemeClr val="accent3"/>
          </a:lnRef>
          <a:fillRef idx="1">
            <a:schemeClr val="lt1"/>
          </a:fillRef>
          <a:effectRef idx="0">
            <a:schemeClr val="accent3"/>
          </a:effectRef>
          <a:fontRef idx="minor">
            <a:schemeClr val="dk1"/>
          </a:fontRef>
        </p:style>
        <p:txBody>
          <a:bodyPr wrap="none" rtlCol="0">
            <a:noAutofit/>
          </a:bodyPr>
          <a:lstStyle/>
          <a:p>
            <a:pPr algn="ctr">
              <a:spcBef>
                <a:spcPts val="600"/>
              </a:spcBef>
            </a:pPr>
            <a:r>
              <a:rPr lang="en-US" sz="2400" dirty="0">
                <a:solidFill>
                  <a:schemeClr val="bg1"/>
                </a:solidFill>
                <a:latin typeface="Sherman Sans Book" pitchFamily="50" charset="0"/>
                <a:ea typeface="Sherman Sans Book" pitchFamily="50" charset="0"/>
              </a:rPr>
              <a:t> Time to process </a:t>
            </a:r>
            <a:br>
              <a:rPr lang="en-US" sz="2400" dirty="0">
                <a:solidFill>
                  <a:schemeClr val="bg1"/>
                </a:solidFill>
                <a:latin typeface="Sherman Sans Book" pitchFamily="50" charset="0"/>
                <a:ea typeface="Sherman Sans Book" pitchFamily="50" charset="0"/>
              </a:rPr>
            </a:br>
            <a:r>
              <a:rPr lang="en-US" sz="2400" dirty="0">
                <a:solidFill>
                  <a:schemeClr val="bg1"/>
                </a:solidFill>
                <a:latin typeface="Sherman Sans Book" pitchFamily="50" charset="0"/>
                <a:ea typeface="Sherman Sans Book" pitchFamily="50" charset="0"/>
              </a:rPr>
              <a:t>one day of data </a:t>
            </a:r>
          </a:p>
        </p:txBody>
      </p:sp>
      <p:sp>
        <p:nvSpPr>
          <p:cNvPr id="7" name="Rectangle 6">
            <a:extLst>
              <a:ext uri="{FF2B5EF4-FFF2-40B4-BE49-F238E27FC236}">
                <a16:creationId xmlns:a16="http://schemas.microsoft.com/office/drawing/2014/main" id="{6A975619-2B7A-463D-878D-6F4FAE0C9EA1}"/>
              </a:ext>
            </a:extLst>
          </p:cNvPr>
          <p:cNvSpPr/>
          <p:nvPr/>
        </p:nvSpPr>
        <p:spPr>
          <a:xfrm>
            <a:off x="6249680" y="4302933"/>
            <a:ext cx="838691" cy="830997"/>
          </a:xfrm>
          <a:prstGeom prst="rect">
            <a:avLst/>
          </a:prstGeom>
          <a:solidFill>
            <a:srgbClr val="1CADE4"/>
          </a:solidFill>
          <a:ln w="25400">
            <a:solidFill>
              <a:schemeClr val="accent1"/>
            </a:solidFill>
          </a:ln>
        </p:spPr>
        <p:style>
          <a:lnRef idx="2">
            <a:schemeClr val="accent3"/>
          </a:lnRef>
          <a:fillRef idx="1">
            <a:schemeClr val="lt1"/>
          </a:fillRef>
          <a:effectRef idx="0">
            <a:schemeClr val="accent3"/>
          </a:effectRef>
          <a:fontRef idx="minor">
            <a:schemeClr val="dk1"/>
          </a:fontRef>
        </p:style>
        <p:txBody>
          <a:bodyPr wrap="none" rtlCol="0">
            <a:noAutofit/>
          </a:bodyPr>
          <a:lstStyle/>
          <a:p>
            <a:pPr algn="ctr">
              <a:spcBef>
                <a:spcPts val="600"/>
              </a:spcBef>
            </a:pPr>
            <a:r>
              <a:rPr lang="en-US" sz="2400" dirty="0">
                <a:solidFill>
                  <a:schemeClr val="bg1"/>
                </a:solidFill>
                <a:latin typeface="Sherman Sans Book" pitchFamily="50" charset="0"/>
                <a:ea typeface="Sherman Sans Book" pitchFamily="50" charset="0"/>
              </a:rPr>
              <a:t>24 </a:t>
            </a:r>
            <a:br>
              <a:rPr lang="en-US" sz="2400" dirty="0">
                <a:solidFill>
                  <a:schemeClr val="bg1"/>
                </a:solidFill>
                <a:latin typeface="Sherman Sans Book" pitchFamily="50" charset="0"/>
                <a:ea typeface="Sherman Sans Book" pitchFamily="50" charset="0"/>
              </a:rPr>
            </a:br>
            <a:r>
              <a:rPr lang="en-US" sz="2400" dirty="0">
                <a:solidFill>
                  <a:schemeClr val="bg1"/>
                </a:solidFill>
                <a:latin typeface="Sherman Sans Book" pitchFamily="50" charset="0"/>
                <a:ea typeface="Sherman Sans Book" pitchFamily="50" charset="0"/>
              </a:rPr>
              <a:t>hours</a:t>
            </a:r>
          </a:p>
        </p:txBody>
      </p:sp>
      <p:sp>
        <p:nvSpPr>
          <p:cNvPr id="8" name="Chevron 5">
            <a:extLst>
              <a:ext uri="{FF2B5EF4-FFF2-40B4-BE49-F238E27FC236}">
                <a16:creationId xmlns:a16="http://schemas.microsoft.com/office/drawing/2014/main" id="{A94D93EA-BEFD-4432-BB54-D96B0A0135D2}"/>
              </a:ext>
            </a:extLst>
          </p:cNvPr>
          <p:cNvSpPr/>
          <p:nvPr/>
        </p:nvSpPr>
        <p:spPr>
          <a:xfrm>
            <a:off x="4414745" y="4205200"/>
            <a:ext cx="1261613" cy="1095712"/>
          </a:xfrm>
          <a:prstGeom prst="chevron">
            <a:avLst>
              <a:gd name="adj" fmla="val 6948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solidFill>
                <a:schemeClr val="tx1"/>
              </a:solidFill>
            </a:endParaRPr>
          </a:p>
        </p:txBody>
      </p:sp>
    </p:spTree>
    <p:extLst>
      <p:ext uri="{BB962C8B-B14F-4D97-AF65-F5344CB8AC3E}">
        <p14:creationId xmlns:p14="http://schemas.microsoft.com/office/powerpoint/2010/main" val="203436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A84AA-31E4-4EEE-9742-DB727A0B56CC}"/>
              </a:ext>
            </a:extLst>
          </p:cNvPr>
          <p:cNvSpPr>
            <a:spLocks noGrp="1"/>
          </p:cNvSpPr>
          <p:nvPr>
            <p:ph type="title"/>
          </p:nvPr>
        </p:nvSpPr>
        <p:spPr/>
        <p:txBody>
          <a:bodyPr/>
          <a:lstStyle/>
          <a:p>
            <a:r>
              <a:rPr lang="en-US" dirty="0"/>
              <a:t>WebHDFS</a:t>
            </a:r>
            <a:endParaRPr lang="en-IN" dirty="0"/>
          </a:p>
        </p:txBody>
      </p:sp>
      <p:sp>
        <p:nvSpPr>
          <p:cNvPr id="3" name="Content Placeholder 2">
            <a:extLst>
              <a:ext uri="{FF2B5EF4-FFF2-40B4-BE49-F238E27FC236}">
                <a16:creationId xmlns:a16="http://schemas.microsoft.com/office/drawing/2014/main" id="{20FB8411-0A87-4694-A15B-012DB7683AB2}"/>
              </a:ext>
            </a:extLst>
          </p:cNvPr>
          <p:cNvSpPr>
            <a:spLocks noGrp="1"/>
          </p:cNvSpPr>
          <p:nvPr>
            <p:ph idx="1"/>
          </p:nvPr>
        </p:nvSpPr>
        <p:spPr/>
        <p:txBody>
          <a:bodyPr/>
          <a:lstStyle/>
          <a:p>
            <a:r>
              <a:rPr lang="en-US" dirty="0"/>
              <a:t>REST API for accessing all of the HDFS file system interfaces:</a:t>
            </a:r>
          </a:p>
          <a:p>
            <a:pPr marL="90000" indent="0">
              <a:buNone/>
            </a:pPr>
            <a:r>
              <a:rPr lang="en-US" sz="1800" dirty="0">
                <a:latin typeface="Consolas" panose="020B0609020204030204" pitchFamily="49" charset="0"/>
                <a:hlinkClick r:id="rId3"/>
              </a:rPr>
              <a:t>http://</a:t>
            </a:r>
            <a:r>
              <a:rPr lang="en-US" sz="1800" i="1" dirty="0">
                <a:latin typeface="Consolas" panose="020B0609020204030204" pitchFamily="49" charset="0"/>
                <a:hlinkClick r:id="rId3"/>
              </a:rPr>
              <a:t>host</a:t>
            </a:r>
            <a:r>
              <a:rPr lang="en-US" sz="1800" dirty="0">
                <a:latin typeface="Consolas" panose="020B0609020204030204" pitchFamily="49" charset="0"/>
                <a:hlinkClick r:id="rId3"/>
              </a:rPr>
              <a:t>:</a:t>
            </a:r>
            <a:r>
              <a:rPr lang="en-US" sz="1800" i="1" dirty="0">
                <a:latin typeface="Consolas" panose="020B0609020204030204" pitchFamily="49" charset="0"/>
                <a:hlinkClick r:id="rId3"/>
              </a:rPr>
              <a:t>port</a:t>
            </a:r>
            <a:r>
              <a:rPr lang="en-US" sz="1800" dirty="0">
                <a:latin typeface="Consolas" panose="020B0609020204030204" pitchFamily="49" charset="0"/>
                <a:hlinkClick r:id="rId3"/>
              </a:rPr>
              <a:t>/webhdfs/v1/test/mydata.txt?op=OPEN</a:t>
            </a:r>
            <a:endParaRPr lang="en-US" sz="1800" dirty="0">
              <a:latin typeface="Consolas" panose="020B0609020204030204" pitchFamily="49" charset="0"/>
            </a:endParaRPr>
          </a:p>
          <a:p>
            <a:pPr marL="90000" indent="0">
              <a:buNone/>
            </a:pPr>
            <a:endParaRPr lang="en-US" sz="1800" dirty="0">
              <a:latin typeface="Consolas" panose="020B0609020204030204" pitchFamily="49" charset="0"/>
            </a:endParaRPr>
          </a:p>
          <a:p>
            <a:pPr marL="90000" indent="0">
              <a:buNone/>
            </a:pPr>
            <a:r>
              <a:rPr lang="en-US" sz="1800" dirty="0">
                <a:latin typeface="Consolas" panose="020B0609020204030204" pitchFamily="49" charset="0"/>
                <a:hlinkClick r:id="rId4"/>
              </a:rPr>
              <a:t>http://</a:t>
            </a:r>
            <a:r>
              <a:rPr lang="en-US" sz="1800" i="1" dirty="0">
                <a:latin typeface="Consolas" panose="020B0609020204030204" pitchFamily="49" charset="0"/>
                <a:hlinkClick r:id="rId4"/>
              </a:rPr>
              <a:t>host</a:t>
            </a:r>
            <a:r>
              <a:rPr lang="en-US" sz="1800" dirty="0">
                <a:latin typeface="Consolas" panose="020B0609020204030204" pitchFamily="49" charset="0"/>
                <a:hlinkClick r:id="rId4"/>
              </a:rPr>
              <a:t>:</a:t>
            </a:r>
            <a:r>
              <a:rPr lang="en-US" sz="1800" i="1" dirty="0">
                <a:latin typeface="Consolas" panose="020B0609020204030204" pitchFamily="49" charset="0"/>
                <a:hlinkClick r:id="rId4"/>
              </a:rPr>
              <a:t>port</a:t>
            </a:r>
            <a:r>
              <a:rPr lang="en-US" sz="1800" dirty="0">
                <a:latin typeface="Consolas" panose="020B0609020204030204" pitchFamily="49" charset="0"/>
                <a:hlinkClick r:id="rId4"/>
              </a:rPr>
              <a:t>/webhdfs/v1/user/root/data?op=MKDIRS</a:t>
            </a:r>
            <a:endParaRPr lang="en-US" sz="1800" dirty="0">
              <a:latin typeface="Consolas" panose="020B0609020204030204" pitchFamily="49" charset="0"/>
            </a:endParaRPr>
          </a:p>
          <a:p>
            <a:pPr marL="90000" indent="0">
              <a:buNone/>
            </a:pPr>
            <a:endParaRPr lang="en-US" sz="1800" dirty="0">
              <a:latin typeface="Consolas" panose="020B0609020204030204" pitchFamily="49" charset="0"/>
            </a:endParaRPr>
          </a:p>
          <a:p>
            <a:pPr marL="90000" indent="0">
              <a:buNone/>
            </a:pPr>
            <a:r>
              <a:rPr lang="en-US" sz="1800" dirty="0">
                <a:latin typeface="Consolas" panose="020B0609020204030204" pitchFamily="49" charset="0"/>
                <a:hlinkClick r:id="rId5"/>
              </a:rPr>
              <a:t>http://</a:t>
            </a:r>
            <a:r>
              <a:rPr lang="en-US" sz="1800" i="1" dirty="0">
                <a:latin typeface="Consolas" panose="020B0609020204030204" pitchFamily="49" charset="0"/>
                <a:hlinkClick r:id="rId5"/>
              </a:rPr>
              <a:t>host:port</a:t>
            </a:r>
            <a:r>
              <a:rPr lang="en-US" sz="1800" dirty="0">
                <a:latin typeface="Consolas" panose="020B0609020204030204" pitchFamily="49" charset="0"/>
                <a:hlinkClick r:id="rId5"/>
              </a:rPr>
              <a:t>/webhdfs/v1/test/mydata.txt?op=APPEND</a:t>
            </a:r>
            <a:endParaRPr lang="en-US" sz="1800" dirty="0">
              <a:latin typeface="Consolas" panose="020B0609020204030204" pitchFamily="49" charset="0"/>
            </a:endParaRPr>
          </a:p>
          <a:p>
            <a:pPr marL="90000" indent="0">
              <a:buNone/>
            </a:pPr>
            <a:endParaRPr lang="en-US" sz="1800" dirty="0">
              <a:latin typeface="Consolas" panose="020B0609020204030204" pitchFamily="49" charset="0"/>
            </a:endParaRPr>
          </a:p>
        </p:txBody>
      </p:sp>
      <p:sp>
        <p:nvSpPr>
          <p:cNvPr id="4" name="Footer Placeholder 3">
            <a:extLst>
              <a:ext uri="{FF2B5EF4-FFF2-40B4-BE49-F238E27FC236}">
                <a16:creationId xmlns:a16="http://schemas.microsoft.com/office/drawing/2014/main" id="{6D054FA0-547C-4D87-B102-FD9B74C79710}"/>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25DFB343-DA52-45CF-8B89-0AD90E564F22}"/>
              </a:ext>
            </a:extLst>
          </p:cNvPr>
          <p:cNvSpPr>
            <a:spLocks noGrp="1"/>
          </p:cNvSpPr>
          <p:nvPr>
            <p:ph type="sldNum" sz="quarter" idx="12"/>
          </p:nvPr>
        </p:nvSpPr>
        <p:spPr/>
        <p:txBody>
          <a:bodyPr/>
          <a:lstStyle/>
          <a:p>
            <a:fld id="{4FAB73BC-B049-4115-A692-8D63A059BFB8}" type="slidenum">
              <a:rPr lang="en-US" smtClean="0"/>
              <a:t>50</a:t>
            </a:fld>
            <a:endParaRPr lang="en-US" dirty="0"/>
          </a:p>
        </p:txBody>
      </p:sp>
    </p:spTree>
    <p:extLst>
      <p:ext uri="{BB962C8B-B14F-4D97-AF65-F5344CB8AC3E}">
        <p14:creationId xmlns:p14="http://schemas.microsoft.com/office/powerpoint/2010/main" val="1620042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Store Content in Folders?</a:t>
            </a:r>
          </a:p>
        </p:txBody>
      </p:sp>
      <p:sp>
        <p:nvSpPr>
          <p:cNvPr id="3" name="Content Placeholder 2"/>
          <p:cNvSpPr>
            <a:spLocks noGrp="1"/>
          </p:cNvSpPr>
          <p:nvPr>
            <p:ph idx="1"/>
          </p:nvPr>
        </p:nvSpPr>
        <p:spPr/>
        <p:txBody>
          <a:bodyPr/>
          <a:lstStyle/>
          <a:p>
            <a:r>
              <a:rPr lang="en-US" dirty="0"/>
              <a:t>HDFS is designed for read and append, not overwrite</a:t>
            </a:r>
          </a:p>
          <a:p>
            <a:r>
              <a:rPr lang="en-US" dirty="0"/>
              <a:t>We can treat the folder as if it were a file</a:t>
            </a:r>
          </a:p>
          <a:p>
            <a:r>
              <a:rPr lang="en-US" dirty="0"/>
              <a:t>It’s easier to deal with all files as a single entity because they’re in a folder</a:t>
            </a:r>
          </a:p>
          <a:p>
            <a:r>
              <a:rPr lang="en-US" dirty="0"/>
              <a:t>Example:</a:t>
            </a:r>
          </a:p>
          <a:p>
            <a:pPr lvl="1"/>
            <a:r>
              <a:rPr lang="en-US" dirty="0"/>
              <a:t>Website log files</a:t>
            </a:r>
          </a:p>
        </p:txBody>
      </p:sp>
    </p:spTree>
    <p:extLst>
      <p:ext uri="{BB962C8B-B14F-4D97-AF65-F5344CB8AC3E}">
        <p14:creationId xmlns:p14="http://schemas.microsoft.com/office/powerpoint/2010/main" val="3433649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C824BE-0A4A-45DB-A400-FDF426EB28FF}"/>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Flume</a:t>
            </a:r>
          </a:p>
        </p:txBody>
      </p:sp>
      <p:cxnSp>
        <p:nvCxnSpPr>
          <p:cNvPr id="20" name="Straight Connector 19">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16B3560-C001-4714-82D6-E30E859C37CA}"/>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3FA50C72-9502-4746-B635-34881E772706}"/>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52</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16264888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Flume</a:t>
            </a:r>
          </a:p>
        </p:txBody>
      </p:sp>
      <p:sp>
        <p:nvSpPr>
          <p:cNvPr id="3" name="Content Placeholder 2"/>
          <p:cNvSpPr>
            <a:spLocks noGrp="1"/>
          </p:cNvSpPr>
          <p:nvPr>
            <p:ph idx="1"/>
          </p:nvPr>
        </p:nvSpPr>
        <p:spPr/>
        <p:txBody>
          <a:bodyPr/>
          <a:lstStyle/>
          <a:p>
            <a:r>
              <a:rPr lang="en-US" dirty="0"/>
              <a:t>Flume is a distributed, reliable system for moving data</a:t>
            </a:r>
          </a:p>
          <a:p>
            <a:r>
              <a:rPr lang="en-US" dirty="0"/>
              <a:t>Source: where the data come from</a:t>
            </a:r>
          </a:p>
          <a:p>
            <a:r>
              <a:rPr lang="en-US" dirty="0"/>
              <a:t>Sink: where the data end up (HDFS)</a:t>
            </a:r>
          </a:p>
          <a:p>
            <a:r>
              <a:rPr lang="en-US" dirty="0"/>
              <a:t>Agent: process that moves data from source to sink</a:t>
            </a:r>
          </a:p>
          <a:p>
            <a:r>
              <a:rPr lang="en-US" dirty="0"/>
              <a:t>Channel: the queueing mechanism so that data are not lost as they travel from source to sink</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53</a:t>
            </a:fld>
            <a:endParaRPr lang="en-US" dirty="0"/>
          </a:p>
        </p:txBody>
      </p:sp>
      <p:pic>
        <p:nvPicPr>
          <p:cNvPr id="1026" name="Picture 2" descr="Image result for apache flu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113" y="585216"/>
            <a:ext cx="1384635" cy="1384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5062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C0C74-54EF-4896-A0C5-5C3C38C2436C}"/>
              </a:ext>
            </a:extLst>
          </p:cNvPr>
          <p:cNvSpPr>
            <a:spLocks noGrp="1"/>
          </p:cNvSpPr>
          <p:nvPr>
            <p:ph type="title"/>
          </p:nvPr>
        </p:nvSpPr>
        <p:spPr/>
        <p:txBody>
          <a:bodyPr>
            <a:noAutofit/>
          </a:bodyPr>
          <a:lstStyle/>
          <a:p>
            <a:r>
              <a:rPr lang="en-US" dirty="0"/>
              <a:t>Flume Architecture</a:t>
            </a:r>
            <a:endParaRPr lang="en-IN" dirty="0"/>
          </a:p>
        </p:txBody>
      </p:sp>
      <p:sp>
        <p:nvSpPr>
          <p:cNvPr id="3" name="Content Placeholder 2">
            <a:extLst>
              <a:ext uri="{FF2B5EF4-FFF2-40B4-BE49-F238E27FC236}">
                <a16:creationId xmlns:a16="http://schemas.microsoft.com/office/drawing/2014/main" id="{72E74DCC-E641-4875-8CC2-82795EA7347C}"/>
              </a:ext>
            </a:extLst>
          </p:cNvPr>
          <p:cNvSpPr>
            <a:spLocks noGrp="1"/>
          </p:cNvSpPr>
          <p:nvPr>
            <p:ph idx="1"/>
          </p:nvPr>
        </p:nvSpPr>
        <p:spPr>
          <a:xfrm>
            <a:off x="768097" y="4464740"/>
            <a:ext cx="3572409" cy="1844620"/>
          </a:xfrm>
        </p:spPr>
        <p:txBody>
          <a:bodyPr>
            <a:noAutofit/>
          </a:bodyPr>
          <a:lstStyle/>
          <a:p>
            <a:r>
              <a:rPr lang="en-US" kern="0" dirty="0"/>
              <a:t>Flume uses a channel between the source and sink to decouple the processing of events from the storing of events (the producer–consumer model).</a:t>
            </a:r>
          </a:p>
        </p:txBody>
      </p:sp>
      <p:sp>
        <p:nvSpPr>
          <p:cNvPr id="4" name="Footer Placeholder 3">
            <a:extLst>
              <a:ext uri="{FF2B5EF4-FFF2-40B4-BE49-F238E27FC236}">
                <a16:creationId xmlns:a16="http://schemas.microsoft.com/office/drawing/2014/main" id="{4B3884DF-165B-4476-B483-759698F2D7A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9A9DD13-B9D6-4DAA-8417-AFE21027206F}"/>
              </a:ext>
            </a:extLst>
          </p:cNvPr>
          <p:cNvSpPr>
            <a:spLocks noGrp="1"/>
          </p:cNvSpPr>
          <p:nvPr>
            <p:ph type="sldNum" sz="quarter" idx="12"/>
          </p:nvPr>
        </p:nvSpPr>
        <p:spPr/>
        <p:txBody>
          <a:bodyPr>
            <a:noAutofit/>
          </a:bodyPr>
          <a:lstStyle/>
          <a:p>
            <a:fld id="{4FAB73BC-B049-4115-A692-8D63A059BFB8}" type="slidenum">
              <a:rPr lang="en-US" smtClean="0"/>
              <a:t>54</a:t>
            </a:fld>
            <a:endParaRPr lang="en-US" dirty="0"/>
          </a:p>
        </p:txBody>
      </p:sp>
      <p:sp>
        <p:nvSpPr>
          <p:cNvPr id="6" name="Multidocument 19">
            <a:extLst>
              <a:ext uri="{FF2B5EF4-FFF2-40B4-BE49-F238E27FC236}">
                <a16:creationId xmlns:a16="http://schemas.microsoft.com/office/drawing/2014/main" id="{725F5B59-DE13-4D73-8EFE-9F0994143F7D}"/>
              </a:ext>
            </a:extLst>
          </p:cNvPr>
          <p:cNvSpPr/>
          <p:nvPr/>
        </p:nvSpPr>
        <p:spPr>
          <a:xfrm>
            <a:off x="1228360" y="2489976"/>
            <a:ext cx="1198765" cy="1210655"/>
          </a:xfrm>
          <a:prstGeom prst="flowChartMultidocument">
            <a:avLst/>
          </a:prstGeom>
          <a:noFill/>
          <a:ln w="25400" cap="flat" cmpd="sng" algn="ctr">
            <a:solidFill>
              <a:srgbClr val="595959"/>
            </a:solidFill>
            <a:prstDash val="solid"/>
          </a:ln>
          <a:effectLst/>
        </p:spPr>
        <p:txBody>
          <a:bodyPr lIns="68122" tIns="34061" rIns="68122" bIns="34061">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cs typeface="Arial"/>
              </a:rPr>
              <a:t>Log data,</a:t>
            </a:r>
          </a:p>
          <a:p>
            <a:pPr defTabSz="681072">
              <a:defRPr/>
            </a:pPr>
            <a:r>
              <a:rPr lang="en-US" sz="1400" kern="0" dirty="0">
                <a:solidFill>
                  <a:schemeClr val="tx1">
                    <a:lumMod val="65000"/>
                    <a:lumOff val="35000"/>
                  </a:schemeClr>
                </a:solidFill>
                <a:latin typeface="Sherman Sans Book" pitchFamily="50" charset="0"/>
                <a:ea typeface="Sherman Sans Book" pitchFamily="50" charset="0"/>
                <a:cs typeface="Arial"/>
              </a:rPr>
              <a:t>event data,</a:t>
            </a:r>
          </a:p>
          <a:p>
            <a:pPr defTabSz="681072">
              <a:defRPr/>
            </a:pPr>
            <a:r>
              <a:rPr lang="en-US" sz="1400" kern="0" dirty="0">
                <a:solidFill>
                  <a:schemeClr val="tx1">
                    <a:lumMod val="65000"/>
                    <a:lumOff val="35000"/>
                  </a:schemeClr>
                </a:solidFill>
                <a:latin typeface="Sherman Sans Book" pitchFamily="50" charset="0"/>
                <a:ea typeface="Sherman Sans Book" pitchFamily="50" charset="0"/>
                <a:cs typeface="Arial"/>
              </a:rPr>
              <a:t>social media,</a:t>
            </a:r>
          </a:p>
          <a:p>
            <a:pPr defTabSz="681072">
              <a:defRPr/>
            </a:pPr>
            <a:r>
              <a:rPr lang="en-US" sz="1400" kern="0" dirty="0">
                <a:solidFill>
                  <a:schemeClr val="tx1">
                    <a:lumMod val="65000"/>
                    <a:lumOff val="35000"/>
                  </a:schemeClr>
                </a:solidFill>
                <a:latin typeface="Sherman Sans Book" pitchFamily="50" charset="0"/>
                <a:ea typeface="Sherman Sans Book" pitchFamily="50" charset="0"/>
                <a:cs typeface="Arial"/>
              </a:rPr>
              <a:t>and so on</a:t>
            </a:r>
          </a:p>
        </p:txBody>
      </p:sp>
      <p:sp>
        <p:nvSpPr>
          <p:cNvPr id="7" name="Right Arrow 20">
            <a:extLst>
              <a:ext uri="{FF2B5EF4-FFF2-40B4-BE49-F238E27FC236}">
                <a16:creationId xmlns:a16="http://schemas.microsoft.com/office/drawing/2014/main" id="{D19E897F-0621-407C-A3E6-9D2B2B11A5AE}"/>
              </a:ext>
            </a:extLst>
          </p:cNvPr>
          <p:cNvSpPr/>
          <p:nvPr/>
        </p:nvSpPr>
        <p:spPr>
          <a:xfrm>
            <a:off x="2569419" y="2990485"/>
            <a:ext cx="1196053" cy="300990"/>
          </a:xfrm>
          <a:prstGeom prst="rightArrow">
            <a:avLst/>
          </a:prstGeom>
          <a:solidFill>
            <a:schemeClr val="accent1"/>
          </a:solidFill>
          <a:ln w="9525"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8" name="Oval 7">
            <a:extLst>
              <a:ext uri="{FF2B5EF4-FFF2-40B4-BE49-F238E27FC236}">
                <a16:creationId xmlns:a16="http://schemas.microsoft.com/office/drawing/2014/main" id="{C41BE01C-3607-4C64-8980-7A5BD4AC286D}"/>
              </a:ext>
            </a:extLst>
          </p:cNvPr>
          <p:cNvSpPr/>
          <p:nvPr/>
        </p:nvSpPr>
        <p:spPr>
          <a:xfrm>
            <a:off x="3914629" y="2826651"/>
            <a:ext cx="1018129" cy="607654"/>
          </a:xfrm>
          <a:prstGeom prst="ellipse">
            <a:avLst/>
          </a:prstGeom>
          <a:no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600" kern="0" dirty="0">
                <a:solidFill>
                  <a:schemeClr val="tx1">
                    <a:lumMod val="65000"/>
                    <a:lumOff val="35000"/>
                  </a:schemeClr>
                </a:solidFill>
                <a:latin typeface="Sherman Sans Book" pitchFamily="50" charset="0"/>
                <a:ea typeface="Sherman Sans Book" pitchFamily="50" charset="0"/>
                <a:cs typeface="Arial"/>
              </a:rPr>
              <a:t>Source</a:t>
            </a:r>
          </a:p>
        </p:txBody>
      </p:sp>
      <p:sp>
        <p:nvSpPr>
          <p:cNvPr id="9" name="Oval 8">
            <a:extLst>
              <a:ext uri="{FF2B5EF4-FFF2-40B4-BE49-F238E27FC236}">
                <a16:creationId xmlns:a16="http://schemas.microsoft.com/office/drawing/2014/main" id="{32A10E24-6D34-442E-A9D4-39619AD14A18}"/>
              </a:ext>
            </a:extLst>
          </p:cNvPr>
          <p:cNvSpPr/>
          <p:nvPr/>
        </p:nvSpPr>
        <p:spPr>
          <a:xfrm>
            <a:off x="6508566" y="2825988"/>
            <a:ext cx="1018129" cy="607654"/>
          </a:xfrm>
          <a:prstGeom prst="ellipse">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600" kern="0" dirty="0">
                <a:solidFill>
                  <a:schemeClr val="tx1">
                    <a:lumMod val="65000"/>
                    <a:lumOff val="35000"/>
                  </a:schemeClr>
                </a:solidFill>
                <a:latin typeface="Sherman Sans Book" pitchFamily="50" charset="0"/>
                <a:ea typeface="Sherman Sans Book" pitchFamily="50" charset="0"/>
                <a:cs typeface="Arial"/>
              </a:rPr>
              <a:t>Sink</a:t>
            </a:r>
          </a:p>
        </p:txBody>
      </p:sp>
      <p:sp>
        <p:nvSpPr>
          <p:cNvPr id="10" name="Can 23">
            <a:extLst>
              <a:ext uri="{FF2B5EF4-FFF2-40B4-BE49-F238E27FC236}">
                <a16:creationId xmlns:a16="http://schemas.microsoft.com/office/drawing/2014/main" id="{512C146B-88F9-40FB-A1CD-8DCFA6A905F5}"/>
              </a:ext>
            </a:extLst>
          </p:cNvPr>
          <p:cNvSpPr/>
          <p:nvPr/>
        </p:nvSpPr>
        <p:spPr>
          <a:xfrm rot="5400000">
            <a:off x="5458244" y="2120503"/>
            <a:ext cx="369482" cy="903269"/>
          </a:xfrm>
          <a:prstGeom prst="can">
            <a:avLst/>
          </a:prstGeom>
          <a:noFill/>
          <a:ln w="25400" cap="flat" cmpd="sng" algn="ctr">
            <a:solidFill>
              <a:srgbClr val="888888"/>
            </a:solidFill>
            <a:prstDash val="solid"/>
          </a:ln>
          <a:effectLst/>
        </p:spPr>
        <p:txBody>
          <a:bodyPr vert="vert270" lIns="68122" tIns="34061" rIns="68122" bIns="34061" rtlCol="0" anchor="ctr">
            <a:noAutofit/>
          </a:bodyPr>
          <a:lstStyle/>
          <a:p>
            <a:pPr algn="ctr" defTabSz="681072">
              <a:defRPr/>
            </a:pPr>
            <a:r>
              <a:rPr lang="en-US" sz="1600" kern="0" dirty="0">
                <a:solidFill>
                  <a:schemeClr val="tx1">
                    <a:lumMod val="65000"/>
                    <a:lumOff val="35000"/>
                  </a:schemeClr>
                </a:solidFill>
                <a:latin typeface="Sherman Sans Book" pitchFamily="50" charset="0"/>
                <a:ea typeface="Sherman Sans Book" pitchFamily="50" charset="0"/>
                <a:cs typeface="Arial"/>
              </a:rPr>
              <a:t>Channel</a:t>
            </a:r>
          </a:p>
        </p:txBody>
      </p:sp>
      <p:cxnSp>
        <p:nvCxnSpPr>
          <p:cNvPr id="11" name="Straight Arrow Connector 10">
            <a:extLst>
              <a:ext uri="{FF2B5EF4-FFF2-40B4-BE49-F238E27FC236}">
                <a16:creationId xmlns:a16="http://schemas.microsoft.com/office/drawing/2014/main" id="{DD9F2DBD-5E5D-4F37-8429-19199797A7DE}"/>
              </a:ext>
            </a:extLst>
          </p:cNvPr>
          <p:cNvCxnSpPr>
            <a:stCxn id="8" idx="7"/>
            <a:endCxn id="10" idx="3"/>
          </p:cNvCxnSpPr>
          <p:nvPr/>
        </p:nvCxnSpPr>
        <p:spPr>
          <a:xfrm flipV="1">
            <a:off x="4783655" y="2572091"/>
            <a:ext cx="407694" cy="343547"/>
          </a:xfrm>
          <a:prstGeom prst="straightConnector1">
            <a:avLst/>
          </a:prstGeom>
          <a:noFill/>
          <a:ln w="25400" cap="flat" cmpd="sng" algn="ctr">
            <a:solidFill>
              <a:schemeClr val="accent1"/>
            </a:solidFill>
            <a:prstDash val="solid"/>
            <a:tailEnd type="arrow"/>
          </a:ln>
          <a:effectLst/>
        </p:spPr>
      </p:cxnSp>
      <p:cxnSp>
        <p:nvCxnSpPr>
          <p:cNvPr id="12" name="Straight Arrow Connector 11">
            <a:extLst>
              <a:ext uri="{FF2B5EF4-FFF2-40B4-BE49-F238E27FC236}">
                <a16:creationId xmlns:a16="http://schemas.microsoft.com/office/drawing/2014/main" id="{925BABDC-C241-49D0-8267-060BE92F9D39}"/>
              </a:ext>
            </a:extLst>
          </p:cNvPr>
          <p:cNvCxnSpPr>
            <a:stCxn id="10" idx="1"/>
            <a:endCxn id="9" idx="1"/>
          </p:cNvCxnSpPr>
          <p:nvPr/>
        </p:nvCxnSpPr>
        <p:spPr>
          <a:xfrm>
            <a:off x="6094619" y="2572091"/>
            <a:ext cx="563048" cy="342885"/>
          </a:xfrm>
          <a:prstGeom prst="straightConnector1">
            <a:avLst/>
          </a:prstGeom>
          <a:noFill/>
          <a:ln w="25400" cap="flat" cmpd="sng" algn="ctr">
            <a:solidFill>
              <a:schemeClr val="accent1"/>
            </a:solidFill>
            <a:prstDash val="solid"/>
            <a:tailEnd type="arrow"/>
          </a:ln>
          <a:effectLst/>
        </p:spPr>
      </p:cxnSp>
      <p:cxnSp>
        <p:nvCxnSpPr>
          <p:cNvPr id="13" name="Straight Arrow Connector 12">
            <a:extLst>
              <a:ext uri="{FF2B5EF4-FFF2-40B4-BE49-F238E27FC236}">
                <a16:creationId xmlns:a16="http://schemas.microsoft.com/office/drawing/2014/main" id="{96845D79-7133-4B82-B90E-065FE4F4C755}"/>
              </a:ext>
            </a:extLst>
          </p:cNvPr>
          <p:cNvCxnSpPr>
            <a:cxnSpLocks/>
            <a:stCxn id="9" idx="4"/>
          </p:cNvCxnSpPr>
          <p:nvPr/>
        </p:nvCxnSpPr>
        <p:spPr>
          <a:xfrm flipH="1">
            <a:off x="5895611" y="3433642"/>
            <a:ext cx="1122020" cy="1537166"/>
          </a:xfrm>
          <a:prstGeom prst="straightConnector1">
            <a:avLst/>
          </a:prstGeom>
          <a:noFill/>
          <a:ln w="25400" cap="flat" cmpd="sng" algn="ctr">
            <a:solidFill>
              <a:schemeClr val="accent1"/>
            </a:solidFill>
            <a:prstDash val="solid"/>
            <a:tailEnd type="arrow"/>
          </a:ln>
          <a:effectLst/>
        </p:spPr>
      </p:cxnSp>
      <p:pic>
        <p:nvPicPr>
          <p:cNvPr id="14" name="Picture 13" descr="icon_arrows_in_circle.png">
            <a:extLst>
              <a:ext uri="{FF2B5EF4-FFF2-40B4-BE49-F238E27FC236}">
                <a16:creationId xmlns:a16="http://schemas.microsoft.com/office/drawing/2014/main" id="{528F30E6-DEF4-43B7-9B1B-D80E525C7F9A}"/>
              </a:ext>
            </a:extLst>
          </p:cNvPr>
          <p:cNvPicPr>
            <a:picLocks noChangeAspect="1"/>
          </p:cNvPicPr>
          <p:nvPr/>
        </p:nvPicPr>
        <p:blipFill>
          <a:blip r:embed="rId3">
            <a:duotone>
              <a:prstClr val="black"/>
              <a:schemeClr val="accent2">
                <a:tint val="45000"/>
                <a:satMod val="400000"/>
              </a:schemeClr>
            </a:duotone>
            <a:extLst>
              <a:ext uri="{BEBA8EAE-BF5A-486C-A8C5-ECC9F3942E4B}">
                <a14:imgProps xmlns:a14="http://schemas.microsoft.com/office/drawing/2010/main">
                  <a14:imgLayer r:embed="rId4">
                    <a14:imgEffect>
                      <a14:colorTemperature colorTemp="5900"/>
                    </a14:imgEffect>
                  </a14:imgLayer>
                </a14:imgProps>
              </a:ext>
              <a:ext uri="{28A0092B-C50C-407E-A947-70E740481C1C}">
                <a14:useLocalDpi xmlns:a14="http://schemas.microsoft.com/office/drawing/2010/main"/>
              </a:ext>
            </a:extLst>
          </a:blip>
          <a:stretch>
            <a:fillRect/>
          </a:stretch>
        </p:blipFill>
        <p:spPr>
          <a:xfrm>
            <a:off x="4578631" y="3615535"/>
            <a:ext cx="649712" cy="649712"/>
          </a:xfrm>
          <a:prstGeom prst="rect">
            <a:avLst/>
          </a:prstGeom>
        </p:spPr>
      </p:pic>
      <p:sp>
        <p:nvSpPr>
          <p:cNvPr id="15" name="Rectangle 14">
            <a:extLst>
              <a:ext uri="{FF2B5EF4-FFF2-40B4-BE49-F238E27FC236}">
                <a16:creationId xmlns:a16="http://schemas.microsoft.com/office/drawing/2014/main" id="{B6F704A7-53FF-4B9B-A0E9-BFBE8C6BBEE2}"/>
              </a:ext>
            </a:extLst>
          </p:cNvPr>
          <p:cNvSpPr/>
          <p:nvPr/>
        </p:nvSpPr>
        <p:spPr>
          <a:xfrm>
            <a:off x="3806526" y="2276475"/>
            <a:ext cx="3809888" cy="2044673"/>
          </a:xfrm>
          <a:prstGeom prst="rect">
            <a:avLst/>
          </a:prstGeom>
          <a:noFill/>
          <a:ln w="25400" cap="flat" cmpd="sng" algn="ctr">
            <a:solidFill>
              <a:srgbClr val="88888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16" name="TextBox 15">
            <a:extLst>
              <a:ext uri="{FF2B5EF4-FFF2-40B4-BE49-F238E27FC236}">
                <a16:creationId xmlns:a16="http://schemas.microsoft.com/office/drawing/2014/main" id="{216957D6-E93F-41A7-BDCE-4B961BEBF1FE}"/>
              </a:ext>
            </a:extLst>
          </p:cNvPr>
          <p:cNvSpPr txBox="1"/>
          <p:nvPr/>
        </p:nvSpPr>
        <p:spPr>
          <a:xfrm>
            <a:off x="5277606" y="3795612"/>
            <a:ext cx="1088156" cy="315009"/>
          </a:xfrm>
          <a:prstGeom prst="rect">
            <a:avLst/>
          </a:prstGeom>
          <a:noFill/>
        </p:spPr>
        <p:txBody>
          <a:bodyPr wrap="none" lIns="68122" tIns="34061" rIns="68122" bIns="34061" rtlCol="0">
            <a:noAutofit/>
          </a:bodyPr>
          <a:lstStyle/>
          <a:p>
            <a:pPr defTabSz="681072">
              <a:defRPr/>
            </a:pPr>
            <a:r>
              <a:rPr lang="en-US" sz="1600" kern="0" dirty="0">
                <a:solidFill>
                  <a:schemeClr val="tx1">
                    <a:lumMod val="65000"/>
                    <a:lumOff val="35000"/>
                  </a:schemeClr>
                </a:solidFill>
                <a:latin typeface="Sherman Sans Book" pitchFamily="50" charset="0"/>
                <a:ea typeface="Sherman Sans Book" pitchFamily="50" charset="0"/>
              </a:rPr>
              <a:t>Flume agent</a:t>
            </a:r>
          </a:p>
        </p:txBody>
      </p:sp>
      <p:pic>
        <p:nvPicPr>
          <p:cNvPr id="20" name="Picture 19" descr="cluster HDFS.ai">
            <a:extLst>
              <a:ext uri="{FF2B5EF4-FFF2-40B4-BE49-F238E27FC236}">
                <a16:creationId xmlns:a16="http://schemas.microsoft.com/office/drawing/2014/main" id="{862EBB6B-2675-4F32-83CD-4DE4A2BC9F04}"/>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5824974" y="5418268"/>
            <a:ext cx="462605" cy="320387"/>
          </a:xfrm>
          <a:prstGeom prst="rect">
            <a:avLst/>
          </a:prstGeom>
        </p:spPr>
      </p:pic>
      <p:pic>
        <p:nvPicPr>
          <p:cNvPr id="21" name="Picture 20" descr="cluster HDFS.ai">
            <a:extLst>
              <a:ext uri="{FF2B5EF4-FFF2-40B4-BE49-F238E27FC236}">
                <a16:creationId xmlns:a16="http://schemas.microsoft.com/office/drawing/2014/main" id="{40FB2BF1-1355-4BC2-B8E8-A638271D3D52}"/>
              </a:ext>
            </a:extLst>
          </p:cNvPr>
          <p:cNvPicPr>
            <a:picLocks noChangeAspect="1"/>
          </p:cNvPicPr>
          <p:nvPr/>
        </p:nvPicPr>
        <p:blipFill rotWithShape="1">
          <a:blip r:embed="rId5"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5359972" y="5418268"/>
            <a:ext cx="462605" cy="320387"/>
          </a:xfrm>
          <a:prstGeom prst="rect">
            <a:avLst/>
          </a:prstGeom>
        </p:spPr>
      </p:pic>
      <p:pic>
        <p:nvPicPr>
          <p:cNvPr id="22" name="Picture 21" descr="icon_hortonworks.png">
            <a:extLst>
              <a:ext uri="{FF2B5EF4-FFF2-40B4-BE49-F238E27FC236}">
                <a16:creationId xmlns:a16="http://schemas.microsoft.com/office/drawing/2014/main" id="{AEF8E707-EAB3-4C6A-89C6-D9FD26FF42A5}"/>
              </a:ext>
            </a:extLst>
          </p:cNvPr>
          <p:cNvPicPr>
            <a:picLocks noChangeAspect="1"/>
          </p:cNvPicPr>
          <p:nvPr/>
        </p:nvPicPr>
        <p:blipFill>
          <a:blip r:embed="rId6">
            <a:duotone>
              <a:prstClr val="black"/>
              <a:schemeClr val="tx2">
                <a:tint val="45000"/>
                <a:satMod val="400000"/>
              </a:schemeClr>
            </a:duotone>
            <a:extLst>
              <a:ext uri="{BEBA8EAE-BF5A-486C-A8C5-ECC9F3942E4B}">
                <a14:imgProps xmlns:a14="http://schemas.microsoft.com/office/drawing/2010/main">
                  <a14:imgLayer r:embed="rId7">
                    <a14:imgEffect>
                      <a14:colorTemperature colorTemp="8800"/>
                    </a14:imgEffect>
                  </a14:imgLayer>
                </a14:imgProps>
              </a:ext>
              <a:ext uri="{28A0092B-C50C-407E-A947-70E740481C1C}">
                <a14:useLocalDpi xmlns:a14="http://schemas.microsoft.com/office/drawing/2010/main"/>
              </a:ext>
            </a:extLst>
          </a:blip>
          <a:stretch>
            <a:fillRect/>
          </a:stretch>
        </p:blipFill>
        <p:spPr>
          <a:xfrm>
            <a:off x="5573014" y="4928350"/>
            <a:ext cx="511920" cy="511920"/>
          </a:xfrm>
          <a:prstGeom prst="rect">
            <a:avLst/>
          </a:prstGeom>
        </p:spPr>
      </p:pic>
    </p:spTree>
    <p:extLst>
      <p:ext uri="{BB962C8B-B14F-4D97-AF65-F5344CB8AC3E}">
        <p14:creationId xmlns:p14="http://schemas.microsoft.com/office/powerpoint/2010/main" val="241589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Flume Source Types</a:t>
            </a:r>
          </a:p>
        </p:txBody>
      </p:sp>
      <p:sp>
        <p:nvSpPr>
          <p:cNvPr id="5" name="Content Placeholder 4"/>
          <p:cNvSpPr>
            <a:spLocks noGrp="1"/>
          </p:cNvSpPr>
          <p:nvPr>
            <p:ph idx="1"/>
          </p:nvPr>
        </p:nvSpPr>
        <p:spPr/>
        <p:txBody>
          <a:bodyPr/>
          <a:lstStyle/>
          <a:p>
            <a:r>
              <a:rPr lang="en-US" b="1" dirty="0"/>
              <a:t>Exec: </a:t>
            </a:r>
            <a:r>
              <a:rPr lang="en-US" dirty="0"/>
              <a:t>a long-running process; new data to STDOUT are consumed by the agent</a:t>
            </a:r>
          </a:p>
          <a:p>
            <a:r>
              <a:rPr lang="en-US" b="1" dirty="0" err="1"/>
              <a:t>Spooldir</a:t>
            </a:r>
            <a:r>
              <a:rPr lang="en-US" b="1" dirty="0"/>
              <a:t>: </a:t>
            </a:r>
            <a:r>
              <a:rPr lang="en-US" dirty="0"/>
              <a:t>watches a directory for new files and consumes them by the agent as they are created</a:t>
            </a:r>
          </a:p>
          <a:p>
            <a:r>
              <a:rPr lang="en-US" b="1" dirty="0" err="1"/>
              <a:t>Taildir</a:t>
            </a:r>
            <a:r>
              <a:rPr lang="en-US" b="1" dirty="0"/>
              <a:t>: </a:t>
            </a:r>
            <a:r>
              <a:rPr lang="en-US" dirty="0"/>
              <a:t>watches the files in a directory and consumes new data by the agent as they are appended to the file</a:t>
            </a:r>
          </a:p>
          <a:p>
            <a:r>
              <a:rPr lang="en-US" b="1" dirty="0" err="1"/>
              <a:t>Netcat</a:t>
            </a:r>
            <a:r>
              <a:rPr lang="en-US" b="1" dirty="0"/>
              <a:t>: </a:t>
            </a:r>
            <a:r>
              <a:rPr lang="en-US" dirty="0"/>
              <a:t>opens a port and listens for data; new data are consumed by the agent</a:t>
            </a:r>
          </a:p>
          <a:p>
            <a:r>
              <a:rPr lang="en-US" dirty="0"/>
              <a:t>Others: Twitter, Kafka, JDBC</a:t>
            </a:r>
          </a:p>
        </p:txBody>
      </p:sp>
      <p:sp>
        <p:nvSpPr>
          <p:cNvPr id="3" name="Footer Placeholder 2"/>
          <p:cNvSpPr>
            <a:spLocks noGrp="1"/>
          </p:cNvSpPr>
          <p:nvPr>
            <p:ph type="ftr" sz="quarter" idx="11"/>
          </p:nvPr>
        </p:nvSpPr>
        <p:spPr/>
        <p:txBody>
          <a:bodyPr/>
          <a:lstStyle/>
          <a:p>
            <a:r>
              <a:rPr lang="en-US" dirty="0"/>
              <a:t>School of Information Studies | Syracuse University</a:t>
            </a:r>
          </a:p>
        </p:txBody>
      </p:sp>
      <p:sp>
        <p:nvSpPr>
          <p:cNvPr id="4" name="Slide Number Placeholder 3"/>
          <p:cNvSpPr>
            <a:spLocks noGrp="1"/>
          </p:cNvSpPr>
          <p:nvPr>
            <p:ph type="sldNum" sz="quarter" idx="12"/>
          </p:nvPr>
        </p:nvSpPr>
        <p:spPr/>
        <p:txBody>
          <a:bodyPr/>
          <a:lstStyle/>
          <a:p>
            <a:fld id="{4FAB73BC-B049-4115-A692-8D63A059BFB8}" type="slidenum">
              <a:rPr lang="en-US" smtClean="0"/>
              <a:pPr/>
              <a:t>55</a:t>
            </a:fld>
            <a:endParaRPr lang="en-US" dirty="0"/>
          </a:p>
        </p:txBody>
      </p:sp>
    </p:spTree>
    <p:extLst>
      <p:ext uri="{BB962C8B-B14F-4D97-AF65-F5344CB8AC3E}">
        <p14:creationId xmlns:p14="http://schemas.microsoft.com/office/powerpoint/2010/main" val="42763313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Flume Sink Types</a:t>
            </a:r>
          </a:p>
        </p:txBody>
      </p:sp>
      <p:sp>
        <p:nvSpPr>
          <p:cNvPr id="3" name="Content Placeholder 2"/>
          <p:cNvSpPr>
            <a:spLocks noGrp="1"/>
          </p:cNvSpPr>
          <p:nvPr>
            <p:ph idx="1"/>
          </p:nvPr>
        </p:nvSpPr>
        <p:spPr/>
        <p:txBody>
          <a:bodyPr/>
          <a:lstStyle/>
          <a:p>
            <a:r>
              <a:rPr lang="en-US" b="1" dirty="0"/>
              <a:t>HDFS: </a:t>
            </a:r>
            <a:r>
              <a:rPr lang="en-US" dirty="0"/>
              <a:t>write data to HDFS</a:t>
            </a:r>
          </a:p>
          <a:p>
            <a:r>
              <a:rPr lang="en-US" b="1" dirty="0"/>
              <a:t>File roll: </a:t>
            </a:r>
            <a:r>
              <a:rPr lang="en-US" dirty="0"/>
              <a:t>stores the data to the filesystem</a:t>
            </a:r>
          </a:p>
          <a:p>
            <a:r>
              <a:rPr lang="en-US" dirty="0"/>
              <a:t>Others: Kafka, Solr, HBase, ElasticSearch</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56</a:t>
            </a:fld>
            <a:endParaRPr lang="en-US" dirty="0"/>
          </a:p>
        </p:txBody>
      </p:sp>
    </p:spTree>
    <p:extLst>
      <p:ext uri="{BB962C8B-B14F-4D97-AF65-F5344CB8AC3E}">
        <p14:creationId xmlns:p14="http://schemas.microsoft.com/office/powerpoint/2010/main" val="6727516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Flume Channel Types</a:t>
            </a:r>
          </a:p>
        </p:txBody>
      </p:sp>
      <p:sp>
        <p:nvSpPr>
          <p:cNvPr id="3" name="Content Placeholder 2"/>
          <p:cNvSpPr>
            <a:spLocks noGrp="1"/>
          </p:cNvSpPr>
          <p:nvPr>
            <p:ph idx="1"/>
          </p:nvPr>
        </p:nvSpPr>
        <p:spPr/>
        <p:txBody>
          <a:bodyPr/>
          <a:lstStyle/>
          <a:p>
            <a:r>
              <a:rPr lang="en-US" b="1" dirty="0"/>
              <a:t>Memory: </a:t>
            </a:r>
            <a:r>
              <a:rPr lang="en-US" dirty="0"/>
              <a:t>messages are queued in memory</a:t>
            </a:r>
          </a:p>
          <a:p>
            <a:r>
              <a:rPr lang="en-US" b="1" dirty="0"/>
              <a:t>File: </a:t>
            </a:r>
            <a:r>
              <a:rPr lang="en-US" dirty="0"/>
              <a:t>channel data persists to a file</a:t>
            </a:r>
          </a:p>
          <a:p>
            <a:r>
              <a:rPr lang="en-US" b="1" dirty="0"/>
              <a:t>Spillable memory: </a:t>
            </a:r>
            <a:r>
              <a:rPr lang="en-US" dirty="0"/>
              <a:t>messages are queued in memory and spill over to disk after a certain amount</a:t>
            </a:r>
          </a:p>
          <a:p>
            <a:r>
              <a:rPr lang="en-US" dirty="0"/>
              <a:t>Others: Kafka, JDBC</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57</a:t>
            </a:fld>
            <a:endParaRPr lang="en-US" dirty="0"/>
          </a:p>
        </p:txBody>
      </p:sp>
    </p:spTree>
    <p:extLst>
      <p:ext uri="{BB962C8B-B14F-4D97-AF65-F5344CB8AC3E}">
        <p14:creationId xmlns:p14="http://schemas.microsoft.com/office/powerpoint/2010/main" val="24337775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E2417-2CE0-413A-9960-8E51E203F695}"/>
              </a:ext>
            </a:extLst>
          </p:cNvPr>
          <p:cNvSpPr>
            <a:spLocks noGrp="1"/>
          </p:cNvSpPr>
          <p:nvPr>
            <p:ph type="title"/>
          </p:nvPr>
        </p:nvSpPr>
        <p:spPr/>
        <p:txBody>
          <a:bodyPr/>
          <a:lstStyle/>
          <a:p>
            <a:r>
              <a:rPr lang="en-US" dirty="0"/>
              <a:t>A Flume Example</a:t>
            </a:r>
            <a:endParaRPr lang="en-IN" dirty="0"/>
          </a:p>
        </p:txBody>
      </p:sp>
      <p:sp>
        <p:nvSpPr>
          <p:cNvPr id="3" name="Content Placeholder 2">
            <a:extLst>
              <a:ext uri="{FF2B5EF4-FFF2-40B4-BE49-F238E27FC236}">
                <a16:creationId xmlns:a16="http://schemas.microsoft.com/office/drawing/2014/main" id="{DAEB9C4F-D9B2-4599-A77B-4FFE31256565}"/>
              </a:ext>
            </a:extLst>
          </p:cNvPr>
          <p:cNvSpPr>
            <a:spLocks noGrp="1"/>
          </p:cNvSpPr>
          <p:nvPr>
            <p:ph idx="1"/>
          </p:nvPr>
        </p:nvSpPr>
        <p:spPr>
          <a:xfrm>
            <a:off x="768096" y="2286000"/>
            <a:ext cx="7290055" cy="609600"/>
          </a:xfrm>
        </p:spPr>
        <p:txBody>
          <a:bodyPr/>
          <a:lstStyle/>
          <a:p>
            <a:pPr marL="90000" indent="0">
              <a:buNone/>
            </a:pPr>
            <a:r>
              <a:rPr lang="en-US" sz="2000" dirty="0">
                <a:latin typeface="Consolas" panose="020B0609020204030204" pitchFamily="49" charset="0"/>
              </a:rPr>
              <a:t>flume-ng agent -n my_agent -c conf -f myagent.conf</a:t>
            </a:r>
          </a:p>
        </p:txBody>
      </p:sp>
      <p:sp>
        <p:nvSpPr>
          <p:cNvPr id="4" name="Footer Placeholder 3">
            <a:extLst>
              <a:ext uri="{FF2B5EF4-FFF2-40B4-BE49-F238E27FC236}">
                <a16:creationId xmlns:a16="http://schemas.microsoft.com/office/drawing/2014/main" id="{E97548B5-DA5F-4031-8F24-63D3723DE812}"/>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CE6527B-ABB8-4845-9DCE-817D7E1F2C2D}"/>
              </a:ext>
            </a:extLst>
          </p:cNvPr>
          <p:cNvSpPr>
            <a:spLocks noGrp="1"/>
          </p:cNvSpPr>
          <p:nvPr>
            <p:ph type="sldNum" sz="quarter" idx="12"/>
          </p:nvPr>
        </p:nvSpPr>
        <p:spPr/>
        <p:txBody>
          <a:bodyPr/>
          <a:lstStyle/>
          <a:p>
            <a:fld id="{4FAB73BC-B049-4115-A692-8D63A059BFB8}" type="slidenum">
              <a:rPr lang="en-US" smtClean="0"/>
              <a:t>58</a:t>
            </a:fld>
            <a:endParaRPr lang="en-US" dirty="0"/>
          </a:p>
        </p:txBody>
      </p:sp>
      <p:sp>
        <p:nvSpPr>
          <p:cNvPr id="6" name="Content Placeholder 2">
            <a:extLst>
              <a:ext uri="{FF2B5EF4-FFF2-40B4-BE49-F238E27FC236}">
                <a16:creationId xmlns:a16="http://schemas.microsoft.com/office/drawing/2014/main" id="{53504491-9799-4501-BE65-29EFDA19F9A1}"/>
              </a:ext>
            </a:extLst>
          </p:cNvPr>
          <p:cNvSpPr txBox="1">
            <a:spLocks/>
          </p:cNvSpPr>
          <p:nvPr/>
        </p:nvSpPr>
        <p:spPr>
          <a:xfrm>
            <a:off x="768096" y="2724150"/>
            <a:ext cx="7259892" cy="3688897"/>
          </a:xfrm>
          <a:prstGeom prst="rect">
            <a:avLst/>
          </a:prstGeom>
        </p:spPr>
        <p:txBody>
          <a:bodyPr lIns="68122" tIns="34061" rIns="68122" bIns="34061">
            <a:no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90000" indent="0">
              <a:buNone/>
            </a:pPr>
            <a:r>
              <a:rPr lang="en-US" sz="1300" dirty="0">
                <a:latin typeface="Consolas" panose="020B0609020204030204" pitchFamily="49" charset="0"/>
              </a:rPr>
              <a:t>my_agent.sources = </a:t>
            </a:r>
            <a:r>
              <a:rPr lang="en-US" sz="1300" b="1" dirty="0">
                <a:latin typeface="Consolas" panose="020B0609020204030204" pitchFamily="49" charset="0"/>
              </a:rPr>
              <a:t>webserver</a:t>
            </a:r>
            <a:endParaRPr lang="en-US" sz="1300" dirty="0">
              <a:latin typeface="Consolas" panose="020B0609020204030204" pitchFamily="49" charset="0"/>
            </a:endParaRPr>
          </a:p>
          <a:p>
            <a:pPr marL="90000" indent="0">
              <a:buNone/>
            </a:pPr>
            <a:r>
              <a:rPr lang="en-US" sz="1300" dirty="0">
                <a:latin typeface="Consolas" panose="020B0609020204030204" pitchFamily="49" charset="0"/>
              </a:rPr>
              <a:t>my_agent.channels = </a:t>
            </a:r>
            <a:r>
              <a:rPr lang="en-US" sz="1300" b="1" dirty="0">
                <a:latin typeface="Consolas" panose="020B0609020204030204" pitchFamily="49" charset="0"/>
              </a:rPr>
              <a:t>memoryChannel</a:t>
            </a:r>
            <a:endParaRPr lang="en-US" sz="1300" dirty="0">
              <a:latin typeface="Consolas" panose="020B0609020204030204" pitchFamily="49" charset="0"/>
            </a:endParaRPr>
          </a:p>
          <a:p>
            <a:pPr marL="90000" indent="0">
              <a:buNone/>
            </a:pPr>
            <a:r>
              <a:rPr lang="en-US" sz="1300" dirty="0">
                <a:latin typeface="Consolas" panose="020B0609020204030204" pitchFamily="49" charset="0"/>
              </a:rPr>
              <a:t>my_agent.sinks = </a:t>
            </a:r>
            <a:r>
              <a:rPr lang="en-US" sz="1300" b="1" dirty="0">
                <a:latin typeface="Consolas" panose="020B0609020204030204" pitchFamily="49" charset="0"/>
              </a:rPr>
              <a:t>mycluster</a:t>
            </a:r>
            <a:endParaRPr lang="en-US" sz="1300" dirty="0">
              <a:latin typeface="Consolas" panose="020B0609020204030204" pitchFamily="49" charset="0"/>
            </a:endParaRPr>
          </a:p>
          <a:p>
            <a:pPr marL="90000" indent="0">
              <a:buNone/>
            </a:pPr>
            <a:r>
              <a:rPr lang="en-US" sz="1300" dirty="0">
                <a:latin typeface="Consolas" panose="020B0609020204030204" pitchFamily="49" charset="0"/>
              </a:rPr>
              <a:t> </a:t>
            </a:r>
          </a:p>
          <a:p>
            <a:pPr marL="90000" indent="0">
              <a:buNone/>
            </a:pPr>
            <a:r>
              <a:rPr lang="en-US" sz="1300" dirty="0">
                <a:latin typeface="Consolas" panose="020B0609020204030204" pitchFamily="49" charset="0"/>
              </a:rPr>
              <a:t>my_agent.sources.</a:t>
            </a:r>
            <a:r>
              <a:rPr lang="en-US" sz="1300" b="1" dirty="0">
                <a:latin typeface="Consolas" panose="020B0609020204030204" pitchFamily="49" charset="0"/>
              </a:rPr>
              <a:t>webserver</a:t>
            </a:r>
            <a:r>
              <a:rPr lang="en-US" sz="1300" dirty="0">
                <a:latin typeface="Consolas" panose="020B0609020204030204" pitchFamily="49" charset="0"/>
              </a:rPr>
              <a:t>.type = </a:t>
            </a:r>
            <a:r>
              <a:rPr lang="en-US" sz="1300" b="1" dirty="0">
                <a:latin typeface="Consolas" panose="020B0609020204030204" pitchFamily="49" charset="0"/>
              </a:rPr>
              <a:t>exec</a:t>
            </a:r>
          </a:p>
          <a:p>
            <a:pPr marL="90000" indent="0">
              <a:buNone/>
            </a:pPr>
            <a:r>
              <a:rPr lang="en-US" sz="1300" dirty="0">
                <a:latin typeface="Consolas" panose="020B0609020204030204" pitchFamily="49" charset="0"/>
              </a:rPr>
              <a:t>my_agent.sources.</a:t>
            </a:r>
            <a:r>
              <a:rPr lang="en-US" sz="1300" b="1" dirty="0">
                <a:latin typeface="Consolas" panose="020B0609020204030204" pitchFamily="49" charset="0"/>
              </a:rPr>
              <a:t>webserver</a:t>
            </a:r>
            <a:r>
              <a:rPr lang="en-US" sz="1300" dirty="0">
                <a:latin typeface="Consolas" panose="020B0609020204030204" pitchFamily="49" charset="0"/>
              </a:rPr>
              <a:t>.command = </a:t>
            </a:r>
            <a:r>
              <a:rPr lang="en-US" sz="1300" dirty="0">
                <a:solidFill>
                  <a:srgbClr val="FF0000"/>
                </a:solidFill>
                <a:latin typeface="Consolas" panose="020B0609020204030204" pitchFamily="49" charset="0"/>
              </a:rPr>
              <a:t>tail -F  /var/log/security/audit.log</a:t>
            </a:r>
          </a:p>
          <a:p>
            <a:pPr marL="90000" indent="0">
              <a:buNone/>
            </a:pPr>
            <a:r>
              <a:rPr lang="en-US" sz="1300" dirty="0">
                <a:latin typeface="Consolas" panose="020B0609020204030204" pitchFamily="49" charset="0"/>
              </a:rPr>
              <a:t>my_agent.sources.</a:t>
            </a:r>
            <a:r>
              <a:rPr lang="en-US" sz="1300" b="1" dirty="0">
                <a:latin typeface="Consolas" panose="020B0609020204030204" pitchFamily="49" charset="0"/>
              </a:rPr>
              <a:t>webserver</a:t>
            </a:r>
            <a:r>
              <a:rPr lang="en-US" sz="1300" dirty="0">
                <a:latin typeface="Consolas" panose="020B0609020204030204" pitchFamily="49" charset="0"/>
              </a:rPr>
              <a:t>.batchSize = 1</a:t>
            </a:r>
          </a:p>
          <a:p>
            <a:pPr marL="90000" indent="0">
              <a:buNone/>
            </a:pPr>
            <a:r>
              <a:rPr lang="en-US" sz="1300" dirty="0">
                <a:latin typeface="Consolas" panose="020B0609020204030204" pitchFamily="49" charset="0"/>
              </a:rPr>
              <a:t>my_agent.sources.</a:t>
            </a:r>
            <a:r>
              <a:rPr lang="en-US" sz="1300" b="1" dirty="0">
                <a:latin typeface="Consolas" panose="020B0609020204030204" pitchFamily="49" charset="0"/>
              </a:rPr>
              <a:t>webserver</a:t>
            </a:r>
            <a:r>
              <a:rPr lang="en-US" sz="1300" dirty="0">
                <a:latin typeface="Consolas" panose="020B0609020204030204" pitchFamily="49" charset="0"/>
              </a:rPr>
              <a:t>.channels = memoryChannel</a:t>
            </a:r>
          </a:p>
          <a:p>
            <a:pPr marL="90000" indent="0">
              <a:buNone/>
            </a:pPr>
            <a:r>
              <a:rPr lang="en-US" sz="1300" dirty="0">
                <a:latin typeface="Consolas" panose="020B0609020204030204" pitchFamily="49" charset="0"/>
              </a:rPr>
              <a:t> </a:t>
            </a:r>
          </a:p>
          <a:p>
            <a:pPr marL="90000" indent="0">
              <a:buNone/>
            </a:pPr>
            <a:r>
              <a:rPr lang="en-US" sz="1300" dirty="0">
                <a:latin typeface="Consolas" panose="020B0609020204030204" pitchFamily="49" charset="0"/>
              </a:rPr>
              <a:t>my_agent.channels.</a:t>
            </a:r>
            <a:r>
              <a:rPr lang="en-US" sz="1300" b="1" dirty="0">
                <a:latin typeface="Consolas" panose="020B0609020204030204" pitchFamily="49" charset="0"/>
              </a:rPr>
              <a:t>memoryChannel</a:t>
            </a:r>
            <a:r>
              <a:rPr lang="en-US" sz="1300" dirty="0">
                <a:latin typeface="Consolas" panose="020B0609020204030204" pitchFamily="49" charset="0"/>
              </a:rPr>
              <a:t>.type = </a:t>
            </a:r>
            <a:r>
              <a:rPr lang="en-US" sz="1300" b="1" dirty="0">
                <a:latin typeface="Consolas" panose="020B0609020204030204" pitchFamily="49" charset="0"/>
              </a:rPr>
              <a:t>memory</a:t>
            </a:r>
            <a:endParaRPr lang="en-US" sz="1300" dirty="0">
              <a:latin typeface="Consolas" panose="020B0609020204030204" pitchFamily="49" charset="0"/>
            </a:endParaRPr>
          </a:p>
          <a:p>
            <a:pPr marL="90000" indent="0">
              <a:buNone/>
            </a:pPr>
            <a:r>
              <a:rPr lang="en-US" sz="1300" dirty="0">
                <a:latin typeface="Consolas" panose="020B0609020204030204" pitchFamily="49" charset="0"/>
              </a:rPr>
              <a:t>my_agent.channels.</a:t>
            </a:r>
            <a:r>
              <a:rPr lang="en-US" sz="1300" b="1" dirty="0">
                <a:latin typeface="Consolas" panose="020B0609020204030204" pitchFamily="49" charset="0"/>
              </a:rPr>
              <a:t>memoryChannel</a:t>
            </a:r>
            <a:r>
              <a:rPr lang="en-US" sz="1300" dirty="0">
                <a:latin typeface="Consolas" panose="020B0609020204030204" pitchFamily="49" charset="0"/>
              </a:rPr>
              <a:t>.capacity = 10000</a:t>
            </a:r>
          </a:p>
          <a:p>
            <a:pPr marL="90000" indent="0">
              <a:buNone/>
            </a:pPr>
            <a:r>
              <a:rPr lang="en-US" sz="1300" dirty="0">
                <a:latin typeface="Consolas" panose="020B0609020204030204" pitchFamily="49" charset="0"/>
              </a:rPr>
              <a:t> </a:t>
            </a:r>
          </a:p>
          <a:p>
            <a:pPr marL="90000" indent="0">
              <a:buNone/>
            </a:pPr>
            <a:r>
              <a:rPr lang="en-US" sz="1300" dirty="0">
                <a:latin typeface="Consolas" panose="020B0609020204030204" pitchFamily="49" charset="0"/>
              </a:rPr>
              <a:t>my_agent.sinks.</a:t>
            </a:r>
            <a:r>
              <a:rPr lang="en-US" sz="1300" b="1" dirty="0">
                <a:latin typeface="Consolas" panose="020B0609020204030204" pitchFamily="49" charset="0"/>
              </a:rPr>
              <a:t>mycluster</a:t>
            </a:r>
            <a:r>
              <a:rPr lang="en-US" sz="1300" dirty="0">
                <a:latin typeface="Consolas" panose="020B0609020204030204" pitchFamily="49" charset="0"/>
              </a:rPr>
              <a:t>.type = </a:t>
            </a:r>
            <a:r>
              <a:rPr lang="en-US" sz="1300" b="1" dirty="0">
                <a:latin typeface="Consolas" panose="020B0609020204030204" pitchFamily="49" charset="0"/>
              </a:rPr>
              <a:t>hdfs</a:t>
            </a:r>
            <a:endParaRPr lang="en-US" sz="1300" dirty="0">
              <a:latin typeface="Consolas" panose="020B0609020204030204" pitchFamily="49" charset="0"/>
            </a:endParaRPr>
          </a:p>
          <a:p>
            <a:pPr marL="90000" indent="0">
              <a:buNone/>
            </a:pPr>
            <a:r>
              <a:rPr lang="en-US" sz="1300" dirty="0">
                <a:latin typeface="Consolas" panose="020B0609020204030204" pitchFamily="49" charset="0"/>
              </a:rPr>
              <a:t>my_agent.sinks.</a:t>
            </a:r>
            <a:r>
              <a:rPr lang="en-US" sz="1300" b="1" dirty="0">
                <a:latin typeface="Consolas" panose="020B0609020204030204" pitchFamily="49" charset="0"/>
              </a:rPr>
              <a:t>mycluster</a:t>
            </a:r>
            <a:r>
              <a:rPr lang="en-US" sz="1300" dirty="0">
                <a:latin typeface="Consolas" panose="020B0609020204030204" pitchFamily="49" charset="0"/>
              </a:rPr>
              <a:t>.channel = memoryChannel</a:t>
            </a:r>
          </a:p>
          <a:p>
            <a:pPr marL="90000" indent="0">
              <a:buNone/>
            </a:pPr>
            <a:r>
              <a:rPr lang="en-US" sz="1300" dirty="0">
                <a:latin typeface="Consolas" panose="020B0609020204030204" pitchFamily="49" charset="0"/>
              </a:rPr>
              <a:t>my_agent.sinks.</a:t>
            </a:r>
            <a:r>
              <a:rPr lang="en-US" sz="1300" b="1" dirty="0">
                <a:latin typeface="Consolas" panose="020B0609020204030204" pitchFamily="49" charset="0"/>
              </a:rPr>
              <a:t>mycluster</a:t>
            </a:r>
            <a:r>
              <a:rPr lang="en-US" sz="1300" dirty="0">
                <a:latin typeface="Consolas" panose="020B0609020204030204" pitchFamily="49" charset="0"/>
              </a:rPr>
              <a:t>.hdfs.path = </a:t>
            </a:r>
            <a:r>
              <a:rPr lang="en-US" sz="1300" dirty="0">
                <a:solidFill>
                  <a:srgbClr val="FF0000"/>
                </a:solidFill>
                <a:latin typeface="Consolas" panose="020B0609020204030204" pitchFamily="49" charset="0"/>
              </a:rPr>
              <a:t>hdfs://127.0.0.1:8020/security_audit/ </a:t>
            </a:r>
          </a:p>
        </p:txBody>
      </p:sp>
    </p:spTree>
    <p:extLst>
      <p:ext uri="{BB962C8B-B14F-4D97-AF65-F5344CB8AC3E}">
        <p14:creationId xmlns:p14="http://schemas.microsoft.com/office/powerpoint/2010/main" val="6557512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0E6CC-778B-4575-A648-1531514CFC24}"/>
              </a:ext>
            </a:extLst>
          </p:cNvPr>
          <p:cNvSpPr>
            <a:spLocks noGrp="1"/>
          </p:cNvSpPr>
          <p:nvPr>
            <p:ph type="title"/>
          </p:nvPr>
        </p:nvSpPr>
        <p:spPr/>
        <p:txBody>
          <a:bodyPr/>
          <a:lstStyle/>
          <a:p>
            <a:r>
              <a:rPr lang="en-US" dirty="0"/>
              <a:t>Demo: Flume</a:t>
            </a:r>
          </a:p>
        </p:txBody>
      </p:sp>
      <p:sp>
        <p:nvSpPr>
          <p:cNvPr id="5" name="Content Placeholder 4">
            <a:extLst>
              <a:ext uri="{FF2B5EF4-FFF2-40B4-BE49-F238E27FC236}">
                <a16:creationId xmlns:a16="http://schemas.microsoft.com/office/drawing/2014/main" id="{EF0953D6-1136-4709-B91C-36C24D1713C0}"/>
              </a:ext>
            </a:extLst>
          </p:cNvPr>
          <p:cNvSpPr>
            <a:spLocks noGrp="1"/>
          </p:cNvSpPr>
          <p:nvPr>
            <p:ph idx="1"/>
          </p:nvPr>
        </p:nvSpPr>
        <p:spPr>
          <a:xfrm>
            <a:off x="768096" y="1998013"/>
            <a:ext cx="7290055" cy="4023360"/>
          </a:xfrm>
        </p:spPr>
        <p:txBody>
          <a:bodyPr/>
          <a:lstStyle/>
          <a:p>
            <a:r>
              <a:rPr lang="en-US" dirty="0" err="1"/>
              <a:t>Logagent.conf</a:t>
            </a:r>
            <a:endParaRPr lang="en-US" dirty="0"/>
          </a:p>
          <a:p>
            <a:r>
              <a:rPr lang="en-US" dirty="0"/>
              <a:t>Start a stream of tweets</a:t>
            </a:r>
          </a:p>
          <a:p>
            <a:r>
              <a:rPr lang="en-US" dirty="0"/>
              <a:t>Set up Flume to Ingest data into HDFS</a:t>
            </a:r>
          </a:p>
          <a:p>
            <a:r>
              <a:rPr lang="en-US" dirty="0"/>
              <a:t>View data in HDFS</a:t>
            </a:r>
          </a:p>
        </p:txBody>
      </p:sp>
      <p:sp>
        <p:nvSpPr>
          <p:cNvPr id="3" name="Footer Placeholder 2">
            <a:extLst>
              <a:ext uri="{FF2B5EF4-FFF2-40B4-BE49-F238E27FC236}">
                <a16:creationId xmlns:a16="http://schemas.microsoft.com/office/drawing/2014/main" id="{BD76C65E-3ABF-440C-BF98-A8097706827C}"/>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5624E896-F47E-41F5-867D-B14E6F66A306}"/>
              </a:ext>
            </a:extLst>
          </p:cNvPr>
          <p:cNvSpPr>
            <a:spLocks noGrp="1"/>
          </p:cNvSpPr>
          <p:nvPr>
            <p:ph type="sldNum" sz="quarter" idx="12"/>
          </p:nvPr>
        </p:nvSpPr>
        <p:spPr/>
        <p:txBody>
          <a:bodyPr/>
          <a:lstStyle/>
          <a:p>
            <a:fld id="{4FAB73BC-B049-4115-A692-8D63A059BFB8}" type="slidenum">
              <a:rPr lang="en-US" smtClean="0"/>
              <a:pPr/>
              <a:t>59</a:t>
            </a:fld>
            <a:endParaRPr lang="en-US" dirty="0"/>
          </a:p>
        </p:txBody>
      </p:sp>
      <p:sp>
        <p:nvSpPr>
          <p:cNvPr id="6" name="Multidocument 19">
            <a:extLst>
              <a:ext uri="{FF2B5EF4-FFF2-40B4-BE49-F238E27FC236}">
                <a16:creationId xmlns:a16="http://schemas.microsoft.com/office/drawing/2014/main" id="{9FD842AD-5EF4-4C32-BF30-60519CA4880D}"/>
              </a:ext>
            </a:extLst>
          </p:cNvPr>
          <p:cNvSpPr/>
          <p:nvPr/>
        </p:nvSpPr>
        <p:spPr>
          <a:xfrm>
            <a:off x="396460" y="4441612"/>
            <a:ext cx="1198765" cy="1210655"/>
          </a:xfrm>
          <a:prstGeom prst="flowChartMultidocument">
            <a:avLst/>
          </a:prstGeom>
          <a:noFill/>
          <a:ln w="25400" cap="flat" cmpd="sng" algn="ctr">
            <a:solidFill>
              <a:srgbClr val="595959"/>
            </a:solidFill>
            <a:prstDash val="solid"/>
          </a:ln>
          <a:effectLst/>
        </p:spPr>
        <p:txBody>
          <a:bodyPr lIns="68122" tIns="34061" rIns="68122" bIns="34061">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cs typeface="Arial"/>
              </a:rPr>
              <a:t>Tweet</a:t>
            </a:r>
          </a:p>
          <a:p>
            <a:pPr defTabSz="681072">
              <a:defRPr/>
            </a:pPr>
            <a:r>
              <a:rPr lang="en-US" sz="1400" kern="0" dirty="0">
                <a:solidFill>
                  <a:schemeClr val="tx1">
                    <a:lumMod val="65000"/>
                    <a:lumOff val="35000"/>
                  </a:schemeClr>
                </a:solidFill>
                <a:latin typeface="Sherman Sans Book" pitchFamily="50" charset="0"/>
                <a:ea typeface="Sherman Sans Book" pitchFamily="50" charset="0"/>
                <a:cs typeface="Arial"/>
              </a:rPr>
              <a:t>Stream</a:t>
            </a:r>
          </a:p>
        </p:txBody>
      </p:sp>
      <p:sp>
        <p:nvSpPr>
          <p:cNvPr id="7" name="Right Arrow 20">
            <a:extLst>
              <a:ext uri="{FF2B5EF4-FFF2-40B4-BE49-F238E27FC236}">
                <a16:creationId xmlns:a16="http://schemas.microsoft.com/office/drawing/2014/main" id="{68ED4ED5-9694-4E5B-8F98-6BE187DB788E}"/>
              </a:ext>
            </a:extLst>
          </p:cNvPr>
          <p:cNvSpPr/>
          <p:nvPr/>
        </p:nvSpPr>
        <p:spPr>
          <a:xfrm>
            <a:off x="1737519" y="4942121"/>
            <a:ext cx="1196053" cy="300990"/>
          </a:xfrm>
          <a:prstGeom prst="rightArrow">
            <a:avLst/>
          </a:prstGeom>
          <a:solidFill>
            <a:schemeClr val="accent1"/>
          </a:solidFill>
          <a:ln w="9525"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8" name="Oval 7">
            <a:extLst>
              <a:ext uri="{FF2B5EF4-FFF2-40B4-BE49-F238E27FC236}">
                <a16:creationId xmlns:a16="http://schemas.microsoft.com/office/drawing/2014/main" id="{C230C351-1A3A-4FE2-8BE9-7C27840A8C3D}"/>
              </a:ext>
            </a:extLst>
          </p:cNvPr>
          <p:cNvSpPr/>
          <p:nvPr/>
        </p:nvSpPr>
        <p:spPr>
          <a:xfrm>
            <a:off x="3082729" y="4778287"/>
            <a:ext cx="1018129" cy="607654"/>
          </a:xfrm>
          <a:prstGeom prst="ellipse">
            <a:avLst/>
          </a:prstGeom>
          <a:no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600" kern="0" dirty="0">
                <a:solidFill>
                  <a:schemeClr val="tx1">
                    <a:lumMod val="65000"/>
                    <a:lumOff val="35000"/>
                  </a:schemeClr>
                </a:solidFill>
                <a:latin typeface="Sherman Sans Book" pitchFamily="50" charset="0"/>
                <a:ea typeface="Sherman Sans Book" pitchFamily="50" charset="0"/>
                <a:cs typeface="Arial"/>
              </a:rPr>
              <a:t>Source</a:t>
            </a:r>
          </a:p>
        </p:txBody>
      </p:sp>
      <p:sp>
        <p:nvSpPr>
          <p:cNvPr id="9" name="Oval 8">
            <a:extLst>
              <a:ext uri="{FF2B5EF4-FFF2-40B4-BE49-F238E27FC236}">
                <a16:creationId xmlns:a16="http://schemas.microsoft.com/office/drawing/2014/main" id="{218370D5-E8C5-4E47-A50E-01010B120809}"/>
              </a:ext>
            </a:extLst>
          </p:cNvPr>
          <p:cNvSpPr/>
          <p:nvPr/>
        </p:nvSpPr>
        <p:spPr>
          <a:xfrm>
            <a:off x="5676666" y="4777624"/>
            <a:ext cx="1018129" cy="607654"/>
          </a:xfrm>
          <a:prstGeom prst="ellipse">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600" kern="0" dirty="0">
                <a:solidFill>
                  <a:schemeClr val="tx1">
                    <a:lumMod val="65000"/>
                    <a:lumOff val="35000"/>
                  </a:schemeClr>
                </a:solidFill>
                <a:latin typeface="Sherman Sans Book" pitchFamily="50" charset="0"/>
                <a:ea typeface="Sherman Sans Book" pitchFamily="50" charset="0"/>
                <a:cs typeface="Arial"/>
              </a:rPr>
              <a:t>Sink</a:t>
            </a:r>
          </a:p>
        </p:txBody>
      </p:sp>
      <p:sp>
        <p:nvSpPr>
          <p:cNvPr id="10" name="Can 23">
            <a:extLst>
              <a:ext uri="{FF2B5EF4-FFF2-40B4-BE49-F238E27FC236}">
                <a16:creationId xmlns:a16="http://schemas.microsoft.com/office/drawing/2014/main" id="{67AB5471-2862-43E7-BBEE-20D87FFABC15}"/>
              </a:ext>
            </a:extLst>
          </p:cNvPr>
          <p:cNvSpPr/>
          <p:nvPr/>
        </p:nvSpPr>
        <p:spPr>
          <a:xfrm rot="5400000">
            <a:off x="4626344" y="4072139"/>
            <a:ext cx="369482" cy="903269"/>
          </a:xfrm>
          <a:prstGeom prst="can">
            <a:avLst/>
          </a:prstGeom>
          <a:noFill/>
          <a:ln w="25400" cap="flat" cmpd="sng" algn="ctr">
            <a:solidFill>
              <a:srgbClr val="888888"/>
            </a:solidFill>
            <a:prstDash val="solid"/>
          </a:ln>
          <a:effectLst/>
        </p:spPr>
        <p:txBody>
          <a:bodyPr vert="vert270" lIns="68122" tIns="34061" rIns="68122" bIns="34061" rtlCol="0" anchor="ctr">
            <a:noAutofit/>
          </a:bodyPr>
          <a:lstStyle/>
          <a:p>
            <a:pPr algn="ctr" defTabSz="681072">
              <a:defRPr/>
            </a:pPr>
            <a:r>
              <a:rPr lang="en-US" sz="1600" kern="0" dirty="0">
                <a:solidFill>
                  <a:schemeClr val="tx1">
                    <a:lumMod val="65000"/>
                    <a:lumOff val="35000"/>
                  </a:schemeClr>
                </a:solidFill>
                <a:latin typeface="Sherman Sans Book" pitchFamily="50" charset="0"/>
                <a:ea typeface="Sherman Sans Book" pitchFamily="50" charset="0"/>
                <a:cs typeface="Arial"/>
              </a:rPr>
              <a:t>Channel</a:t>
            </a:r>
          </a:p>
        </p:txBody>
      </p:sp>
      <p:cxnSp>
        <p:nvCxnSpPr>
          <p:cNvPr id="11" name="Straight Arrow Connector 10">
            <a:extLst>
              <a:ext uri="{FF2B5EF4-FFF2-40B4-BE49-F238E27FC236}">
                <a16:creationId xmlns:a16="http://schemas.microsoft.com/office/drawing/2014/main" id="{80207D27-18A8-4F41-B695-E482A39A9932}"/>
              </a:ext>
            </a:extLst>
          </p:cNvPr>
          <p:cNvCxnSpPr>
            <a:stCxn id="8" idx="7"/>
            <a:endCxn id="10" idx="3"/>
          </p:cNvCxnSpPr>
          <p:nvPr/>
        </p:nvCxnSpPr>
        <p:spPr>
          <a:xfrm flipV="1">
            <a:off x="3951755" y="4523727"/>
            <a:ext cx="407694" cy="343547"/>
          </a:xfrm>
          <a:prstGeom prst="straightConnector1">
            <a:avLst/>
          </a:prstGeom>
          <a:noFill/>
          <a:ln w="25400" cap="flat" cmpd="sng" algn="ctr">
            <a:solidFill>
              <a:schemeClr val="accent1"/>
            </a:solidFill>
            <a:prstDash val="solid"/>
            <a:tailEnd type="arrow"/>
          </a:ln>
          <a:effectLst/>
        </p:spPr>
      </p:cxnSp>
      <p:cxnSp>
        <p:nvCxnSpPr>
          <p:cNvPr id="12" name="Straight Arrow Connector 11">
            <a:extLst>
              <a:ext uri="{FF2B5EF4-FFF2-40B4-BE49-F238E27FC236}">
                <a16:creationId xmlns:a16="http://schemas.microsoft.com/office/drawing/2014/main" id="{1110EB2A-306E-4D09-BC4A-BC4B4CB18FDB}"/>
              </a:ext>
            </a:extLst>
          </p:cNvPr>
          <p:cNvCxnSpPr>
            <a:stCxn id="10" idx="1"/>
            <a:endCxn id="9" idx="1"/>
          </p:cNvCxnSpPr>
          <p:nvPr/>
        </p:nvCxnSpPr>
        <p:spPr>
          <a:xfrm>
            <a:off x="5262719" y="4523727"/>
            <a:ext cx="563048" cy="342885"/>
          </a:xfrm>
          <a:prstGeom prst="straightConnector1">
            <a:avLst/>
          </a:prstGeom>
          <a:noFill/>
          <a:ln w="25400" cap="flat" cmpd="sng" algn="ctr">
            <a:solidFill>
              <a:schemeClr val="accent1"/>
            </a:solidFill>
            <a:prstDash val="solid"/>
            <a:tailEnd type="arrow"/>
          </a:ln>
          <a:effectLst/>
        </p:spPr>
      </p:cxnSp>
      <p:cxnSp>
        <p:nvCxnSpPr>
          <p:cNvPr id="13" name="Straight Arrow Connector 12">
            <a:extLst>
              <a:ext uri="{FF2B5EF4-FFF2-40B4-BE49-F238E27FC236}">
                <a16:creationId xmlns:a16="http://schemas.microsoft.com/office/drawing/2014/main" id="{8C64B3D5-1B7E-4DB0-B669-6439CA7A147F}"/>
              </a:ext>
            </a:extLst>
          </p:cNvPr>
          <p:cNvCxnSpPr>
            <a:cxnSpLocks/>
            <a:stCxn id="9" idx="4"/>
          </p:cNvCxnSpPr>
          <p:nvPr/>
        </p:nvCxnSpPr>
        <p:spPr>
          <a:xfrm>
            <a:off x="6185731" y="5385278"/>
            <a:ext cx="1179258" cy="378256"/>
          </a:xfrm>
          <a:prstGeom prst="straightConnector1">
            <a:avLst/>
          </a:prstGeom>
          <a:noFill/>
          <a:ln w="25400" cap="flat" cmpd="sng" algn="ctr">
            <a:solidFill>
              <a:schemeClr val="accent1"/>
            </a:solidFill>
            <a:prstDash val="solid"/>
            <a:tailEnd type="arrow"/>
          </a:ln>
          <a:effectLst/>
        </p:spPr>
      </p:cxnSp>
      <p:pic>
        <p:nvPicPr>
          <p:cNvPr id="14" name="Picture 13" descr="icon_arrows_in_circle.png">
            <a:extLst>
              <a:ext uri="{FF2B5EF4-FFF2-40B4-BE49-F238E27FC236}">
                <a16:creationId xmlns:a16="http://schemas.microsoft.com/office/drawing/2014/main" id="{175DFCD4-7B73-4B81-89B8-4CD2F3EDD286}"/>
              </a:ext>
            </a:extLst>
          </p:cNvPr>
          <p:cNvPicPr>
            <a:picLocks noChangeAspect="1"/>
          </p:cNvPicPr>
          <p:nvPr/>
        </p:nvPicPr>
        <p:blipFill>
          <a:blip r:embed="rId2">
            <a:duotone>
              <a:prstClr val="black"/>
              <a:schemeClr val="accent2">
                <a:tint val="45000"/>
                <a:satMod val="400000"/>
              </a:schemeClr>
            </a:duotone>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a:ext>
            </a:extLst>
          </a:blip>
          <a:stretch>
            <a:fillRect/>
          </a:stretch>
        </p:blipFill>
        <p:spPr>
          <a:xfrm>
            <a:off x="3746731" y="5567171"/>
            <a:ext cx="649712" cy="649712"/>
          </a:xfrm>
          <a:prstGeom prst="rect">
            <a:avLst/>
          </a:prstGeom>
        </p:spPr>
      </p:pic>
      <p:sp>
        <p:nvSpPr>
          <p:cNvPr id="15" name="Rectangle 14">
            <a:extLst>
              <a:ext uri="{FF2B5EF4-FFF2-40B4-BE49-F238E27FC236}">
                <a16:creationId xmlns:a16="http://schemas.microsoft.com/office/drawing/2014/main" id="{F9D83D38-20DE-4652-8AB3-622036B4222C}"/>
              </a:ext>
            </a:extLst>
          </p:cNvPr>
          <p:cNvSpPr/>
          <p:nvPr/>
        </p:nvSpPr>
        <p:spPr>
          <a:xfrm>
            <a:off x="2974626" y="4228111"/>
            <a:ext cx="3809888" cy="2044673"/>
          </a:xfrm>
          <a:prstGeom prst="rect">
            <a:avLst/>
          </a:prstGeom>
          <a:noFill/>
          <a:ln w="25400" cap="flat" cmpd="sng" algn="ctr">
            <a:solidFill>
              <a:srgbClr val="88888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16" name="TextBox 15">
            <a:extLst>
              <a:ext uri="{FF2B5EF4-FFF2-40B4-BE49-F238E27FC236}">
                <a16:creationId xmlns:a16="http://schemas.microsoft.com/office/drawing/2014/main" id="{0804F1DF-4940-4FD0-8926-45FEED040827}"/>
              </a:ext>
            </a:extLst>
          </p:cNvPr>
          <p:cNvSpPr txBox="1"/>
          <p:nvPr/>
        </p:nvSpPr>
        <p:spPr>
          <a:xfrm>
            <a:off x="4445706" y="5747248"/>
            <a:ext cx="1088156" cy="315009"/>
          </a:xfrm>
          <a:prstGeom prst="rect">
            <a:avLst/>
          </a:prstGeom>
          <a:noFill/>
        </p:spPr>
        <p:txBody>
          <a:bodyPr wrap="none" lIns="68122" tIns="34061" rIns="68122" bIns="34061" rtlCol="0">
            <a:noAutofit/>
          </a:bodyPr>
          <a:lstStyle/>
          <a:p>
            <a:pPr defTabSz="681072">
              <a:defRPr/>
            </a:pPr>
            <a:r>
              <a:rPr lang="en-US" sz="1600" kern="0" dirty="0">
                <a:solidFill>
                  <a:schemeClr val="tx1">
                    <a:lumMod val="65000"/>
                    <a:lumOff val="35000"/>
                  </a:schemeClr>
                </a:solidFill>
                <a:latin typeface="Sherman Sans Book" pitchFamily="50" charset="0"/>
                <a:ea typeface="Sherman Sans Book" pitchFamily="50" charset="0"/>
              </a:rPr>
              <a:t>Flume agent</a:t>
            </a:r>
          </a:p>
        </p:txBody>
      </p:sp>
      <p:pic>
        <p:nvPicPr>
          <p:cNvPr id="17" name="Picture 16" descr="cluster HDFS.ai">
            <a:extLst>
              <a:ext uri="{FF2B5EF4-FFF2-40B4-BE49-F238E27FC236}">
                <a16:creationId xmlns:a16="http://schemas.microsoft.com/office/drawing/2014/main" id="{411CF1D0-0A73-40F1-9FA0-F7E11C4D70C0}"/>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7669585" y="5975971"/>
            <a:ext cx="462605" cy="320387"/>
          </a:xfrm>
          <a:prstGeom prst="rect">
            <a:avLst/>
          </a:prstGeom>
        </p:spPr>
      </p:pic>
      <p:pic>
        <p:nvPicPr>
          <p:cNvPr id="18" name="Picture 17" descr="cluster HDFS.ai">
            <a:extLst>
              <a:ext uri="{FF2B5EF4-FFF2-40B4-BE49-F238E27FC236}">
                <a16:creationId xmlns:a16="http://schemas.microsoft.com/office/drawing/2014/main" id="{E6FCBB10-E76C-4FC4-8F46-31C9B63992C3}"/>
              </a:ext>
            </a:extLst>
          </p:cNvPr>
          <p:cNvPicPr>
            <a:picLocks noChangeAspect="1"/>
          </p:cNvPicPr>
          <p:nvPr/>
        </p:nvPicPr>
        <p:blipFill rotWithShape="1">
          <a:blip r:embed="rId4"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7281019" y="5975971"/>
            <a:ext cx="462605" cy="320387"/>
          </a:xfrm>
          <a:prstGeom prst="rect">
            <a:avLst/>
          </a:prstGeom>
        </p:spPr>
      </p:pic>
      <p:pic>
        <p:nvPicPr>
          <p:cNvPr id="19" name="Picture 18" descr="icon_hortonworks.png">
            <a:extLst>
              <a:ext uri="{FF2B5EF4-FFF2-40B4-BE49-F238E27FC236}">
                <a16:creationId xmlns:a16="http://schemas.microsoft.com/office/drawing/2014/main" id="{F0E85ED0-5CFB-44E9-AC12-3CA4F82DA621}"/>
              </a:ext>
            </a:extLst>
          </p:cNvPr>
          <p:cNvPicPr>
            <a:picLocks noChangeAspect="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colorTemperature colorTemp="8800"/>
                    </a14:imgEffect>
                  </a14:imgLayer>
                </a14:imgProps>
              </a:ext>
              <a:ext uri="{28A0092B-C50C-407E-A947-70E740481C1C}">
                <a14:useLocalDpi xmlns:a14="http://schemas.microsoft.com/office/drawing/2010/main"/>
              </a:ext>
            </a:extLst>
          </a:blip>
          <a:stretch>
            <a:fillRect/>
          </a:stretch>
        </p:blipFill>
        <p:spPr>
          <a:xfrm>
            <a:off x="7379781" y="5550337"/>
            <a:ext cx="511920" cy="511920"/>
          </a:xfrm>
          <a:prstGeom prst="rect">
            <a:avLst/>
          </a:prstGeom>
        </p:spPr>
      </p:pic>
      <p:sp>
        <p:nvSpPr>
          <p:cNvPr id="21" name="Rectangle 20">
            <a:extLst>
              <a:ext uri="{FF2B5EF4-FFF2-40B4-BE49-F238E27FC236}">
                <a16:creationId xmlns:a16="http://schemas.microsoft.com/office/drawing/2014/main" id="{021DB673-69D3-448D-A849-6B28A938E916}"/>
              </a:ext>
            </a:extLst>
          </p:cNvPr>
          <p:cNvSpPr/>
          <p:nvPr/>
        </p:nvSpPr>
        <p:spPr>
          <a:xfrm>
            <a:off x="7002445" y="5292718"/>
            <a:ext cx="1973617" cy="369332"/>
          </a:xfrm>
          <a:prstGeom prst="rect">
            <a:avLst/>
          </a:prstGeom>
        </p:spPr>
        <p:txBody>
          <a:bodyPr wrap="none">
            <a:spAutoFit/>
          </a:bodyPr>
          <a:lstStyle/>
          <a:p>
            <a:r>
              <a:rPr lang="en-US" kern="0" dirty="0">
                <a:solidFill>
                  <a:schemeClr val="tx1">
                    <a:lumMod val="65000"/>
                    <a:lumOff val="35000"/>
                  </a:schemeClr>
                </a:solidFill>
                <a:latin typeface="Sherman Sans Book" pitchFamily="50" charset="0"/>
                <a:ea typeface="Sherman Sans Book" pitchFamily="50" charset="0"/>
                <a:cs typeface="Arial"/>
              </a:rPr>
              <a:t>HDFS: </a:t>
            </a:r>
            <a:r>
              <a:rPr lang="en-US" kern="0" dirty="0" err="1">
                <a:solidFill>
                  <a:schemeClr val="tx1">
                    <a:lumMod val="65000"/>
                    <a:lumOff val="35000"/>
                  </a:schemeClr>
                </a:solidFill>
                <a:latin typeface="Sherman Sans Book" pitchFamily="50" charset="0"/>
                <a:ea typeface="Sherman Sans Book" pitchFamily="50" charset="0"/>
                <a:cs typeface="Arial"/>
              </a:rPr>
              <a:t>flumetweets</a:t>
            </a:r>
            <a:r>
              <a:rPr lang="en-US" kern="0" dirty="0">
                <a:solidFill>
                  <a:schemeClr val="tx1">
                    <a:lumMod val="65000"/>
                    <a:lumOff val="35000"/>
                  </a:schemeClr>
                </a:solidFill>
                <a:latin typeface="Sherman Sans Book" pitchFamily="50" charset="0"/>
                <a:ea typeface="Sherman Sans Book" pitchFamily="50" charset="0"/>
                <a:cs typeface="Arial"/>
              </a:rPr>
              <a:t>/</a:t>
            </a:r>
            <a:endParaRPr lang="en-US" dirty="0"/>
          </a:p>
        </p:txBody>
      </p:sp>
    </p:spTree>
    <p:extLst>
      <p:ext uri="{BB962C8B-B14F-4D97-AF65-F5344CB8AC3E}">
        <p14:creationId xmlns:p14="http://schemas.microsoft.com/office/powerpoint/2010/main" val="347869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863D6-5CF9-4503-A008-22CE75394DB1}"/>
              </a:ext>
            </a:extLst>
          </p:cNvPr>
          <p:cNvSpPr>
            <a:spLocks noGrp="1"/>
          </p:cNvSpPr>
          <p:nvPr>
            <p:ph type="title"/>
          </p:nvPr>
        </p:nvSpPr>
        <p:spPr/>
        <p:txBody>
          <a:bodyPr>
            <a:noAutofit/>
          </a:bodyPr>
          <a:lstStyle/>
          <a:p>
            <a:r>
              <a:rPr lang="en-US" dirty="0"/>
              <a:t>Hadoop: Scale out by Design</a:t>
            </a:r>
            <a:endParaRPr lang="en-IN" dirty="0"/>
          </a:p>
        </p:txBody>
      </p:sp>
      <p:sp>
        <p:nvSpPr>
          <p:cNvPr id="3" name="Content Placeholder 2">
            <a:extLst>
              <a:ext uri="{FF2B5EF4-FFF2-40B4-BE49-F238E27FC236}">
                <a16:creationId xmlns:a16="http://schemas.microsoft.com/office/drawing/2014/main" id="{DDF3FD35-0F52-4F28-BE2A-E76E8DA24AA7}"/>
              </a:ext>
            </a:extLst>
          </p:cNvPr>
          <p:cNvSpPr>
            <a:spLocks noGrp="1"/>
          </p:cNvSpPr>
          <p:nvPr>
            <p:ph idx="1"/>
          </p:nvPr>
        </p:nvSpPr>
        <p:spPr>
          <a:xfrm>
            <a:off x="768096" y="2314281"/>
            <a:ext cx="7290055" cy="2232212"/>
          </a:xfrm>
        </p:spPr>
        <p:txBody>
          <a:bodyPr>
            <a:noAutofit/>
          </a:bodyPr>
          <a:lstStyle/>
          <a:p>
            <a:r>
              <a:rPr lang="en-US" sz="1800" b="1" dirty="0"/>
              <a:t>Problem:</a:t>
            </a:r>
            <a:r>
              <a:rPr lang="en-US" sz="1800" dirty="0"/>
              <a:t> File too large to fit on a single storage platform?</a:t>
            </a:r>
          </a:p>
          <a:p>
            <a:r>
              <a:rPr lang="en-US" sz="1800" b="1" dirty="0"/>
              <a:t>Solution: </a:t>
            </a:r>
            <a:r>
              <a:rPr lang="en-US" sz="1800" dirty="0"/>
              <a:t>Split the file into blocks, then distribute the file over several computers.</a:t>
            </a:r>
          </a:p>
          <a:p>
            <a:r>
              <a:rPr lang="en-US" sz="1800" b="1" dirty="0"/>
              <a:t>Problem: </a:t>
            </a:r>
            <a:r>
              <a:rPr lang="en-US" sz="1800" dirty="0"/>
              <a:t>Server not “fast” enough to process your data?</a:t>
            </a:r>
          </a:p>
          <a:p>
            <a:r>
              <a:rPr lang="en-US" sz="1800" b="1" dirty="0"/>
              <a:t>Solution:</a:t>
            </a:r>
            <a:r>
              <a:rPr lang="en-US" sz="1800" dirty="0"/>
              <a:t> Distribute data processing over several computers.</a:t>
            </a:r>
          </a:p>
          <a:p>
            <a:r>
              <a:rPr lang="en-US" sz="1800" b="1" dirty="0"/>
              <a:t>Problem:</a:t>
            </a:r>
            <a:r>
              <a:rPr lang="en-US" sz="1800" dirty="0"/>
              <a:t> Need more storage or compute power?</a:t>
            </a:r>
          </a:p>
          <a:p>
            <a:r>
              <a:rPr lang="en-US" sz="1800" b="1" dirty="0"/>
              <a:t>Solution: </a:t>
            </a:r>
            <a:r>
              <a:rPr lang="en-US" sz="1800" dirty="0"/>
              <a:t>Add more nodes!</a:t>
            </a:r>
          </a:p>
        </p:txBody>
      </p:sp>
      <p:sp>
        <p:nvSpPr>
          <p:cNvPr id="4" name="Footer Placeholder 3">
            <a:extLst>
              <a:ext uri="{FF2B5EF4-FFF2-40B4-BE49-F238E27FC236}">
                <a16:creationId xmlns:a16="http://schemas.microsoft.com/office/drawing/2014/main" id="{EC638429-A513-4DC7-9357-124ED1F6244C}"/>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EDA0AAD9-1000-4B18-8479-01A5963F4A76}"/>
              </a:ext>
            </a:extLst>
          </p:cNvPr>
          <p:cNvSpPr>
            <a:spLocks noGrp="1"/>
          </p:cNvSpPr>
          <p:nvPr>
            <p:ph type="sldNum" sz="quarter" idx="12"/>
          </p:nvPr>
        </p:nvSpPr>
        <p:spPr/>
        <p:txBody>
          <a:bodyPr>
            <a:noAutofit/>
          </a:bodyPr>
          <a:lstStyle/>
          <a:p>
            <a:fld id="{4FAB73BC-B049-4115-A692-8D63A059BFB8}" type="slidenum">
              <a:rPr lang="en-US" smtClean="0"/>
              <a:t>6</a:t>
            </a:fld>
            <a:endParaRPr lang="en-US" dirty="0"/>
          </a:p>
        </p:txBody>
      </p:sp>
      <p:grpSp>
        <p:nvGrpSpPr>
          <p:cNvPr id="15" name="Group 14">
            <a:extLst>
              <a:ext uri="{FF2B5EF4-FFF2-40B4-BE49-F238E27FC236}">
                <a16:creationId xmlns:a16="http://schemas.microsoft.com/office/drawing/2014/main" id="{E711E239-4A6E-49A1-A24C-A07E82B76D52}"/>
              </a:ext>
            </a:extLst>
          </p:cNvPr>
          <p:cNvGrpSpPr/>
          <p:nvPr/>
        </p:nvGrpSpPr>
        <p:grpSpPr>
          <a:xfrm>
            <a:off x="4296884" y="4590120"/>
            <a:ext cx="2844289" cy="1794979"/>
            <a:chOff x="5125674" y="4473147"/>
            <a:chExt cx="2844289" cy="1794979"/>
          </a:xfrm>
        </p:grpSpPr>
        <p:pic>
          <p:nvPicPr>
            <p:cNvPr id="16" name="Picture 15">
              <a:extLst>
                <a:ext uri="{FF2B5EF4-FFF2-40B4-BE49-F238E27FC236}">
                  <a16:creationId xmlns:a16="http://schemas.microsoft.com/office/drawing/2014/main" id="{AC32B449-3C67-45F3-B000-DAD0159079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8429" y="5568146"/>
              <a:ext cx="490806" cy="699980"/>
            </a:xfrm>
            <a:prstGeom prst="rect">
              <a:avLst/>
            </a:prstGeom>
          </p:spPr>
        </p:pic>
        <p:pic>
          <p:nvPicPr>
            <p:cNvPr id="17" name="Picture 16">
              <a:extLst>
                <a:ext uri="{FF2B5EF4-FFF2-40B4-BE49-F238E27FC236}">
                  <a16:creationId xmlns:a16="http://schemas.microsoft.com/office/drawing/2014/main" id="{8AC06F95-FEEE-4B82-8C38-A403AA185A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18793" y="5563488"/>
              <a:ext cx="490806" cy="699980"/>
            </a:xfrm>
            <a:prstGeom prst="rect">
              <a:avLst/>
            </a:prstGeom>
          </p:spPr>
        </p:pic>
        <p:pic>
          <p:nvPicPr>
            <p:cNvPr id="18" name="Picture 17">
              <a:extLst>
                <a:ext uri="{FF2B5EF4-FFF2-40B4-BE49-F238E27FC236}">
                  <a16:creationId xmlns:a16="http://schemas.microsoft.com/office/drawing/2014/main" id="{AE12F367-CC6F-460C-9958-32441387DDF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9157" y="5563488"/>
              <a:ext cx="490806" cy="699980"/>
            </a:xfrm>
            <a:prstGeom prst="rect">
              <a:avLst/>
            </a:prstGeom>
          </p:spPr>
        </p:pic>
        <p:sp>
          <p:nvSpPr>
            <p:cNvPr id="19" name="Cross 18">
              <a:extLst>
                <a:ext uri="{FF2B5EF4-FFF2-40B4-BE49-F238E27FC236}">
                  <a16:creationId xmlns:a16="http://schemas.microsoft.com/office/drawing/2014/main" id="{AA53D849-87A4-4128-896B-A84721997549}"/>
                </a:ext>
              </a:extLst>
            </p:cNvPr>
            <p:cNvSpPr/>
            <p:nvPr/>
          </p:nvSpPr>
          <p:spPr>
            <a:xfrm>
              <a:off x="5431949" y="5813113"/>
              <a:ext cx="231962" cy="230639"/>
            </a:xfrm>
            <a:prstGeom prst="plus">
              <a:avLst>
                <a:gd name="adj" fmla="val 38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20" name="Cross 19">
              <a:extLst>
                <a:ext uri="{FF2B5EF4-FFF2-40B4-BE49-F238E27FC236}">
                  <a16:creationId xmlns:a16="http://schemas.microsoft.com/office/drawing/2014/main" id="{3F403D26-01B2-4D62-8F1E-09F4DB0F5EE5}"/>
                </a:ext>
              </a:extLst>
            </p:cNvPr>
            <p:cNvSpPr/>
            <p:nvPr/>
          </p:nvSpPr>
          <p:spPr>
            <a:xfrm>
              <a:off x="6343754" y="5799844"/>
              <a:ext cx="231962" cy="230639"/>
            </a:xfrm>
            <a:prstGeom prst="plus">
              <a:avLst>
                <a:gd name="adj" fmla="val 38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21" name="Cross 20">
              <a:extLst>
                <a:ext uri="{FF2B5EF4-FFF2-40B4-BE49-F238E27FC236}">
                  <a16:creationId xmlns:a16="http://schemas.microsoft.com/office/drawing/2014/main" id="{D22C1F7F-6FF9-4C49-8AE4-5CA1CBC670B6}"/>
                </a:ext>
              </a:extLst>
            </p:cNvPr>
            <p:cNvSpPr/>
            <p:nvPr/>
          </p:nvSpPr>
          <p:spPr>
            <a:xfrm>
              <a:off x="7178397" y="5758214"/>
              <a:ext cx="231962" cy="230639"/>
            </a:xfrm>
            <a:prstGeom prst="plus">
              <a:avLst>
                <a:gd name="adj" fmla="val 38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22" name="Flowchart: Process 21">
              <a:extLst>
                <a:ext uri="{FF2B5EF4-FFF2-40B4-BE49-F238E27FC236}">
                  <a16:creationId xmlns:a16="http://schemas.microsoft.com/office/drawing/2014/main" id="{85EDC26E-B924-423C-B062-9C090E58DE1B}"/>
                </a:ext>
              </a:extLst>
            </p:cNvPr>
            <p:cNvSpPr/>
            <p:nvPr/>
          </p:nvSpPr>
          <p:spPr>
            <a:xfrm>
              <a:off x="5125674" y="4473147"/>
              <a:ext cx="2635840" cy="34658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Data</a:t>
              </a:r>
              <a:endParaRPr lang="en-US" sz="1600" dirty="0">
                <a:latin typeface="Sherman Sans Book" pitchFamily="50" charset="0"/>
                <a:ea typeface="Sherman Sans Book" pitchFamily="50" charset="0"/>
              </a:endParaRPr>
            </a:p>
          </p:txBody>
        </p:sp>
        <p:sp>
          <p:nvSpPr>
            <p:cNvPr id="23" name="Flowchart: Process 22">
              <a:extLst>
                <a:ext uri="{FF2B5EF4-FFF2-40B4-BE49-F238E27FC236}">
                  <a16:creationId xmlns:a16="http://schemas.microsoft.com/office/drawing/2014/main" id="{B8BB14EC-B93C-431B-999F-E81DE1E61B8F}"/>
                </a:ext>
              </a:extLst>
            </p:cNvPr>
            <p:cNvSpPr/>
            <p:nvPr/>
          </p:nvSpPr>
          <p:spPr>
            <a:xfrm>
              <a:off x="5125674" y="4830822"/>
              <a:ext cx="2635840" cy="34658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Compute</a:t>
              </a:r>
              <a:endParaRPr lang="en-US" sz="1600" dirty="0">
                <a:latin typeface="Sherman Sans Book" pitchFamily="50" charset="0"/>
                <a:ea typeface="Sherman Sans Book" pitchFamily="50" charset="0"/>
              </a:endParaRPr>
            </a:p>
          </p:txBody>
        </p:sp>
        <p:sp>
          <p:nvSpPr>
            <p:cNvPr id="24" name="Down Arrow 35">
              <a:extLst>
                <a:ext uri="{FF2B5EF4-FFF2-40B4-BE49-F238E27FC236}">
                  <a16:creationId xmlns:a16="http://schemas.microsoft.com/office/drawing/2014/main" id="{170704B3-41D6-4F7B-8B25-03030C92D4B5}"/>
                </a:ext>
              </a:extLst>
            </p:cNvPr>
            <p:cNvSpPr/>
            <p:nvPr/>
          </p:nvSpPr>
          <p:spPr>
            <a:xfrm>
              <a:off x="5950663" y="5242975"/>
              <a:ext cx="221226" cy="302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25" name="Down Arrow 36">
              <a:extLst>
                <a:ext uri="{FF2B5EF4-FFF2-40B4-BE49-F238E27FC236}">
                  <a16:creationId xmlns:a16="http://schemas.microsoft.com/office/drawing/2014/main" id="{33B04AFD-7193-4456-AB4C-A20B74A21CE8}"/>
                </a:ext>
              </a:extLst>
            </p:cNvPr>
            <p:cNvSpPr/>
            <p:nvPr/>
          </p:nvSpPr>
          <p:spPr>
            <a:xfrm>
              <a:off x="6803084" y="5242975"/>
              <a:ext cx="221226" cy="302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26" name="Down Arrow 37">
              <a:extLst>
                <a:ext uri="{FF2B5EF4-FFF2-40B4-BE49-F238E27FC236}">
                  <a16:creationId xmlns:a16="http://schemas.microsoft.com/office/drawing/2014/main" id="{7C134F42-45E8-4BBF-9496-B9CD245FCA81}"/>
                </a:ext>
              </a:extLst>
            </p:cNvPr>
            <p:cNvSpPr/>
            <p:nvPr/>
          </p:nvSpPr>
          <p:spPr>
            <a:xfrm>
              <a:off x="7560251" y="5242974"/>
              <a:ext cx="221226" cy="302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grpSp>
      <p:grpSp>
        <p:nvGrpSpPr>
          <p:cNvPr id="31" name="Group 30">
            <a:extLst>
              <a:ext uri="{FF2B5EF4-FFF2-40B4-BE49-F238E27FC236}">
                <a16:creationId xmlns:a16="http://schemas.microsoft.com/office/drawing/2014/main" id="{1B81456E-07EC-4913-B65A-1C93FB1D254D}"/>
              </a:ext>
            </a:extLst>
          </p:cNvPr>
          <p:cNvGrpSpPr/>
          <p:nvPr/>
        </p:nvGrpSpPr>
        <p:grpSpPr>
          <a:xfrm>
            <a:off x="1386546" y="4590120"/>
            <a:ext cx="3100384" cy="1799637"/>
            <a:chOff x="1386546" y="4590120"/>
            <a:chExt cx="3100384" cy="1799637"/>
          </a:xfrm>
        </p:grpSpPr>
        <p:sp>
          <p:nvSpPr>
            <p:cNvPr id="6" name="Cross 5">
              <a:extLst>
                <a:ext uri="{FF2B5EF4-FFF2-40B4-BE49-F238E27FC236}">
                  <a16:creationId xmlns:a16="http://schemas.microsoft.com/office/drawing/2014/main" id="{789D6584-ECD9-4A43-9AED-335A8C223051}"/>
                </a:ext>
              </a:extLst>
            </p:cNvPr>
            <p:cNvSpPr/>
            <p:nvPr/>
          </p:nvSpPr>
          <p:spPr>
            <a:xfrm>
              <a:off x="1948916" y="5934744"/>
              <a:ext cx="231962" cy="230639"/>
            </a:xfrm>
            <a:prstGeom prst="plus">
              <a:avLst>
                <a:gd name="adj" fmla="val 38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7" name="Cross 6">
              <a:extLst>
                <a:ext uri="{FF2B5EF4-FFF2-40B4-BE49-F238E27FC236}">
                  <a16:creationId xmlns:a16="http://schemas.microsoft.com/office/drawing/2014/main" id="{A764FF41-28E9-43C7-913F-DD77725308CC}"/>
                </a:ext>
              </a:extLst>
            </p:cNvPr>
            <p:cNvSpPr/>
            <p:nvPr/>
          </p:nvSpPr>
          <p:spPr>
            <a:xfrm>
              <a:off x="2860721" y="5921475"/>
              <a:ext cx="231962" cy="230639"/>
            </a:xfrm>
            <a:prstGeom prst="plus">
              <a:avLst>
                <a:gd name="adj" fmla="val 38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8" name="Cross 7">
              <a:extLst>
                <a:ext uri="{FF2B5EF4-FFF2-40B4-BE49-F238E27FC236}">
                  <a16:creationId xmlns:a16="http://schemas.microsoft.com/office/drawing/2014/main" id="{92B516D9-B39C-417A-BC6A-E8DB92AA1FE6}"/>
                </a:ext>
              </a:extLst>
            </p:cNvPr>
            <p:cNvSpPr/>
            <p:nvPr/>
          </p:nvSpPr>
          <p:spPr>
            <a:xfrm>
              <a:off x="3695364" y="5879845"/>
              <a:ext cx="231962" cy="230639"/>
            </a:xfrm>
            <a:prstGeom prst="plus">
              <a:avLst>
                <a:gd name="adj" fmla="val 3899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9" name="Flowchart: Process 8">
              <a:extLst>
                <a:ext uri="{FF2B5EF4-FFF2-40B4-BE49-F238E27FC236}">
                  <a16:creationId xmlns:a16="http://schemas.microsoft.com/office/drawing/2014/main" id="{666A339C-7FC7-48BB-89A0-71F9C44D64E4}"/>
                </a:ext>
              </a:extLst>
            </p:cNvPr>
            <p:cNvSpPr/>
            <p:nvPr/>
          </p:nvSpPr>
          <p:spPr>
            <a:xfrm>
              <a:off x="1533122" y="4590120"/>
              <a:ext cx="2765322" cy="34658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Data</a:t>
              </a:r>
              <a:endParaRPr lang="en-US" sz="1600" dirty="0">
                <a:latin typeface="Sherman Sans Book" pitchFamily="50" charset="0"/>
                <a:ea typeface="Sherman Sans Book" pitchFamily="50" charset="0"/>
              </a:endParaRPr>
            </a:p>
          </p:txBody>
        </p:sp>
        <p:sp>
          <p:nvSpPr>
            <p:cNvPr id="10" name="Flowchart: Process 9">
              <a:extLst>
                <a:ext uri="{FF2B5EF4-FFF2-40B4-BE49-F238E27FC236}">
                  <a16:creationId xmlns:a16="http://schemas.microsoft.com/office/drawing/2014/main" id="{4E86CA38-71B9-44B9-9653-6018B4C66804}"/>
                </a:ext>
              </a:extLst>
            </p:cNvPr>
            <p:cNvSpPr/>
            <p:nvPr/>
          </p:nvSpPr>
          <p:spPr>
            <a:xfrm>
              <a:off x="1533122" y="4947795"/>
              <a:ext cx="2765322" cy="34658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Compute</a:t>
              </a:r>
              <a:endParaRPr lang="en-US" sz="1600" dirty="0">
                <a:latin typeface="Sherman Sans Book" pitchFamily="50" charset="0"/>
                <a:ea typeface="Sherman Sans Book" pitchFamily="50" charset="0"/>
              </a:endParaRPr>
            </a:p>
          </p:txBody>
        </p:sp>
        <p:sp>
          <p:nvSpPr>
            <p:cNvPr id="11" name="Down Arrow 22">
              <a:extLst>
                <a:ext uri="{FF2B5EF4-FFF2-40B4-BE49-F238E27FC236}">
                  <a16:creationId xmlns:a16="http://schemas.microsoft.com/office/drawing/2014/main" id="{BF9261CF-3FFD-43AF-8441-19AC60B0E437}"/>
                </a:ext>
              </a:extLst>
            </p:cNvPr>
            <p:cNvSpPr/>
            <p:nvPr/>
          </p:nvSpPr>
          <p:spPr>
            <a:xfrm>
              <a:off x="1590897" y="5364605"/>
              <a:ext cx="221226" cy="302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12" name="Down Arrow 23">
              <a:extLst>
                <a:ext uri="{FF2B5EF4-FFF2-40B4-BE49-F238E27FC236}">
                  <a16:creationId xmlns:a16="http://schemas.microsoft.com/office/drawing/2014/main" id="{926BEB7F-FE30-4042-B97B-3F0737439361}"/>
                </a:ext>
              </a:extLst>
            </p:cNvPr>
            <p:cNvSpPr/>
            <p:nvPr/>
          </p:nvSpPr>
          <p:spPr>
            <a:xfrm>
              <a:off x="2467630" y="5364606"/>
              <a:ext cx="221226" cy="302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13" name="Down Arrow 24">
              <a:extLst>
                <a:ext uri="{FF2B5EF4-FFF2-40B4-BE49-F238E27FC236}">
                  <a16:creationId xmlns:a16="http://schemas.microsoft.com/office/drawing/2014/main" id="{D62DD2E1-33C8-4D35-B7A3-5766291D4FDC}"/>
                </a:ext>
              </a:extLst>
            </p:cNvPr>
            <p:cNvSpPr/>
            <p:nvPr/>
          </p:nvSpPr>
          <p:spPr>
            <a:xfrm>
              <a:off x="3320051" y="5364606"/>
              <a:ext cx="221226" cy="302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14" name="Down Arrow 25">
              <a:extLst>
                <a:ext uri="{FF2B5EF4-FFF2-40B4-BE49-F238E27FC236}">
                  <a16:creationId xmlns:a16="http://schemas.microsoft.com/office/drawing/2014/main" id="{5484F2DE-26A2-4435-AEA0-C8A25BF4466D}"/>
                </a:ext>
              </a:extLst>
            </p:cNvPr>
            <p:cNvSpPr/>
            <p:nvPr/>
          </p:nvSpPr>
          <p:spPr>
            <a:xfrm>
              <a:off x="4077218" y="5364605"/>
              <a:ext cx="221226" cy="30234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pic>
          <p:nvPicPr>
            <p:cNvPr id="27" name="Picture 26">
              <a:extLst>
                <a:ext uri="{FF2B5EF4-FFF2-40B4-BE49-F238E27FC236}">
                  <a16:creationId xmlns:a16="http://schemas.microsoft.com/office/drawing/2014/main" id="{4720EAD5-9536-40E6-9B21-5B30EF023C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6546" y="5689777"/>
              <a:ext cx="490806" cy="699980"/>
            </a:xfrm>
            <a:prstGeom prst="rect">
              <a:avLst/>
            </a:prstGeom>
          </p:spPr>
        </p:pic>
        <p:pic>
          <p:nvPicPr>
            <p:cNvPr id="28" name="Picture 27">
              <a:extLst>
                <a:ext uri="{FF2B5EF4-FFF2-40B4-BE49-F238E27FC236}">
                  <a16:creationId xmlns:a16="http://schemas.microsoft.com/office/drawing/2014/main" id="{996E1BC5-8F3F-4449-859C-D38D8829F6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75396" y="5689777"/>
              <a:ext cx="490806" cy="699980"/>
            </a:xfrm>
            <a:prstGeom prst="rect">
              <a:avLst/>
            </a:prstGeom>
          </p:spPr>
        </p:pic>
        <p:pic>
          <p:nvPicPr>
            <p:cNvPr id="29" name="Picture 28">
              <a:extLst>
                <a:ext uri="{FF2B5EF4-FFF2-40B4-BE49-F238E27FC236}">
                  <a16:creationId xmlns:a16="http://schemas.microsoft.com/office/drawing/2014/main" id="{39A8DEBF-5B3C-41AF-A513-E60B13AA057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5760" y="5685119"/>
              <a:ext cx="490806" cy="699980"/>
            </a:xfrm>
            <a:prstGeom prst="rect">
              <a:avLst/>
            </a:prstGeom>
          </p:spPr>
        </p:pic>
        <p:pic>
          <p:nvPicPr>
            <p:cNvPr id="30" name="Picture 29">
              <a:extLst>
                <a:ext uri="{FF2B5EF4-FFF2-40B4-BE49-F238E27FC236}">
                  <a16:creationId xmlns:a16="http://schemas.microsoft.com/office/drawing/2014/main" id="{CD75C67F-0DAA-4042-A753-9C866D7136C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96124" y="5685119"/>
              <a:ext cx="490806" cy="699980"/>
            </a:xfrm>
            <a:prstGeom prst="rect">
              <a:avLst/>
            </a:prstGeom>
          </p:spPr>
        </p:pic>
      </p:grpSp>
    </p:spTree>
    <p:extLst>
      <p:ext uri="{BB962C8B-B14F-4D97-AF65-F5344CB8AC3E}">
        <p14:creationId xmlns:p14="http://schemas.microsoft.com/office/powerpoint/2010/main" val="341807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2CDAD-A341-4A53-957D-7A6E87AF6D56}"/>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Sqoop</a:t>
            </a:r>
          </a:p>
        </p:txBody>
      </p:sp>
      <p:cxnSp>
        <p:nvCxnSpPr>
          <p:cNvPr id="20" name="Straight Connector 19">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28797440-4D37-48CA-A3A8-F5E2E5BF1CEE}"/>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8E56ECBA-6A61-47E1-8128-54D34C77B49B}"/>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60</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943811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Sqoop</a:t>
            </a:r>
          </a:p>
        </p:txBody>
      </p:sp>
      <p:sp>
        <p:nvSpPr>
          <p:cNvPr id="3" name="Content Placeholder 2"/>
          <p:cNvSpPr>
            <a:spLocks noGrp="1"/>
          </p:cNvSpPr>
          <p:nvPr>
            <p:ph idx="1"/>
          </p:nvPr>
        </p:nvSpPr>
        <p:spPr/>
        <p:txBody>
          <a:bodyPr/>
          <a:lstStyle/>
          <a:p>
            <a:r>
              <a:rPr lang="en-US" dirty="0"/>
              <a:t>Sqoop is a data transfer tool, designed to move data between RDBMS and Hadoop.</a:t>
            </a:r>
          </a:p>
          <a:p>
            <a:r>
              <a:rPr lang="en-US" dirty="0"/>
              <a:t>Sqoop runs on a Hadoop client.</a:t>
            </a:r>
          </a:p>
          <a:p>
            <a:r>
              <a:rPr lang="en-US" dirty="0"/>
              <a:t>It uses JDBC middleware to connect to the RDBMS.</a:t>
            </a:r>
          </a:p>
          <a:p>
            <a:r>
              <a:rPr lang="en-US" dirty="0"/>
              <a:t>It can be used to:</a:t>
            </a:r>
          </a:p>
          <a:p>
            <a:pPr lvl="1"/>
            <a:r>
              <a:rPr lang="en-US" dirty="0"/>
              <a:t>Import data into HDFS.</a:t>
            </a:r>
          </a:p>
          <a:p>
            <a:pPr lvl="1"/>
            <a:r>
              <a:rPr lang="en-US" dirty="0"/>
              <a:t>Export data from HDFS.</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61</a:t>
            </a:fld>
            <a:endParaRPr lang="en-US" dirty="0"/>
          </a:p>
        </p:txBody>
      </p:sp>
      <p:pic>
        <p:nvPicPr>
          <p:cNvPr id="2050" name="Picture 2" descr="Image result for sq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4468" y="1023043"/>
            <a:ext cx="1733520" cy="458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81429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Straight Arrow Connector 37">
            <a:extLst>
              <a:ext uri="{FF2B5EF4-FFF2-40B4-BE49-F238E27FC236}">
                <a16:creationId xmlns:a16="http://schemas.microsoft.com/office/drawing/2014/main" id="{D1707647-3298-4B2A-A931-B675FA090F9F}"/>
              </a:ext>
            </a:extLst>
          </p:cNvPr>
          <p:cNvCxnSpPr>
            <a:cxnSpLocks/>
          </p:cNvCxnSpPr>
          <p:nvPr/>
        </p:nvCxnSpPr>
        <p:spPr>
          <a:xfrm>
            <a:off x="2130123" y="3346641"/>
            <a:ext cx="0" cy="1254483"/>
          </a:xfrm>
          <a:prstGeom prst="straightConnector1">
            <a:avLst/>
          </a:prstGeom>
          <a:ln w="25400">
            <a:solidFill>
              <a:srgbClr val="595959"/>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44B00D11-40C2-4987-9BFB-33C27E40A0C1}"/>
              </a:ext>
            </a:extLst>
          </p:cNvPr>
          <p:cNvSpPr/>
          <p:nvPr/>
        </p:nvSpPr>
        <p:spPr>
          <a:xfrm>
            <a:off x="3753966" y="4488287"/>
            <a:ext cx="3703033" cy="1584827"/>
          </a:xfrm>
          <a:prstGeom prst="rect">
            <a:avLst/>
          </a:prstGeom>
          <a:noFill/>
          <a:ln w="25400" cap="flat" cmpd="sng" algn="ctr">
            <a:solidFill>
              <a:srgbClr val="BFBFBF"/>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2" name="Title 1">
            <a:extLst>
              <a:ext uri="{FF2B5EF4-FFF2-40B4-BE49-F238E27FC236}">
                <a16:creationId xmlns:a16="http://schemas.microsoft.com/office/drawing/2014/main" id="{0026ADB9-F420-4D3E-BAF2-73AE509E693B}"/>
              </a:ext>
            </a:extLst>
          </p:cNvPr>
          <p:cNvSpPr>
            <a:spLocks noGrp="1"/>
          </p:cNvSpPr>
          <p:nvPr>
            <p:ph type="title"/>
          </p:nvPr>
        </p:nvSpPr>
        <p:spPr/>
        <p:txBody>
          <a:bodyPr>
            <a:noAutofit/>
          </a:bodyPr>
          <a:lstStyle/>
          <a:p>
            <a:r>
              <a:rPr lang="en-US" dirty="0"/>
              <a:t>Overview of Sqoop</a:t>
            </a:r>
            <a:endParaRPr lang="en-IN" dirty="0"/>
          </a:p>
        </p:txBody>
      </p:sp>
      <p:sp>
        <p:nvSpPr>
          <p:cNvPr id="3" name="Footer Placeholder 2">
            <a:extLst>
              <a:ext uri="{FF2B5EF4-FFF2-40B4-BE49-F238E27FC236}">
                <a16:creationId xmlns:a16="http://schemas.microsoft.com/office/drawing/2014/main" id="{F67A559F-5E46-4F1F-A263-6C50AA61561B}"/>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AC0ADE86-2765-478B-8293-D72C823D54E3}"/>
              </a:ext>
            </a:extLst>
          </p:cNvPr>
          <p:cNvSpPr>
            <a:spLocks noGrp="1"/>
          </p:cNvSpPr>
          <p:nvPr>
            <p:ph type="sldNum" sz="quarter" idx="12"/>
          </p:nvPr>
        </p:nvSpPr>
        <p:spPr/>
        <p:txBody>
          <a:bodyPr>
            <a:noAutofit/>
          </a:bodyPr>
          <a:lstStyle/>
          <a:p>
            <a:fld id="{4FAB73BC-B049-4115-A692-8D63A059BFB8}" type="slidenum">
              <a:rPr lang="en-US" smtClean="0"/>
              <a:t>62</a:t>
            </a:fld>
            <a:endParaRPr lang="en-US" dirty="0"/>
          </a:p>
        </p:txBody>
      </p:sp>
      <p:sp>
        <p:nvSpPr>
          <p:cNvPr id="7" name="TextBox 6">
            <a:extLst>
              <a:ext uri="{FF2B5EF4-FFF2-40B4-BE49-F238E27FC236}">
                <a16:creationId xmlns:a16="http://schemas.microsoft.com/office/drawing/2014/main" id="{05FF1C4F-4C4B-4ADB-ADA8-86AFBEE18795}"/>
              </a:ext>
            </a:extLst>
          </p:cNvPr>
          <p:cNvSpPr txBox="1"/>
          <p:nvPr/>
        </p:nvSpPr>
        <p:spPr>
          <a:xfrm>
            <a:off x="3954416" y="3028580"/>
            <a:ext cx="725877" cy="438119"/>
          </a:xfrm>
          <a:prstGeom prst="rect">
            <a:avLst/>
          </a:prstGeom>
          <a:noFill/>
        </p:spPr>
        <p:txBody>
          <a:bodyPr wrap="none" lIns="68122" tIns="34061" rIns="68122" bIns="34061" rtlCol="0">
            <a:noAutofit/>
          </a:bodyPr>
          <a:lstStyle/>
          <a:p>
            <a:pPr algn="ctr" defTabSz="681072">
              <a:defRPr/>
            </a:pPr>
            <a:r>
              <a:rPr lang="en-US" sz="1200" kern="0" dirty="0">
                <a:solidFill>
                  <a:schemeClr val="tx1">
                    <a:lumMod val="65000"/>
                    <a:lumOff val="35000"/>
                  </a:schemeClr>
                </a:solidFill>
                <a:latin typeface="Sherman Sans Book" pitchFamily="50" charset="0"/>
                <a:ea typeface="Sherman Sans Book" pitchFamily="50" charset="0"/>
              </a:rPr>
              <a:t>Relational</a:t>
            </a:r>
            <a:br>
              <a:rPr lang="en-US" sz="1200" kern="0" dirty="0">
                <a:solidFill>
                  <a:schemeClr val="tx1">
                    <a:lumMod val="65000"/>
                    <a:lumOff val="35000"/>
                  </a:schemeClr>
                </a:solidFill>
                <a:latin typeface="Sherman Sans Book" pitchFamily="50" charset="0"/>
                <a:ea typeface="Sherman Sans Book" pitchFamily="50" charset="0"/>
              </a:rPr>
            </a:br>
            <a:r>
              <a:rPr lang="en-US" sz="1200" kern="0" dirty="0">
                <a:solidFill>
                  <a:schemeClr val="tx1">
                    <a:lumMod val="65000"/>
                    <a:lumOff val="35000"/>
                  </a:schemeClr>
                </a:solidFill>
                <a:latin typeface="Sherman Sans Book" pitchFamily="50" charset="0"/>
                <a:ea typeface="Sherman Sans Book" pitchFamily="50" charset="0"/>
              </a:rPr>
              <a:t>database</a:t>
            </a:r>
          </a:p>
        </p:txBody>
      </p:sp>
      <p:sp>
        <p:nvSpPr>
          <p:cNvPr id="8" name="Can 31">
            <a:extLst>
              <a:ext uri="{FF2B5EF4-FFF2-40B4-BE49-F238E27FC236}">
                <a16:creationId xmlns:a16="http://schemas.microsoft.com/office/drawing/2014/main" id="{8C335B9E-E712-445D-9AE2-5E37BE2A289E}"/>
              </a:ext>
            </a:extLst>
          </p:cNvPr>
          <p:cNvSpPr/>
          <p:nvPr/>
        </p:nvSpPr>
        <p:spPr>
          <a:xfrm>
            <a:off x="4006822" y="2532793"/>
            <a:ext cx="592894" cy="510266"/>
          </a:xfrm>
          <a:prstGeom prst="can">
            <a:avLst/>
          </a:prstGeom>
          <a:solidFill>
            <a:schemeClr val="accent1"/>
          </a:solidFill>
          <a:ln w="25400" cap="flat" cmpd="sng" algn="ctr">
            <a:solidFill>
              <a:schemeClr val="bg1"/>
            </a:solid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9" name="TextBox 8">
            <a:extLst>
              <a:ext uri="{FF2B5EF4-FFF2-40B4-BE49-F238E27FC236}">
                <a16:creationId xmlns:a16="http://schemas.microsoft.com/office/drawing/2014/main" id="{7FCFDF47-858B-4F15-881F-4FEB1A44C142}"/>
              </a:ext>
            </a:extLst>
          </p:cNvPr>
          <p:cNvSpPr txBox="1"/>
          <p:nvPr/>
        </p:nvSpPr>
        <p:spPr>
          <a:xfrm>
            <a:off x="4923130" y="3028580"/>
            <a:ext cx="1059301" cy="438119"/>
          </a:xfrm>
          <a:prstGeom prst="rect">
            <a:avLst/>
          </a:prstGeom>
          <a:noFill/>
        </p:spPr>
        <p:txBody>
          <a:bodyPr wrap="none" lIns="68122" tIns="34061" rIns="68122" bIns="34061" rtlCol="0">
            <a:noAutofit/>
          </a:bodyPr>
          <a:lstStyle/>
          <a:p>
            <a:pPr algn="ctr" defTabSz="681072">
              <a:defRPr/>
            </a:pPr>
            <a:r>
              <a:rPr lang="en-US" sz="1200" kern="0" dirty="0">
                <a:solidFill>
                  <a:schemeClr val="tx1">
                    <a:lumMod val="65000"/>
                    <a:lumOff val="35000"/>
                  </a:schemeClr>
                </a:solidFill>
                <a:latin typeface="Sherman Sans Book" pitchFamily="50" charset="0"/>
                <a:ea typeface="Sherman Sans Book" pitchFamily="50" charset="0"/>
              </a:rPr>
              <a:t>Enterprise</a:t>
            </a:r>
          </a:p>
          <a:p>
            <a:pPr algn="ctr" defTabSz="681072">
              <a:defRPr/>
            </a:pPr>
            <a:r>
              <a:rPr lang="en-US" sz="1200" kern="0" dirty="0">
                <a:solidFill>
                  <a:schemeClr val="tx1">
                    <a:lumMod val="65000"/>
                    <a:lumOff val="35000"/>
                  </a:schemeClr>
                </a:solidFill>
                <a:latin typeface="Sherman Sans Book" pitchFamily="50" charset="0"/>
                <a:ea typeface="Sherman Sans Book" pitchFamily="50" charset="0"/>
              </a:rPr>
              <a:t>data warehouse</a:t>
            </a:r>
          </a:p>
        </p:txBody>
      </p:sp>
      <p:sp>
        <p:nvSpPr>
          <p:cNvPr id="10" name="Multidocument 33">
            <a:extLst>
              <a:ext uri="{FF2B5EF4-FFF2-40B4-BE49-F238E27FC236}">
                <a16:creationId xmlns:a16="http://schemas.microsoft.com/office/drawing/2014/main" id="{67C19A81-05F3-466C-9C9F-26423F54E328}"/>
              </a:ext>
            </a:extLst>
          </p:cNvPr>
          <p:cNvSpPr/>
          <p:nvPr/>
        </p:nvSpPr>
        <p:spPr>
          <a:xfrm>
            <a:off x="6319182" y="2448901"/>
            <a:ext cx="670560" cy="617220"/>
          </a:xfrm>
          <a:prstGeom prst="flowChartMultidocument">
            <a:avLst/>
          </a:prstGeom>
          <a:solidFill>
            <a:schemeClr val="accent1"/>
          </a:solidFill>
          <a:ln w="25400" cap="flat" cmpd="sng" algn="ctr">
            <a:solidFill>
              <a:schemeClr val="bg1"/>
            </a:solid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11" name="TextBox 10">
            <a:extLst>
              <a:ext uri="{FF2B5EF4-FFF2-40B4-BE49-F238E27FC236}">
                <a16:creationId xmlns:a16="http://schemas.microsoft.com/office/drawing/2014/main" id="{B1780B14-86A9-4D40-B1CF-FBBA8BEA6868}"/>
              </a:ext>
            </a:extLst>
          </p:cNvPr>
          <p:cNvSpPr txBox="1"/>
          <p:nvPr/>
        </p:nvSpPr>
        <p:spPr>
          <a:xfrm>
            <a:off x="5998345" y="3028580"/>
            <a:ext cx="1149069" cy="438119"/>
          </a:xfrm>
          <a:prstGeom prst="rect">
            <a:avLst/>
          </a:prstGeom>
          <a:noFill/>
        </p:spPr>
        <p:txBody>
          <a:bodyPr wrap="none" lIns="68122" tIns="34061" rIns="68122" bIns="34061" rtlCol="0">
            <a:noAutofit/>
          </a:bodyPr>
          <a:lstStyle/>
          <a:p>
            <a:pPr algn="ctr" defTabSz="681072">
              <a:defRPr/>
            </a:pPr>
            <a:r>
              <a:rPr lang="en-US" sz="1200" kern="0" dirty="0">
                <a:solidFill>
                  <a:schemeClr val="tx1">
                    <a:lumMod val="65000"/>
                    <a:lumOff val="35000"/>
                  </a:schemeClr>
                </a:solidFill>
                <a:latin typeface="Sherman Sans Book" pitchFamily="50" charset="0"/>
                <a:ea typeface="Sherman Sans Book" pitchFamily="50" charset="0"/>
              </a:rPr>
              <a:t>Document-based</a:t>
            </a:r>
          </a:p>
          <a:p>
            <a:pPr algn="ctr" defTabSz="681072">
              <a:defRPr/>
            </a:pPr>
            <a:r>
              <a:rPr lang="en-US" sz="1200" kern="0" dirty="0">
                <a:solidFill>
                  <a:schemeClr val="tx1">
                    <a:lumMod val="65000"/>
                    <a:lumOff val="35000"/>
                  </a:schemeClr>
                </a:solidFill>
                <a:latin typeface="Sherman Sans Book" pitchFamily="50" charset="0"/>
                <a:ea typeface="Sherman Sans Book" pitchFamily="50" charset="0"/>
              </a:rPr>
              <a:t>systems</a:t>
            </a:r>
          </a:p>
        </p:txBody>
      </p:sp>
      <p:sp>
        <p:nvSpPr>
          <p:cNvPr id="12" name="TextBox 11">
            <a:extLst>
              <a:ext uri="{FF2B5EF4-FFF2-40B4-BE49-F238E27FC236}">
                <a16:creationId xmlns:a16="http://schemas.microsoft.com/office/drawing/2014/main" id="{FBE3439E-E6F0-4715-A7ED-07150E58D9F7}"/>
              </a:ext>
            </a:extLst>
          </p:cNvPr>
          <p:cNvSpPr txBox="1"/>
          <p:nvPr/>
        </p:nvSpPr>
        <p:spPr>
          <a:xfrm>
            <a:off x="1164969" y="3797645"/>
            <a:ext cx="2151934" cy="499674"/>
          </a:xfrm>
          <a:prstGeom prst="rect">
            <a:avLst/>
          </a:prstGeom>
          <a:solidFill>
            <a:sysClr val="window" lastClr="FFFFFF"/>
          </a:solidFill>
        </p:spPr>
        <p:txBody>
          <a:bodyPr wrap="square" lIns="68122" tIns="34061" rIns="68122" bIns="34061" rtlCol="0">
            <a:noAutofit/>
          </a:bodyPr>
          <a:lstStyle/>
          <a:p>
            <a:pPr marL="162000" indent="-162000" defTabSz="681072">
              <a:buFont typeface="+mj-lt"/>
              <a:buAutoNum type="arabicPeriod"/>
              <a:defRPr/>
            </a:pPr>
            <a:r>
              <a:rPr lang="en-US" sz="1400" kern="0" dirty="0">
                <a:solidFill>
                  <a:schemeClr val="tx1">
                    <a:lumMod val="65000"/>
                    <a:lumOff val="35000"/>
                  </a:schemeClr>
                </a:solidFill>
                <a:latin typeface="Sherman Sans Book" pitchFamily="50" charset="0"/>
                <a:ea typeface="Sherman Sans Book" pitchFamily="50" charset="0"/>
              </a:rPr>
              <a:t>Client executes a sqoop command</a:t>
            </a:r>
          </a:p>
        </p:txBody>
      </p:sp>
      <p:sp>
        <p:nvSpPr>
          <p:cNvPr id="13" name="TextBox 12">
            <a:extLst>
              <a:ext uri="{FF2B5EF4-FFF2-40B4-BE49-F238E27FC236}">
                <a16:creationId xmlns:a16="http://schemas.microsoft.com/office/drawing/2014/main" id="{4118AAA6-E684-471A-8CB8-C1B2F54D95E7}"/>
              </a:ext>
            </a:extLst>
          </p:cNvPr>
          <p:cNvSpPr txBox="1"/>
          <p:nvPr/>
        </p:nvSpPr>
        <p:spPr>
          <a:xfrm>
            <a:off x="1164969" y="5298783"/>
            <a:ext cx="2251040" cy="930562"/>
          </a:xfrm>
          <a:prstGeom prst="rect">
            <a:avLst/>
          </a:prstGeom>
          <a:noFill/>
        </p:spPr>
        <p:txBody>
          <a:bodyPr wrap="square" lIns="68122" tIns="34061" rIns="68122" bIns="34061" rtlCol="0">
            <a:noAutofit/>
          </a:bodyPr>
          <a:lstStyle/>
          <a:p>
            <a:pPr marL="162000" indent="-162000" defTabSz="681072">
              <a:buFont typeface="+mj-lt"/>
              <a:buAutoNum type="arabicPeriod" startAt="2"/>
              <a:defRPr/>
            </a:pPr>
            <a:r>
              <a:rPr lang="en-US" sz="1400" kern="0" dirty="0">
                <a:solidFill>
                  <a:schemeClr val="tx1">
                    <a:lumMod val="65000"/>
                    <a:lumOff val="35000"/>
                  </a:schemeClr>
                </a:solidFill>
                <a:latin typeface="Sherman Sans Book" pitchFamily="50" charset="0"/>
                <a:ea typeface="Sherman Sans Book" pitchFamily="50" charset="0"/>
              </a:rPr>
              <a:t>Sqoop executes the command as a MapReduce job on the cluster (using map-only tasks)</a:t>
            </a:r>
          </a:p>
        </p:txBody>
      </p:sp>
      <p:cxnSp>
        <p:nvCxnSpPr>
          <p:cNvPr id="14" name="Straight Arrow Connector 13">
            <a:extLst>
              <a:ext uri="{FF2B5EF4-FFF2-40B4-BE49-F238E27FC236}">
                <a16:creationId xmlns:a16="http://schemas.microsoft.com/office/drawing/2014/main" id="{8F9988C7-6FEA-4C73-A444-F317A4D9FABB}"/>
              </a:ext>
            </a:extLst>
          </p:cNvPr>
          <p:cNvCxnSpPr>
            <a:cxnSpLocks/>
          </p:cNvCxnSpPr>
          <p:nvPr/>
        </p:nvCxnSpPr>
        <p:spPr>
          <a:xfrm>
            <a:off x="3416009" y="5500717"/>
            <a:ext cx="891495" cy="0"/>
          </a:xfrm>
          <a:prstGeom prst="straightConnector1">
            <a:avLst/>
          </a:prstGeom>
          <a:noFill/>
          <a:ln w="25400" cap="flat" cmpd="sng" algn="ctr">
            <a:solidFill>
              <a:srgbClr val="595959"/>
            </a:solidFill>
            <a:prstDash val="solid"/>
            <a:tailEnd type="arrow"/>
          </a:ln>
          <a:effectLst/>
        </p:spPr>
      </p:cxnSp>
      <p:cxnSp>
        <p:nvCxnSpPr>
          <p:cNvPr id="15" name="Straight Arrow Connector 14">
            <a:extLst>
              <a:ext uri="{FF2B5EF4-FFF2-40B4-BE49-F238E27FC236}">
                <a16:creationId xmlns:a16="http://schemas.microsoft.com/office/drawing/2014/main" id="{92556080-3037-42E1-9CFD-F2A59C2EF45E}"/>
              </a:ext>
            </a:extLst>
          </p:cNvPr>
          <p:cNvCxnSpPr>
            <a:endCxn id="7" idx="2"/>
          </p:cNvCxnSpPr>
          <p:nvPr/>
        </p:nvCxnSpPr>
        <p:spPr>
          <a:xfrm flipH="1" flipV="1">
            <a:off x="4317355" y="3466699"/>
            <a:ext cx="378770" cy="1687864"/>
          </a:xfrm>
          <a:prstGeom prst="straightConnector1">
            <a:avLst/>
          </a:prstGeom>
          <a:noFill/>
          <a:ln w="25400" cap="flat" cmpd="sng" algn="ctr">
            <a:solidFill>
              <a:srgbClr val="595959"/>
            </a:solidFill>
            <a:prstDash val="solid"/>
            <a:tailEnd type="arrow"/>
          </a:ln>
          <a:effectLst/>
        </p:spPr>
      </p:cxnSp>
      <p:cxnSp>
        <p:nvCxnSpPr>
          <p:cNvPr id="16" name="Straight Arrow Connector 15">
            <a:extLst>
              <a:ext uri="{FF2B5EF4-FFF2-40B4-BE49-F238E27FC236}">
                <a16:creationId xmlns:a16="http://schemas.microsoft.com/office/drawing/2014/main" id="{6A4E216C-A31A-4DCB-8716-6215386D0C66}"/>
              </a:ext>
            </a:extLst>
          </p:cNvPr>
          <p:cNvCxnSpPr>
            <a:endCxn id="9" idx="2"/>
          </p:cNvCxnSpPr>
          <p:nvPr/>
        </p:nvCxnSpPr>
        <p:spPr>
          <a:xfrm flipV="1">
            <a:off x="4917105" y="3466699"/>
            <a:ext cx="535676" cy="1680244"/>
          </a:xfrm>
          <a:prstGeom prst="straightConnector1">
            <a:avLst/>
          </a:prstGeom>
          <a:noFill/>
          <a:ln w="25400" cap="flat" cmpd="sng" algn="ctr">
            <a:solidFill>
              <a:srgbClr val="595959"/>
            </a:solidFill>
            <a:prstDash val="solid"/>
            <a:tailEnd type="arrow"/>
          </a:ln>
          <a:effectLst/>
        </p:spPr>
      </p:cxnSp>
      <p:cxnSp>
        <p:nvCxnSpPr>
          <p:cNvPr id="17" name="Straight Arrow Connector 16">
            <a:extLst>
              <a:ext uri="{FF2B5EF4-FFF2-40B4-BE49-F238E27FC236}">
                <a16:creationId xmlns:a16="http://schemas.microsoft.com/office/drawing/2014/main" id="{FA0AC0C3-6C88-491D-BE1C-53D4DD26ED99}"/>
              </a:ext>
            </a:extLst>
          </p:cNvPr>
          <p:cNvCxnSpPr>
            <a:endCxn id="11" idx="2"/>
          </p:cNvCxnSpPr>
          <p:nvPr/>
        </p:nvCxnSpPr>
        <p:spPr>
          <a:xfrm flipV="1">
            <a:off x="5260005" y="3466699"/>
            <a:ext cx="1312875" cy="1672624"/>
          </a:xfrm>
          <a:prstGeom prst="straightConnector1">
            <a:avLst/>
          </a:prstGeom>
          <a:noFill/>
          <a:ln w="25400" cap="flat" cmpd="sng" algn="ctr">
            <a:solidFill>
              <a:srgbClr val="595959"/>
            </a:solidFill>
            <a:prstDash val="solid"/>
            <a:tailEnd type="arrow"/>
          </a:ln>
          <a:effectLst/>
        </p:spPr>
      </p:cxnSp>
      <p:sp>
        <p:nvSpPr>
          <p:cNvPr id="18" name="TextBox 17">
            <a:extLst>
              <a:ext uri="{FF2B5EF4-FFF2-40B4-BE49-F238E27FC236}">
                <a16:creationId xmlns:a16="http://schemas.microsoft.com/office/drawing/2014/main" id="{F6772B48-10FE-4AAF-AED4-068610506CB9}"/>
              </a:ext>
            </a:extLst>
          </p:cNvPr>
          <p:cNvSpPr txBox="1"/>
          <p:nvPr/>
        </p:nvSpPr>
        <p:spPr>
          <a:xfrm>
            <a:off x="4086522" y="3828125"/>
            <a:ext cx="2979420" cy="499674"/>
          </a:xfrm>
          <a:prstGeom prst="rect">
            <a:avLst/>
          </a:prstGeom>
          <a:solidFill>
            <a:srgbClr val="FFFFFF"/>
          </a:solidFill>
        </p:spPr>
        <p:txBody>
          <a:bodyPr wrap="square" lIns="68122" tIns="34061" rIns="68122" bIns="34061" rtlCol="0">
            <a:noAutofit/>
          </a:bodyPr>
          <a:lstStyle/>
          <a:p>
            <a:pPr marL="162000" indent="-162000" defTabSz="681072">
              <a:buFont typeface="+mj-lt"/>
              <a:buAutoNum type="arabicPeriod" startAt="3"/>
              <a:defRPr/>
            </a:pPr>
            <a:r>
              <a:rPr lang="en-US" sz="1400" kern="0" dirty="0">
                <a:solidFill>
                  <a:schemeClr val="tx1">
                    <a:lumMod val="65000"/>
                    <a:lumOff val="35000"/>
                  </a:schemeClr>
                </a:solidFill>
                <a:latin typeface="Sherman Sans Book" pitchFamily="50" charset="0"/>
                <a:ea typeface="Sherman Sans Book" pitchFamily="50" charset="0"/>
              </a:rPr>
              <a:t>Plugins provide connectivity to various data sources</a:t>
            </a:r>
          </a:p>
        </p:txBody>
      </p:sp>
      <p:pic>
        <p:nvPicPr>
          <p:cNvPr id="19" name="Picture 18" descr="oozie.ai">
            <a:extLst>
              <a:ext uri="{FF2B5EF4-FFF2-40B4-BE49-F238E27FC236}">
                <a16:creationId xmlns:a16="http://schemas.microsoft.com/office/drawing/2014/main" id="{8F885157-AD7F-4DF2-9D1D-0E50C78AB298}"/>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748644" y="2758506"/>
            <a:ext cx="792403" cy="670495"/>
          </a:xfrm>
          <a:prstGeom prst="rect">
            <a:avLst/>
          </a:prstGeom>
        </p:spPr>
      </p:pic>
      <p:sp>
        <p:nvSpPr>
          <p:cNvPr id="24" name="TextBox 23">
            <a:extLst>
              <a:ext uri="{FF2B5EF4-FFF2-40B4-BE49-F238E27FC236}">
                <a16:creationId xmlns:a16="http://schemas.microsoft.com/office/drawing/2014/main" id="{7B6A6EBC-4868-4710-B550-37BBF5B151E4}"/>
              </a:ext>
            </a:extLst>
          </p:cNvPr>
          <p:cNvSpPr txBox="1"/>
          <p:nvPr/>
        </p:nvSpPr>
        <p:spPr>
          <a:xfrm>
            <a:off x="6143086" y="5267659"/>
            <a:ext cx="1089758" cy="253453"/>
          </a:xfrm>
          <a:prstGeom prst="rect">
            <a:avLst/>
          </a:prstGeom>
          <a:noFill/>
        </p:spPr>
        <p:txBody>
          <a:bodyPr wrap="none" lIns="68122" tIns="34061" rIns="68122" bIns="34061" rtlCol="0">
            <a:noAutofit/>
          </a:bodyPr>
          <a:lstStyle/>
          <a:p>
            <a:pPr defTabSz="681072">
              <a:defRPr/>
            </a:pPr>
            <a:r>
              <a:rPr lang="en-US" sz="1200" kern="0" dirty="0">
                <a:solidFill>
                  <a:schemeClr val="tx1">
                    <a:lumMod val="65000"/>
                    <a:lumOff val="35000"/>
                  </a:schemeClr>
                </a:solidFill>
                <a:latin typeface="Sherman Sans Book" pitchFamily="50" charset="0"/>
                <a:ea typeface="Sherman Sans Book" pitchFamily="50" charset="0"/>
              </a:rPr>
              <a:t>Hadoop cluster</a:t>
            </a:r>
          </a:p>
        </p:txBody>
      </p:sp>
      <p:sp>
        <p:nvSpPr>
          <p:cNvPr id="25" name="Rectangle 24">
            <a:extLst>
              <a:ext uri="{FF2B5EF4-FFF2-40B4-BE49-F238E27FC236}">
                <a16:creationId xmlns:a16="http://schemas.microsoft.com/office/drawing/2014/main" id="{9F2150BD-6141-4F26-B0C1-B462FDC5618D}"/>
              </a:ext>
            </a:extLst>
          </p:cNvPr>
          <p:cNvSpPr/>
          <p:nvPr/>
        </p:nvSpPr>
        <p:spPr>
          <a:xfrm>
            <a:off x="3753316" y="2360838"/>
            <a:ext cx="3703033" cy="1068162"/>
          </a:xfrm>
          <a:prstGeom prst="rect">
            <a:avLst/>
          </a:prstGeom>
          <a:noFill/>
          <a:ln w="25400" cap="flat" cmpd="sng" algn="ctr">
            <a:solidFill>
              <a:srgbClr val="BFBFBF"/>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26" name="Picture 25" descr="icon_datcenter_rack.png">
            <a:extLst>
              <a:ext uri="{FF2B5EF4-FFF2-40B4-BE49-F238E27FC236}">
                <a16:creationId xmlns:a16="http://schemas.microsoft.com/office/drawing/2014/main" id="{59CF9DC8-32E7-4F69-B943-8F2D5E5DC3C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223192" y="2521977"/>
            <a:ext cx="549652" cy="549652"/>
          </a:xfrm>
          <a:prstGeom prst="rect">
            <a:avLst/>
          </a:prstGeom>
        </p:spPr>
      </p:pic>
      <p:pic>
        <p:nvPicPr>
          <p:cNvPr id="27" name="Picture 26" descr="icon_job_tracker.png">
            <a:extLst>
              <a:ext uri="{FF2B5EF4-FFF2-40B4-BE49-F238E27FC236}">
                <a16:creationId xmlns:a16="http://schemas.microsoft.com/office/drawing/2014/main" id="{F55721EC-1AE5-434E-A550-67FAE26B09F3}"/>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448187" y="5247536"/>
            <a:ext cx="511920" cy="511920"/>
          </a:xfrm>
          <a:prstGeom prst="rect">
            <a:avLst/>
          </a:prstGeom>
        </p:spPr>
      </p:pic>
      <p:sp>
        <p:nvSpPr>
          <p:cNvPr id="28" name="Rectangle 27">
            <a:extLst>
              <a:ext uri="{FF2B5EF4-FFF2-40B4-BE49-F238E27FC236}">
                <a16:creationId xmlns:a16="http://schemas.microsoft.com/office/drawing/2014/main" id="{6A8141B9-E479-4F30-A97A-10D742EFBDED}"/>
              </a:ext>
            </a:extLst>
          </p:cNvPr>
          <p:cNvSpPr/>
          <p:nvPr/>
        </p:nvSpPr>
        <p:spPr>
          <a:xfrm>
            <a:off x="4336927" y="5210902"/>
            <a:ext cx="1304853" cy="606992"/>
          </a:xfrm>
          <a:prstGeom prst="rect">
            <a:avLst/>
          </a:prstGeom>
          <a:noFill/>
          <a:ln w="381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29" name="TextBox 28">
            <a:extLst>
              <a:ext uri="{FF2B5EF4-FFF2-40B4-BE49-F238E27FC236}">
                <a16:creationId xmlns:a16="http://schemas.microsoft.com/office/drawing/2014/main" id="{7920E953-FCE0-4F48-9561-35A3C4B3B5CC}"/>
              </a:ext>
            </a:extLst>
          </p:cNvPr>
          <p:cNvSpPr txBox="1"/>
          <p:nvPr/>
        </p:nvSpPr>
        <p:spPr>
          <a:xfrm>
            <a:off x="5026391" y="5337501"/>
            <a:ext cx="443748" cy="438119"/>
          </a:xfrm>
          <a:prstGeom prst="rect">
            <a:avLst/>
          </a:prstGeom>
          <a:noFill/>
        </p:spPr>
        <p:txBody>
          <a:bodyPr wrap="none" lIns="68122" tIns="34061" rIns="68122" bIns="34061" rtlCol="0">
            <a:noAutofit/>
          </a:bodyPr>
          <a:lstStyle/>
          <a:p>
            <a:pPr algn="ctr" defTabSz="681072">
              <a:defRPr/>
            </a:pPr>
            <a:r>
              <a:rPr lang="en-US" sz="1200" kern="0" dirty="0">
                <a:solidFill>
                  <a:schemeClr val="tx1">
                    <a:lumMod val="65000"/>
                    <a:lumOff val="35000"/>
                  </a:schemeClr>
                </a:solidFill>
                <a:latin typeface="Sherman Sans Book" pitchFamily="50" charset="0"/>
                <a:ea typeface="Sherman Sans Book" pitchFamily="50" charset="0"/>
              </a:rPr>
              <a:t>Map</a:t>
            </a:r>
          </a:p>
          <a:p>
            <a:pPr algn="ctr" defTabSz="681072">
              <a:defRPr/>
            </a:pPr>
            <a:r>
              <a:rPr lang="en-US" sz="1200" kern="0" dirty="0">
                <a:solidFill>
                  <a:schemeClr val="tx1">
                    <a:lumMod val="65000"/>
                    <a:lumOff val="35000"/>
                  </a:schemeClr>
                </a:solidFill>
                <a:latin typeface="Sherman Sans Book" pitchFamily="50" charset="0"/>
                <a:ea typeface="Sherman Sans Book" pitchFamily="50" charset="0"/>
              </a:rPr>
              <a:t>tasks</a:t>
            </a:r>
          </a:p>
        </p:txBody>
      </p:sp>
      <p:pic>
        <p:nvPicPr>
          <p:cNvPr id="30" name="Picture 29" descr="cluster HDFS.ai">
            <a:extLst>
              <a:ext uri="{FF2B5EF4-FFF2-40B4-BE49-F238E27FC236}">
                <a16:creationId xmlns:a16="http://schemas.microsoft.com/office/drawing/2014/main" id="{47F6A88E-2431-4BA6-BF3B-7E74AF7671AF}"/>
              </a:ext>
            </a:extLst>
          </p:cNvPr>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6681324" y="4992040"/>
            <a:ext cx="462605" cy="320387"/>
          </a:xfrm>
          <a:prstGeom prst="rect">
            <a:avLst/>
          </a:prstGeom>
        </p:spPr>
      </p:pic>
      <p:pic>
        <p:nvPicPr>
          <p:cNvPr id="31" name="Picture 30" descr="cluster HDFS.ai">
            <a:extLst>
              <a:ext uri="{FF2B5EF4-FFF2-40B4-BE49-F238E27FC236}">
                <a16:creationId xmlns:a16="http://schemas.microsoft.com/office/drawing/2014/main" id="{BB204BD3-AFE4-43FB-922E-A2ED0060C3DD}"/>
              </a:ext>
            </a:extLst>
          </p:cNvPr>
          <p:cNvPicPr>
            <a:picLocks noChangeAspect="1"/>
          </p:cNvPicPr>
          <p:nvPr/>
        </p:nvPicPr>
        <p:blipFill rotWithShape="1">
          <a:blip r:embed="rId8"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6216322" y="4992040"/>
            <a:ext cx="462605" cy="320387"/>
          </a:xfrm>
          <a:prstGeom prst="rect">
            <a:avLst/>
          </a:prstGeom>
        </p:spPr>
      </p:pic>
      <p:pic>
        <p:nvPicPr>
          <p:cNvPr id="32" name="Picture 31" descr="icon_hortonworks.png">
            <a:extLst>
              <a:ext uri="{FF2B5EF4-FFF2-40B4-BE49-F238E27FC236}">
                <a16:creationId xmlns:a16="http://schemas.microsoft.com/office/drawing/2014/main" id="{F377F73D-A1E4-40A9-91D4-C3A4922A4E8F}"/>
              </a:ext>
            </a:extLst>
          </p:cNvPr>
          <p:cNvPicPr>
            <a:picLocks noChangeAspect="1"/>
          </p:cNvPicPr>
          <p:nvPr/>
        </p:nvPicPr>
        <p:blipFill>
          <a:blip r:embed="rId9">
            <a:duotone>
              <a:prstClr val="black"/>
              <a:schemeClr val="tx2">
                <a:tint val="45000"/>
                <a:satMod val="400000"/>
              </a:schemeClr>
            </a:duotone>
            <a:extLst>
              <a:ext uri="{BEBA8EAE-BF5A-486C-A8C5-ECC9F3942E4B}">
                <a14:imgProps xmlns:a14="http://schemas.microsoft.com/office/drawing/2010/main">
                  <a14:imgLayer r:embed="rId10">
                    <a14:imgEffect>
                      <a14:colorTemperature colorTemp="8800"/>
                    </a14:imgEffect>
                  </a14:imgLayer>
                </a14:imgProps>
              </a:ext>
              <a:ext uri="{28A0092B-C50C-407E-A947-70E740481C1C}">
                <a14:useLocalDpi xmlns:a14="http://schemas.microsoft.com/office/drawing/2010/main"/>
              </a:ext>
            </a:extLst>
          </a:blip>
          <a:stretch>
            <a:fillRect/>
          </a:stretch>
        </p:blipFill>
        <p:spPr>
          <a:xfrm>
            <a:off x="6429364" y="4502122"/>
            <a:ext cx="511920" cy="511920"/>
          </a:xfrm>
          <a:prstGeom prst="rect">
            <a:avLst/>
          </a:prstGeom>
        </p:spPr>
      </p:pic>
      <p:pic>
        <p:nvPicPr>
          <p:cNvPr id="42" name="Picture 2" descr="Image result for sqoop logo">
            <a:extLst>
              <a:ext uri="{FF2B5EF4-FFF2-40B4-BE49-F238E27FC236}">
                <a16:creationId xmlns:a16="http://schemas.microsoft.com/office/drawing/2014/main" id="{1F910B84-AF99-4ACC-BF6F-71430879D6D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54716" y="4729253"/>
            <a:ext cx="1739152" cy="460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78381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Sqoop Commands</a:t>
            </a:r>
          </a:p>
        </p:txBody>
      </p:sp>
      <p:sp>
        <p:nvSpPr>
          <p:cNvPr id="6" name="Content Placeholder 5"/>
          <p:cNvSpPr>
            <a:spLocks noGrp="1"/>
          </p:cNvSpPr>
          <p:nvPr>
            <p:ph idx="1"/>
          </p:nvPr>
        </p:nvSpPr>
        <p:spPr/>
        <p:txBody>
          <a:bodyPr/>
          <a:lstStyle/>
          <a:p>
            <a:r>
              <a:rPr lang="en-US" dirty="0"/>
              <a:t>List-databases—list databases on server</a:t>
            </a:r>
          </a:p>
          <a:p>
            <a:r>
              <a:rPr lang="en-US" dirty="0"/>
              <a:t>List-tables—list tables on server</a:t>
            </a:r>
          </a:p>
          <a:p>
            <a:r>
              <a:rPr lang="en-US" dirty="0" err="1"/>
              <a:t>Eval</a:t>
            </a:r>
            <a:r>
              <a:rPr lang="en-US" dirty="0"/>
              <a:t>—execute an SQL query</a:t>
            </a:r>
          </a:p>
          <a:p>
            <a:r>
              <a:rPr lang="en-US" dirty="0"/>
              <a:t>Import</a:t>
            </a:r>
          </a:p>
          <a:p>
            <a:r>
              <a:rPr lang="en-US" dirty="0"/>
              <a:t>Export</a:t>
            </a:r>
          </a:p>
          <a:p>
            <a:r>
              <a:rPr lang="en-US" dirty="0"/>
              <a:t>Merge </a:t>
            </a:r>
          </a:p>
        </p:txBody>
      </p:sp>
      <p:sp>
        <p:nvSpPr>
          <p:cNvPr id="3" name="Footer Placeholder 2"/>
          <p:cNvSpPr>
            <a:spLocks noGrp="1"/>
          </p:cNvSpPr>
          <p:nvPr>
            <p:ph type="ftr" sz="quarter" idx="11"/>
          </p:nvPr>
        </p:nvSpPr>
        <p:spPr/>
        <p:txBody>
          <a:bodyPr/>
          <a:lstStyle/>
          <a:p>
            <a:r>
              <a:rPr lang="en-US" dirty="0"/>
              <a:t>School of Information Studies | Syracuse University</a:t>
            </a:r>
          </a:p>
        </p:txBody>
      </p:sp>
      <p:sp>
        <p:nvSpPr>
          <p:cNvPr id="4" name="Slide Number Placeholder 3"/>
          <p:cNvSpPr>
            <a:spLocks noGrp="1"/>
          </p:cNvSpPr>
          <p:nvPr>
            <p:ph type="sldNum" sz="quarter" idx="12"/>
          </p:nvPr>
        </p:nvSpPr>
        <p:spPr/>
        <p:txBody>
          <a:bodyPr/>
          <a:lstStyle/>
          <a:p>
            <a:fld id="{4FAB73BC-B049-4115-A692-8D63A059BFB8}" type="slidenum">
              <a:rPr lang="en-US" smtClean="0"/>
              <a:pPr/>
              <a:t>63</a:t>
            </a:fld>
            <a:endParaRPr lang="en-US" dirty="0"/>
          </a:p>
        </p:txBody>
      </p:sp>
    </p:spTree>
    <p:extLst>
      <p:ext uri="{BB962C8B-B14F-4D97-AF65-F5344CB8AC3E}">
        <p14:creationId xmlns:p14="http://schemas.microsoft.com/office/powerpoint/2010/main" val="321415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Sqoop Basics</a:t>
            </a:r>
          </a:p>
        </p:txBody>
      </p:sp>
      <p:sp>
        <p:nvSpPr>
          <p:cNvPr id="3" name="Content Placeholder 2"/>
          <p:cNvSpPr>
            <a:spLocks noGrp="1"/>
          </p:cNvSpPr>
          <p:nvPr>
            <p:ph idx="1"/>
          </p:nvPr>
        </p:nvSpPr>
        <p:spPr/>
        <p:txBody>
          <a:bodyPr/>
          <a:lstStyle/>
          <a:p>
            <a:r>
              <a:rPr lang="en-US" dirty="0"/>
              <a:t>Connecting to MySQL</a:t>
            </a:r>
          </a:p>
          <a:p>
            <a:r>
              <a:rPr lang="en-US" dirty="0"/>
              <a:t>Connecting to MSSQL (similar)</a:t>
            </a:r>
          </a:p>
          <a:p>
            <a:r>
              <a:rPr lang="en-US" dirty="0"/>
              <a:t>List database</a:t>
            </a:r>
          </a:p>
          <a:p>
            <a:r>
              <a:rPr lang="en-US" dirty="0"/>
              <a:t>List tables</a:t>
            </a:r>
          </a:p>
          <a:p>
            <a:r>
              <a:rPr lang="en-US" dirty="0"/>
              <a:t>Execute a query on a database with eval</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64</a:t>
            </a:fld>
            <a:endParaRPr lang="en-US" dirty="0"/>
          </a:p>
        </p:txBody>
      </p:sp>
    </p:spTree>
    <p:extLst>
      <p:ext uri="{BB962C8B-B14F-4D97-AF65-F5344CB8AC3E}">
        <p14:creationId xmlns:p14="http://schemas.microsoft.com/office/powerpoint/2010/main" val="5626134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Title 3">
            <a:extLst>
              <a:ext uri="{FF2B5EF4-FFF2-40B4-BE49-F238E27FC236}">
                <a16:creationId xmlns:a16="http://schemas.microsoft.com/office/drawing/2014/main" id="{41BD1635-6FAD-469F-9076-B04040ACA398}"/>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Import Data With Sqoop</a:t>
            </a:r>
          </a:p>
        </p:txBody>
      </p:sp>
      <p:cxnSp>
        <p:nvCxnSpPr>
          <p:cNvPr id="19" name="Straight Connector 18">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Footer Placeholder 1">
            <a:extLst>
              <a:ext uri="{FF2B5EF4-FFF2-40B4-BE49-F238E27FC236}">
                <a16:creationId xmlns:a16="http://schemas.microsoft.com/office/drawing/2014/main" id="{7D0B360A-F86E-4CD5-9CC2-D73F17436D16}"/>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3" name="Slide Number Placeholder 2">
            <a:extLst>
              <a:ext uri="{FF2B5EF4-FFF2-40B4-BE49-F238E27FC236}">
                <a16:creationId xmlns:a16="http://schemas.microsoft.com/office/drawing/2014/main" id="{71A760CE-F299-4AC6-9D04-C777D7824002}"/>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65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3064174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35197-0A62-40C1-87F5-220C6810D101}"/>
              </a:ext>
            </a:extLst>
          </p:cNvPr>
          <p:cNvSpPr>
            <a:spLocks noGrp="1"/>
          </p:cNvSpPr>
          <p:nvPr>
            <p:ph type="title"/>
          </p:nvPr>
        </p:nvSpPr>
        <p:spPr/>
        <p:txBody>
          <a:bodyPr/>
          <a:lstStyle/>
          <a:p>
            <a:r>
              <a:rPr lang="en-US" dirty="0"/>
              <a:t>The Sqoop Import Tool</a:t>
            </a:r>
            <a:endParaRPr lang="en-IN" dirty="0"/>
          </a:p>
        </p:txBody>
      </p:sp>
      <p:sp>
        <p:nvSpPr>
          <p:cNvPr id="3" name="Content Placeholder 2">
            <a:extLst>
              <a:ext uri="{FF2B5EF4-FFF2-40B4-BE49-F238E27FC236}">
                <a16:creationId xmlns:a16="http://schemas.microsoft.com/office/drawing/2014/main" id="{6C3DC2F3-2700-4135-ADE6-A4AB43F7A63F}"/>
              </a:ext>
            </a:extLst>
          </p:cNvPr>
          <p:cNvSpPr>
            <a:spLocks noGrp="1"/>
          </p:cNvSpPr>
          <p:nvPr>
            <p:ph idx="1"/>
          </p:nvPr>
        </p:nvSpPr>
        <p:spPr/>
        <p:txBody>
          <a:bodyPr/>
          <a:lstStyle/>
          <a:p>
            <a:r>
              <a:rPr lang="en-US" dirty="0"/>
              <a:t>The </a:t>
            </a:r>
            <a:r>
              <a:rPr lang="en-US" b="1" dirty="0"/>
              <a:t>import</a:t>
            </a:r>
            <a:r>
              <a:rPr lang="en-US" dirty="0"/>
              <a:t> command has the following requirements:</a:t>
            </a:r>
          </a:p>
          <a:p>
            <a:r>
              <a:rPr lang="en-US" dirty="0"/>
              <a:t>must specify a connect string using the --</a:t>
            </a:r>
            <a:r>
              <a:rPr lang="en-US" b="1" dirty="0"/>
              <a:t>connect</a:t>
            </a:r>
            <a:r>
              <a:rPr lang="en-US" dirty="0"/>
              <a:t> argument</a:t>
            </a:r>
          </a:p>
          <a:p>
            <a:endParaRPr lang="en-US" dirty="0"/>
          </a:p>
          <a:p>
            <a:r>
              <a:rPr lang="en-US" dirty="0"/>
              <a:t>Credentials can be included in the connect string, so use the --</a:t>
            </a:r>
            <a:r>
              <a:rPr lang="en-US" b="1" dirty="0"/>
              <a:t>username</a:t>
            </a:r>
            <a:r>
              <a:rPr lang="en-US" dirty="0"/>
              <a:t> and --</a:t>
            </a:r>
            <a:r>
              <a:rPr lang="en-US" b="1" dirty="0"/>
              <a:t>password</a:t>
            </a:r>
            <a:r>
              <a:rPr lang="en-US" dirty="0"/>
              <a:t> arguments</a:t>
            </a:r>
          </a:p>
          <a:p>
            <a:endParaRPr lang="en-US" dirty="0"/>
          </a:p>
          <a:p>
            <a:r>
              <a:rPr lang="en-US" dirty="0"/>
              <a:t>Must specify either a table to import using --table or the result of an SQL query using --</a:t>
            </a:r>
            <a:r>
              <a:rPr lang="en-US" b="1" dirty="0"/>
              <a:t>query</a:t>
            </a:r>
          </a:p>
        </p:txBody>
      </p:sp>
      <p:sp>
        <p:nvSpPr>
          <p:cNvPr id="4" name="Footer Placeholder 3">
            <a:extLst>
              <a:ext uri="{FF2B5EF4-FFF2-40B4-BE49-F238E27FC236}">
                <a16:creationId xmlns:a16="http://schemas.microsoft.com/office/drawing/2014/main" id="{E09DCE01-D7B1-44AD-8EC5-DC66DA18BA9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6F2D221-D713-4D46-BF4C-1F0DD60DED23}"/>
              </a:ext>
            </a:extLst>
          </p:cNvPr>
          <p:cNvSpPr>
            <a:spLocks noGrp="1"/>
          </p:cNvSpPr>
          <p:nvPr>
            <p:ph type="sldNum" sz="quarter" idx="12"/>
          </p:nvPr>
        </p:nvSpPr>
        <p:spPr/>
        <p:txBody>
          <a:bodyPr/>
          <a:lstStyle/>
          <a:p>
            <a:fld id="{4FAB73BC-B049-4115-A692-8D63A059BFB8}" type="slidenum">
              <a:rPr lang="en-US" smtClean="0"/>
              <a:t>66</a:t>
            </a:fld>
            <a:endParaRPr lang="en-US" dirty="0"/>
          </a:p>
        </p:txBody>
      </p:sp>
    </p:spTree>
    <p:extLst>
      <p:ext uri="{BB962C8B-B14F-4D97-AF65-F5344CB8AC3E}">
        <p14:creationId xmlns:p14="http://schemas.microsoft.com/office/powerpoint/2010/main" val="7407069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46EA5-DF7F-401F-90CD-D7E051C60ED5}"/>
              </a:ext>
            </a:extLst>
          </p:cNvPr>
          <p:cNvSpPr>
            <a:spLocks noGrp="1"/>
          </p:cNvSpPr>
          <p:nvPr>
            <p:ph type="title"/>
          </p:nvPr>
        </p:nvSpPr>
        <p:spPr/>
        <p:txBody>
          <a:bodyPr/>
          <a:lstStyle/>
          <a:p>
            <a:r>
              <a:rPr lang="en-US" dirty="0"/>
              <a:t>Importing a Table</a:t>
            </a:r>
            <a:endParaRPr lang="en-IN" dirty="0"/>
          </a:p>
        </p:txBody>
      </p:sp>
      <p:sp>
        <p:nvSpPr>
          <p:cNvPr id="3" name="Content Placeholder 2">
            <a:extLst>
              <a:ext uri="{FF2B5EF4-FFF2-40B4-BE49-F238E27FC236}">
                <a16:creationId xmlns:a16="http://schemas.microsoft.com/office/drawing/2014/main" id="{00C004F7-F209-48F5-8428-28A588340F4B}"/>
              </a:ext>
            </a:extLst>
          </p:cNvPr>
          <p:cNvSpPr>
            <a:spLocks noGrp="1"/>
          </p:cNvSpPr>
          <p:nvPr>
            <p:ph idx="1"/>
          </p:nvPr>
        </p:nvSpPr>
        <p:spPr/>
        <p:txBody>
          <a:bodyPr/>
          <a:lstStyle/>
          <a:p>
            <a:pPr marL="0" indent="0">
              <a:buNone/>
            </a:pPr>
            <a:r>
              <a:rPr lang="en-US" dirty="0">
                <a:solidFill>
                  <a:schemeClr val="tx1"/>
                </a:solidFill>
                <a:latin typeface="Consolas" panose="020B0609020204030204" pitchFamily="49" charset="0"/>
                <a:cs typeface="Courier New"/>
              </a:rPr>
              <a:t>sqoop import </a:t>
            </a:r>
          </a:p>
          <a:p>
            <a:pPr marL="0" indent="0">
              <a:buNone/>
            </a:pPr>
            <a:r>
              <a:rPr lang="en-US" dirty="0">
                <a:solidFill>
                  <a:schemeClr val="tx1"/>
                </a:solidFill>
                <a:latin typeface="Consolas" panose="020B0609020204030204" pitchFamily="49" charset="0"/>
                <a:cs typeface="Courier New"/>
              </a:rPr>
              <a:t>--connect jdbc:mysql://host/nyse </a:t>
            </a:r>
          </a:p>
          <a:p>
            <a:pPr marL="0" indent="0">
              <a:buNone/>
            </a:pPr>
            <a:r>
              <a:rPr lang="en-US" dirty="0">
                <a:solidFill>
                  <a:schemeClr val="tx1"/>
                </a:solidFill>
                <a:latin typeface="Consolas" panose="020B0609020204030204" pitchFamily="49" charset="0"/>
                <a:cs typeface="Courier New"/>
              </a:rPr>
              <a:t>--table StockPrices </a:t>
            </a:r>
          </a:p>
          <a:p>
            <a:pPr marL="0" indent="0">
              <a:buNone/>
            </a:pPr>
            <a:r>
              <a:rPr lang="en-US" dirty="0">
                <a:solidFill>
                  <a:schemeClr val="tx1"/>
                </a:solidFill>
                <a:latin typeface="Consolas" panose="020B0609020204030204" pitchFamily="49" charset="0"/>
                <a:cs typeface="Courier New"/>
              </a:rPr>
              <a:t>--target-dir /data/stockprice/</a:t>
            </a:r>
          </a:p>
          <a:p>
            <a:pPr marL="0" indent="0">
              <a:buNone/>
            </a:pPr>
            <a:r>
              <a:rPr lang="en-US" dirty="0">
                <a:solidFill>
                  <a:schemeClr val="tx1"/>
                </a:solidFill>
                <a:latin typeface="Consolas" panose="020B0609020204030204" pitchFamily="49" charset="0"/>
                <a:cs typeface="Courier New"/>
              </a:rPr>
              <a:t>--as-textfile</a:t>
            </a:r>
          </a:p>
        </p:txBody>
      </p:sp>
      <p:sp>
        <p:nvSpPr>
          <p:cNvPr id="4" name="Footer Placeholder 3">
            <a:extLst>
              <a:ext uri="{FF2B5EF4-FFF2-40B4-BE49-F238E27FC236}">
                <a16:creationId xmlns:a16="http://schemas.microsoft.com/office/drawing/2014/main" id="{F2F93FE4-C10F-4F17-9F26-6EA01E18767E}"/>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B3755E7-22F4-4A1F-AB46-F01D0AE0F356}"/>
              </a:ext>
            </a:extLst>
          </p:cNvPr>
          <p:cNvSpPr>
            <a:spLocks noGrp="1"/>
          </p:cNvSpPr>
          <p:nvPr>
            <p:ph type="sldNum" sz="quarter" idx="12"/>
          </p:nvPr>
        </p:nvSpPr>
        <p:spPr/>
        <p:txBody>
          <a:bodyPr/>
          <a:lstStyle/>
          <a:p>
            <a:fld id="{4FAB73BC-B049-4115-A692-8D63A059BFB8}" type="slidenum">
              <a:rPr lang="en-US" smtClean="0"/>
              <a:t>67</a:t>
            </a:fld>
            <a:endParaRPr lang="en-US" dirty="0"/>
          </a:p>
        </p:txBody>
      </p:sp>
    </p:spTree>
    <p:extLst>
      <p:ext uri="{BB962C8B-B14F-4D97-AF65-F5344CB8AC3E}">
        <p14:creationId xmlns:p14="http://schemas.microsoft.com/office/powerpoint/2010/main" val="18716400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258C4-66D1-44E9-88BE-819876A7AE24}"/>
              </a:ext>
            </a:extLst>
          </p:cNvPr>
          <p:cNvSpPr>
            <a:spLocks noGrp="1"/>
          </p:cNvSpPr>
          <p:nvPr>
            <p:ph type="title"/>
          </p:nvPr>
        </p:nvSpPr>
        <p:spPr/>
        <p:txBody>
          <a:bodyPr/>
          <a:lstStyle/>
          <a:p>
            <a:r>
              <a:rPr lang="en-US" dirty="0"/>
              <a:t>Importing Specific Columns</a:t>
            </a:r>
            <a:endParaRPr lang="en-IN" dirty="0"/>
          </a:p>
        </p:txBody>
      </p:sp>
      <p:sp>
        <p:nvSpPr>
          <p:cNvPr id="3" name="Content Placeholder 2">
            <a:extLst>
              <a:ext uri="{FF2B5EF4-FFF2-40B4-BE49-F238E27FC236}">
                <a16:creationId xmlns:a16="http://schemas.microsoft.com/office/drawing/2014/main" id="{6038387C-A707-4A95-BCD3-B2077FEB986D}"/>
              </a:ext>
            </a:extLst>
          </p:cNvPr>
          <p:cNvSpPr>
            <a:spLocks noGrp="1"/>
          </p:cNvSpPr>
          <p:nvPr>
            <p:ph idx="1"/>
          </p:nvPr>
        </p:nvSpPr>
        <p:spPr/>
        <p:txBody>
          <a:bodyPr/>
          <a:lstStyle/>
          <a:p>
            <a:pPr marL="0" indent="0" defTabSz="340536">
              <a:buNone/>
              <a:defRPr/>
            </a:pPr>
            <a:r>
              <a:rPr lang="en-US" sz="2000" dirty="0">
                <a:solidFill>
                  <a:schemeClr val="tx1"/>
                </a:solidFill>
                <a:latin typeface="Consolas" panose="020B0609020204030204" pitchFamily="49" charset="0"/>
                <a:cs typeface="Courier New"/>
              </a:rPr>
              <a:t>sqoop import </a:t>
            </a:r>
          </a:p>
          <a:p>
            <a:pPr marL="0" indent="0" defTabSz="340536">
              <a:buNone/>
              <a:defRPr/>
            </a:pPr>
            <a:r>
              <a:rPr lang="en-US" sz="2000" dirty="0">
                <a:solidFill>
                  <a:schemeClr val="tx1"/>
                </a:solidFill>
                <a:latin typeface="Consolas" panose="020B0609020204030204" pitchFamily="49" charset="0"/>
                <a:cs typeface="Courier New"/>
              </a:rPr>
              <a:t>--connect jdbc:mysql://host/nyse</a:t>
            </a:r>
          </a:p>
          <a:p>
            <a:pPr marL="0" indent="0" defTabSz="340536">
              <a:buNone/>
              <a:defRPr/>
            </a:pPr>
            <a:r>
              <a:rPr lang="en-US" sz="2000" dirty="0">
                <a:solidFill>
                  <a:schemeClr val="tx1"/>
                </a:solidFill>
                <a:latin typeface="Consolas" panose="020B0609020204030204" pitchFamily="49" charset="0"/>
                <a:cs typeface="Courier New"/>
              </a:rPr>
              <a:t>--table StockPrices</a:t>
            </a:r>
          </a:p>
          <a:p>
            <a:pPr marL="0" indent="0" defTabSz="340536">
              <a:buNone/>
              <a:defRPr/>
            </a:pPr>
            <a:r>
              <a:rPr lang="en-US" sz="2000" dirty="0">
                <a:solidFill>
                  <a:schemeClr val="tx1"/>
                </a:solidFill>
                <a:latin typeface="Consolas" panose="020B0609020204030204" pitchFamily="49" charset="0"/>
                <a:cs typeface="Courier New"/>
              </a:rPr>
              <a:t>--columns StockSymbol,Volume, High,ClosingPrice</a:t>
            </a:r>
          </a:p>
          <a:p>
            <a:pPr marL="0" indent="0" defTabSz="340536">
              <a:buNone/>
              <a:defRPr/>
            </a:pPr>
            <a:r>
              <a:rPr lang="en-US" sz="2000" dirty="0">
                <a:solidFill>
                  <a:schemeClr val="tx1"/>
                </a:solidFill>
                <a:latin typeface="Consolas" panose="020B0609020204030204" pitchFamily="49" charset="0"/>
                <a:cs typeface="Courier New"/>
              </a:rPr>
              <a:t>--target-dir /data/dailyhighs/ </a:t>
            </a:r>
          </a:p>
          <a:p>
            <a:pPr marL="0" indent="0" defTabSz="340536">
              <a:buNone/>
              <a:defRPr/>
            </a:pPr>
            <a:r>
              <a:rPr lang="en-US" sz="2000" dirty="0">
                <a:solidFill>
                  <a:schemeClr val="tx1"/>
                </a:solidFill>
                <a:latin typeface="Consolas" panose="020B0609020204030204" pitchFamily="49" charset="0"/>
                <a:cs typeface="Courier New"/>
              </a:rPr>
              <a:t>--as-textfile </a:t>
            </a:r>
          </a:p>
          <a:p>
            <a:pPr marL="0" indent="0" defTabSz="340536">
              <a:buNone/>
              <a:defRPr/>
            </a:pPr>
            <a:r>
              <a:rPr lang="en-US" sz="2000" dirty="0">
                <a:solidFill>
                  <a:schemeClr val="tx1"/>
                </a:solidFill>
                <a:latin typeface="Consolas" panose="020B0609020204030204" pitchFamily="49" charset="0"/>
                <a:cs typeface="Courier New"/>
              </a:rPr>
              <a:t>--split-by StockSymbol</a:t>
            </a:r>
          </a:p>
          <a:p>
            <a:pPr marL="0" indent="0" defTabSz="340536">
              <a:buNone/>
              <a:defRPr/>
            </a:pPr>
            <a:r>
              <a:rPr lang="en-US" sz="2000" dirty="0">
                <a:solidFill>
                  <a:schemeClr val="tx1"/>
                </a:solidFill>
                <a:latin typeface="Consolas" panose="020B0609020204030204" pitchFamily="49" charset="0"/>
                <a:cs typeface="Courier New"/>
              </a:rPr>
              <a:t>-m 10</a:t>
            </a:r>
          </a:p>
        </p:txBody>
      </p:sp>
      <p:sp>
        <p:nvSpPr>
          <p:cNvPr id="4" name="Footer Placeholder 3">
            <a:extLst>
              <a:ext uri="{FF2B5EF4-FFF2-40B4-BE49-F238E27FC236}">
                <a16:creationId xmlns:a16="http://schemas.microsoft.com/office/drawing/2014/main" id="{2440185F-AE43-434B-A147-9DC8EC6B4BFA}"/>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63804F8-8CDD-49B0-802B-DDC4420184C4}"/>
              </a:ext>
            </a:extLst>
          </p:cNvPr>
          <p:cNvSpPr>
            <a:spLocks noGrp="1"/>
          </p:cNvSpPr>
          <p:nvPr>
            <p:ph type="sldNum" sz="quarter" idx="12"/>
          </p:nvPr>
        </p:nvSpPr>
        <p:spPr/>
        <p:txBody>
          <a:bodyPr/>
          <a:lstStyle/>
          <a:p>
            <a:fld id="{4FAB73BC-B049-4115-A692-8D63A059BFB8}" type="slidenum">
              <a:rPr lang="en-US" smtClean="0"/>
              <a:t>68</a:t>
            </a:fld>
            <a:endParaRPr lang="en-US" dirty="0"/>
          </a:p>
        </p:txBody>
      </p:sp>
      <p:sp>
        <p:nvSpPr>
          <p:cNvPr id="6" name="Oval Callout 5">
            <a:extLst>
              <a:ext uri="{FF2B5EF4-FFF2-40B4-BE49-F238E27FC236}">
                <a16:creationId xmlns:a16="http://schemas.microsoft.com/office/drawing/2014/main" id="{CCB0B19B-AD4A-44E8-886C-E8C289380AE0}"/>
              </a:ext>
            </a:extLst>
          </p:cNvPr>
          <p:cNvSpPr/>
          <p:nvPr/>
        </p:nvSpPr>
        <p:spPr>
          <a:xfrm>
            <a:off x="4482985" y="4604657"/>
            <a:ext cx="4661015" cy="1668127"/>
          </a:xfrm>
          <a:prstGeom prst="wedgeEllipseCallout">
            <a:avLst>
              <a:gd name="adj1" fmla="val -62269"/>
              <a:gd name="adj2" fmla="val -34599"/>
            </a:avLst>
          </a:prstGeom>
          <a:solidFill>
            <a:srgbClr val="1CADE4"/>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lvl="0" algn="ctr"/>
            <a:r>
              <a:rPr lang="en-US" dirty="0">
                <a:solidFill>
                  <a:schemeClr val="bg1"/>
                </a:solidFill>
                <a:latin typeface="Sherman Sans Book" pitchFamily="50" charset="0"/>
                <a:ea typeface="Sherman Sans Book" pitchFamily="50" charset="0"/>
              </a:rPr>
              <a:t>This is used to distribute the values evenly among the mappers. So that each mapper has the same amount of work.</a:t>
            </a:r>
          </a:p>
        </p:txBody>
      </p:sp>
    </p:spTree>
    <p:extLst>
      <p:ext uri="{BB962C8B-B14F-4D97-AF65-F5344CB8AC3E}">
        <p14:creationId xmlns:p14="http://schemas.microsoft.com/office/powerpoint/2010/main" val="11878511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2472B-8760-4ABE-A1AB-A0274905EE8A}"/>
              </a:ext>
            </a:extLst>
          </p:cNvPr>
          <p:cNvSpPr>
            <a:spLocks noGrp="1"/>
          </p:cNvSpPr>
          <p:nvPr>
            <p:ph type="title"/>
          </p:nvPr>
        </p:nvSpPr>
        <p:spPr/>
        <p:txBody>
          <a:bodyPr>
            <a:noAutofit/>
          </a:bodyPr>
          <a:lstStyle/>
          <a:p>
            <a:r>
              <a:rPr lang="en-US" dirty="0"/>
              <a:t>Importing From a Query</a:t>
            </a:r>
            <a:endParaRPr lang="en-IN" dirty="0"/>
          </a:p>
        </p:txBody>
      </p:sp>
      <p:sp>
        <p:nvSpPr>
          <p:cNvPr id="3" name="Content Placeholder 2">
            <a:extLst>
              <a:ext uri="{FF2B5EF4-FFF2-40B4-BE49-F238E27FC236}">
                <a16:creationId xmlns:a16="http://schemas.microsoft.com/office/drawing/2014/main" id="{A5AF742D-1E6F-4C9E-956E-CAF1508FC47C}"/>
              </a:ext>
            </a:extLst>
          </p:cNvPr>
          <p:cNvSpPr>
            <a:spLocks noGrp="1"/>
          </p:cNvSpPr>
          <p:nvPr>
            <p:ph idx="1"/>
          </p:nvPr>
        </p:nvSpPr>
        <p:spPr/>
        <p:txBody>
          <a:bodyPr>
            <a:noAutofit/>
          </a:bodyPr>
          <a:lstStyle/>
          <a:p>
            <a:pPr marL="0" indent="0" defTabSz="340536">
              <a:buNone/>
              <a:defRPr/>
            </a:pPr>
            <a:r>
              <a:rPr lang="en-US" sz="2000" dirty="0">
                <a:solidFill>
                  <a:sysClr val="windowText" lastClr="000000"/>
                </a:solidFill>
                <a:latin typeface="Consolas" panose="020B0609020204030204" pitchFamily="49" charset="0"/>
                <a:cs typeface="Courier New"/>
              </a:rPr>
              <a:t>sqoop import </a:t>
            </a:r>
          </a:p>
          <a:p>
            <a:pPr marL="0" indent="0" defTabSz="340536">
              <a:buNone/>
              <a:defRPr/>
            </a:pPr>
            <a:r>
              <a:rPr lang="en-US" sz="2000" dirty="0">
                <a:solidFill>
                  <a:sysClr val="windowText" lastClr="000000"/>
                </a:solidFill>
                <a:latin typeface="Consolas" panose="020B0609020204030204" pitchFamily="49" charset="0"/>
                <a:cs typeface="Courier New"/>
              </a:rPr>
              <a:t>--connect jdbc:mysql://host/nyse</a:t>
            </a:r>
          </a:p>
          <a:p>
            <a:pPr marL="0" indent="0" defTabSz="340536">
              <a:buNone/>
              <a:defRPr/>
            </a:pPr>
            <a:r>
              <a:rPr lang="en-US" sz="2000" dirty="0">
                <a:solidFill>
                  <a:sysClr val="windowText" lastClr="000000"/>
                </a:solidFill>
                <a:latin typeface="Consolas" panose="020B0609020204030204" pitchFamily="49" charset="0"/>
                <a:cs typeface="Courier New"/>
              </a:rPr>
              <a:t>--query "SELECT * FROM StockPrices s </a:t>
            </a:r>
          </a:p>
          <a:p>
            <a:pPr marL="0" indent="0" defTabSz="340536">
              <a:buNone/>
              <a:defRPr/>
            </a:pPr>
            <a:r>
              <a:rPr lang="en-US" sz="2000" dirty="0">
                <a:solidFill>
                  <a:sysClr val="windowText" lastClr="000000"/>
                </a:solidFill>
                <a:latin typeface="Consolas" panose="020B0609020204030204" pitchFamily="49" charset="0"/>
                <a:cs typeface="Courier New"/>
              </a:rPr>
              <a:t>WHERE s.Volume &gt;= 1000000 </a:t>
            </a:r>
          </a:p>
          <a:p>
            <a:pPr marL="0" indent="0" defTabSz="340536">
              <a:buNone/>
              <a:defRPr/>
            </a:pPr>
            <a:r>
              <a:rPr lang="en-US" sz="2000" dirty="0">
                <a:solidFill>
                  <a:sysClr val="windowText" lastClr="000000"/>
                </a:solidFill>
                <a:latin typeface="Consolas" panose="020B0609020204030204" pitchFamily="49" charset="0"/>
                <a:cs typeface="Courier New"/>
              </a:rPr>
              <a:t>AND \$CONDITIONS"</a:t>
            </a:r>
          </a:p>
          <a:p>
            <a:pPr marL="0" indent="0" defTabSz="340536">
              <a:buNone/>
              <a:defRPr/>
            </a:pPr>
            <a:r>
              <a:rPr lang="en-US" sz="2000" dirty="0">
                <a:solidFill>
                  <a:sysClr val="windowText" lastClr="000000"/>
                </a:solidFill>
                <a:latin typeface="Consolas" panose="020B0609020204030204" pitchFamily="49" charset="0"/>
                <a:cs typeface="Courier New"/>
              </a:rPr>
              <a:t>--target-dir /data/highvolume/ </a:t>
            </a:r>
          </a:p>
          <a:p>
            <a:pPr marL="0" indent="0" defTabSz="340536">
              <a:buNone/>
              <a:defRPr/>
            </a:pPr>
            <a:r>
              <a:rPr lang="en-US" sz="2000" dirty="0">
                <a:solidFill>
                  <a:sysClr val="windowText" lastClr="000000"/>
                </a:solidFill>
                <a:latin typeface="Consolas" panose="020B0609020204030204" pitchFamily="49" charset="0"/>
                <a:cs typeface="Courier New"/>
              </a:rPr>
              <a:t>--as-textfile </a:t>
            </a:r>
          </a:p>
          <a:p>
            <a:pPr marL="0" indent="0" defTabSz="340536">
              <a:buNone/>
              <a:defRPr/>
            </a:pPr>
            <a:r>
              <a:rPr lang="en-US" sz="2000" dirty="0">
                <a:solidFill>
                  <a:sysClr val="windowText" lastClr="000000"/>
                </a:solidFill>
                <a:latin typeface="Consolas" panose="020B0609020204030204" pitchFamily="49" charset="0"/>
                <a:cs typeface="Courier New"/>
              </a:rPr>
              <a:t>--split-by StockSymbol</a:t>
            </a:r>
          </a:p>
        </p:txBody>
      </p:sp>
      <p:sp>
        <p:nvSpPr>
          <p:cNvPr id="4" name="Footer Placeholder 3">
            <a:extLst>
              <a:ext uri="{FF2B5EF4-FFF2-40B4-BE49-F238E27FC236}">
                <a16:creationId xmlns:a16="http://schemas.microsoft.com/office/drawing/2014/main" id="{3A745E07-3288-4B76-AACF-B876EE248C77}"/>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1BBF815-0D5C-4133-A6E6-7B609095CACB}"/>
              </a:ext>
            </a:extLst>
          </p:cNvPr>
          <p:cNvSpPr>
            <a:spLocks noGrp="1"/>
          </p:cNvSpPr>
          <p:nvPr>
            <p:ph type="sldNum" sz="quarter" idx="12"/>
          </p:nvPr>
        </p:nvSpPr>
        <p:spPr/>
        <p:txBody>
          <a:bodyPr>
            <a:noAutofit/>
          </a:bodyPr>
          <a:lstStyle/>
          <a:p>
            <a:fld id="{4FAB73BC-B049-4115-A692-8D63A059BFB8}" type="slidenum">
              <a:rPr lang="en-US" smtClean="0"/>
              <a:t>69</a:t>
            </a:fld>
            <a:endParaRPr lang="en-US" dirty="0"/>
          </a:p>
        </p:txBody>
      </p:sp>
      <p:sp>
        <p:nvSpPr>
          <p:cNvPr id="6" name="Oval Callout 1">
            <a:extLst>
              <a:ext uri="{FF2B5EF4-FFF2-40B4-BE49-F238E27FC236}">
                <a16:creationId xmlns:a16="http://schemas.microsoft.com/office/drawing/2014/main" id="{8E4CC3B1-5A87-4720-B16B-79CA049DB373}"/>
              </a:ext>
            </a:extLst>
          </p:cNvPr>
          <p:cNvSpPr/>
          <p:nvPr/>
        </p:nvSpPr>
        <p:spPr>
          <a:xfrm>
            <a:off x="5821003" y="2812648"/>
            <a:ext cx="2237147" cy="1650966"/>
          </a:xfrm>
          <a:prstGeom prst="wedgeEllipseCallout">
            <a:avLst>
              <a:gd name="adj1" fmla="val -164447"/>
              <a:gd name="adj2" fmla="val 20582"/>
            </a:avLst>
          </a:prstGeom>
          <a:solidFill>
            <a:srgbClr val="1CADE4"/>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A special variable to split data through mappers</a:t>
            </a:r>
          </a:p>
        </p:txBody>
      </p:sp>
      <p:sp>
        <p:nvSpPr>
          <p:cNvPr id="7" name="Oval Callout 5">
            <a:extLst>
              <a:ext uri="{FF2B5EF4-FFF2-40B4-BE49-F238E27FC236}">
                <a16:creationId xmlns:a16="http://schemas.microsoft.com/office/drawing/2014/main" id="{F8734D42-B257-49EE-AB16-3BE2767B62E1}"/>
              </a:ext>
            </a:extLst>
          </p:cNvPr>
          <p:cNvSpPr/>
          <p:nvPr/>
        </p:nvSpPr>
        <p:spPr>
          <a:xfrm>
            <a:off x="3808071" y="4990262"/>
            <a:ext cx="4661015" cy="1399770"/>
          </a:xfrm>
          <a:prstGeom prst="wedgeEllipseCallout">
            <a:avLst>
              <a:gd name="adj1" fmla="val -89828"/>
              <a:gd name="adj2" fmla="val -30194"/>
            </a:avLst>
          </a:prstGeom>
          <a:solidFill>
            <a:srgbClr val="1CADE4"/>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lvl="0" algn="ctr"/>
            <a:r>
              <a:rPr lang="en-US" dirty="0">
                <a:solidFill>
                  <a:schemeClr val="bg1"/>
                </a:solidFill>
                <a:latin typeface="Sherman Sans Book" pitchFamily="50" charset="0"/>
                <a:ea typeface="Sherman Sans Book" pitchFamily="50" charset="0"/>
              </a:rPr>
              <a:t>If you use --query, then you must also specify a split-by column or the command will fail to execute</a:t>
            </a:r>
          </a:p>
        </p:txBody>
      </p:sp>
    </p:spTree>
    <p:extLst>
      <p:ext uri="{BB962C8B-B14F-4D97-AF65-F5344CB8AC3E}">
        <p14:creationId xmlns:p14="http://schemas.microsoft.com/office/powerpoint/2010/main" val="66258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1463CA3-678E-4E34-82C1-158A2445B90A}"/>
              </a:ext>
            </a:extLst>
          </p:cNvPr>
          <p:cNvSpPr>
            <a:spLocks noGrp="1"/>
          </p:cNvSpPr>
          <p:nvPr>
            <p:ph type="title"/>
          </p:nvPr>
        </p:nvSpPr>
        <p:spPr/>
        <p:txBody>
          <a:bodyPr>
            <a:noAutofit/>
          </a:bodyPr>
          <a:lstStyle/>
          <a:p>
            <a:r>
              <a:rPr lang="en-US" dirty="0"/>
              <a:t>Hadoop vs. RDBMS</a:t>
            </a:r>
            <a:endParaRPr lang="en-IN" dirty="0"/>
          </a:p>
        </p:txBody>
      </p:sp>
      <p:sp>
        <p:nvSpPr>
          <p:cNvPr id="4" name="Footer Placeholder 3">
            <a:extLst>
              <a:ext uri="{FF2B5EF4-FFF2-40B4-BE49-F238E27FC236}">
                <a16:creationId xmlns:a16="http://schemas.microsoft.com/office/drawing/2014/main" id="{6FAA1758-C603-4405-9E53-86ABF4D76B84}"/>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7F96D9EB-BB12-4CAD-BB17-463E6BF2A395}"/>
              </a:ext>
            </a:extLst>
          </p:cNvPr>
          <p:cNvSpPr>
            <a:spLocks noGrp="1"/>
          </p:cNvSpPr>
          <p:nvPr>
            <p:ph type="sldNum" sz="quarter" idx="12"/>
          </p:nvPr>
        </p:nvSpPr>
        <p:spPr/>
        <p:txBody>
          <a:bodyPr>
            <a:noAutofit/>
          </a:bodyPr>
          <a:lstStyle/>
          <a:p>
            <a:fld id="{4FAB73BC-B049-4115-A692-8D63A059BFB8}" type="slidenum">
              <a:rPr lang="en-US" smtClean="0"/>
              <a:t>7</a:t>
            </a:fld>
            <a:endParaRPr lang="en-US" dirty="0"/>
          </a:p>
        </p:txBody>
      </p:sp>
      <p:sp>
        <p:nvSpPr>
          <p:cNvPr id="7" name="Content Placeholder 6">
            <a:extLst>
              <a:ext uri="{FF2B5EF4-FFF2-40B4-BE49-F238E27FC236}">
                <a16:creationId xmlns:a16="http://schemas.microsoft.com/office/drawing/2014/main" id="{AE81EDC5-AC64-4EC7-9643-0C1DC626E61B}"/>
              </a:ext>
            </a:extLst>
          </p:cNvPr>
          <p:cNvSpPr>
            <a:spLocks noGrp="1"/>
          </p:cNvSpPr>
          <p:nvPr>
            <p:ph sz="half" idx="13"/>
          </p:nvPr>
        </p:nvSpPr>
        <p:spPr>
          <a:xfrm>
            <a:off x="768096" y="2291938"/>
            <a:ext cx="3566160" cy="2269438"/>
          </a:xfrm>
        </p:spPr>
        <p:txBody>
          <a:bodyPr>
            <a:noAutofit/>
          </a:bodyPr>
          <a:lstStyle/>
          <a:p>
            <a:r>
              <a:rPr lang="en-US" sz="1800" dirty="0"/>
              <a:t>Assumes that a task will require reading a significant amount of data off of a disk</a:t>
            </a:r>
          </a:p>
          <a:p>
            <a:r>
              <a:rPr lang="en-US" sz="1800" dirty="0"/>
              <a:t>Does not maintain any data structure</a:t>
            </a:r>
          </a:p>
          <a:p>
            <a:r>
              <a:rPr lang="en-US" sz="1800" dirty="0"/>
              <a:t>Simply reads the entire file</a:t>
            </a:r>
          </a:p>
          <a:p>
            <a:r>
              <a:rPr lang="en-US" sz="1800" dirty="0"/>
              <a:t>Scales well (increase the cluster size to decrease the read time of each task)</a:t>
            </a:r>
          </a:p>
        </p:txBody>
      </p:sp>
      <p:sp>
        <p:nvSpPr>
          <p:cNvPr id="8" name="Content Placeholder 7">
            <a:extLst>
              <a:ext uri="{FF2B5EF4-FFF2-40B4-BE49-F238E27FC236}">
                <a16:creationId xmlns:a16="http://schemas.microsoft.com/office/drawing/2014/main" id="{61C81AA4-FBCB-4766-9125-CB7CDE2A5308}"/>
              </a:ext>
            </a:extLst>
          </p:cNvPr>
          <p:cNvSpPr>
            <a:spLocks noGrp="1"/>
          </p:cNvSpPr>
          <p:nvPr>
            <p:ph sz="half" idx="14"/>
          </p:nvPr>
        </p:nvSpPr>
        <p:spPr>
          <a:xfrm>
            <a:off x="4491990" y="2291938"/>
            <a:ext cx="3566160" cy="2154184"/>
          </a:xfrm>
        </p:spPr>
        <p:txBody>
          <a:bodyPr>
            <a:noAutofit/>
          </a:bodyPr>
          <a:lstStyle/>
          <a:p>
            <a:r>
              <a:rPr lang="en-US" sz="1800" dirty="0"/>
              <a:t>Uses indexes to avoid reading an entire file (very fast lookups)</a:t>
            </a:r>
          </a:p>
          <a:p>
            <a:r>
              <a:rPr lang="en-US" sz="1800" dirty="0"/>
              <a:t>Maintains a data structure in order to provide a fast execution layer</a:t>
            </a:r>
          </a:p>
          <a:p>
            <a:r>
              <a:rPr lang="en-US" sz="1800" dirty="0"/>
              <a:t>Works well as long as the index fits in RAM</a:t>
            </a:r>
          </a:p>
        </p:txBody>
      </p:sp>
      <p:cxnSp>
        <p:nvCxnSpPr>
          <p:cNvPr id="10" name="Straight Connector 9">
            <a:extLst>
              <a:ext uri="{FF2B5EF4-FFF2-40B4-BE49-F238E27FC236}">
                <a16:creationId xmlns:a16="http://schemas.microsoft.com/office/drawing/2014/main" id="{86DD367A-2ED2-4B32-B14C-0CF29016FA31}"/>
              </a:ext>
            </a:extLst>
          </p:cNvPr>
          <p:cNvCxnSpPr/>
          <p:nvPr/>
        </p:nvCxnSpPr>
        <p:spPr>
          <a:xfrm>
            <a:off x="4418480" y="2200086"/>
            <a:ext cx="7620" cy="2698098"/>
          </a:xfrm>
          <a:prstGeom prst="line">
            <a:avLst/>
          </a:prstGeom>
          <a:noFill/>
          <a:ln w="25400" cap="flat" cmpd="sng" algn="ctr">
            <a:solidFill>
              <a:srgbClr val="595959"/>
            </a:solidFill>
            <a:prstDash val="solid"/>
          </a:ln>
          <a:effectLst/>
        </p:spPr>
      </p:cxnSp>
      <p:sp>
        <p:nvSpPr>
          <p:cNvPr id="11" name="Document 14">
            <a:extLst>
              <a:ext uri="{FF2B5EF4-FFF2-40B4-BE49-F238E27FC236}">
                <a16:creationId xmlns:a16="http://schemas.microsoft.com/office/drawing/2014/main" id="{A4D5DEE9-1BC2-4136-8AD6-F2F4A03401B7}"/>
              </a:ext>
            </a:extLst>
          </p:cNvPr>
          <p:cNvSpPr/>
          <p:nvPr/>
        </p:nvSpPr>
        <p:spPr>
          <a:xfrm>
            <a:off x="3953660" y="4561376"/>
            <a:ext cx="929640" cy="975360"/>
          </a:xfrm>
          <a:prstGeom prst="flowChartDocument">
            <a:avLst/>
          </a:prstGeom>
          <a:solidFill>
            <a:srgbClr val="1CADE4"/>
          </a:solidFill>
          <a:ln>
            <a:noFill/>
          </a:ln>
        </p:spPr>
        <p:style>
          <a:lnRef idx="2">
            <a:schemeClr val="accent2">
              <a:shade val="50000"/>
            </a:schemeClr>
          </a:lnRef>
          <a:fillRef idx="1">
            <a:schemeClr val="accent2"/>
          </a:fillRef>
          <a:effectRef idx="0">
            <a:schemeClr val="accent2"/>
          </a:effectRef>
          <a:fontRef idx="minor">
            <a:schemeClr val="lt1"/>
          </a:fontRef>
        </p:style>
        <p:txBody>
          <a:bodyPr lIns="68122" tIns="34061" rIns="68122" bIns="34061" rtlCol="0" anchor="ctr">
            <a:noAutofit/>
          </a:bodyPr>
          <a:lstStyle/>
          <a:p>
            <a:pPr algn="ctr" defTabSz="681072">
              <a:defRPr/>
            </a:pPr>
            <a:r>
              <a:rPr lang="en-US" sz="1600" kern="0" dirty="0">
                <a:solidFill>
                  <a:sysClr val="window" lastClr="FFFFFF"/>
                </a:solidFill>
                <a:latin typeface="Sherman Sans Book" pitchFamily="50" charset="0"/>
                <a:ea typeface="Sherman Sans Book" pitchFamily="50" charset="0"/>
              </a:rPr>
              <a:t>500 GB</a:t>
            </a:r>
          </a:p>
          <a:p>
            <a:pPr algn="ctr" defTabSz="681072">
              <a:defRPr/>
            </a:pPr>
            <a:r>
              <a:rPr lang="en-US" sz="1600" kern="0" dirty="0">
                <a:solidFill>
                  <a:sysClr val="window" lastClr="FFFFFF"/>
                </a:solidFill>
                <a:latin typeface="Sherman Sans Book" pitchFamily="50" charset="0"/>
                <a:ea typeface="Sherman Sans Book" pitchFamily="50" charset="0"/>
              </a:rPr>
              <a:t>data file</a:t>
            </a:r>
          </a:p>
        </p:txBody>
      </p:sp>
      <p:sp>
        <p:nvSpPr>
          <p:cNvPr id="13" name="Content Placeholder 6">
            <a:extLst>
              <a:ext uri="{FF2B5EF4-FFF2-40B4-BE49-F238E27FC236}">
                <a16:creationId xmlns:a16="http://schemas.microsoft.com/office/drawing/2014/main" id="{AE81EDC5-AC64-4EC7-9643-0C1DC626E61B}"/>
              </a:ext>
            </a:extLst>
          </p:cNvPr>
          <p:cNvSpPr txBox="1">
            <a:spLocks/>
          </p:cNvSpPr>
          <p:nvPr/>
        </p:nvSpPr>
        <p:spPr>
          <a:xfrm>
            <a:off x="925830" y="4582754"/>
            <a:ext cx="2943606" cy="1998519"/>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defTabSz="681072">
              <a:spcAft>
                <a:spcPts val="200"/>
              </a:spcAft>
              <a:defRPr/>
            </a:pPr>
            <a:r>
              <a:rPr lang="en-US" sz="1600" kern="0" dirty="0"/>
              <a:t>2,000 blocks of size 256 MB</a:t>
            </a:r>
          </a:p>
          <a:p>
            <a:pPr lvl="1" defTabSz="681072">
              <a:spcAft>
                <a:spcPts val="200"/>
              </a:spcAft>
              <a:defRPr/>
            </a:pPr>
            <a:r>
              <a:rPr lang="en-US" sz="1600" kern="0" dirty="0"/>
              <a:t>1.9 seconds of disk read for each block</a:t>
            </a:r>
          </a:p>
          <a:p>
            <a:pPr lvl="1" defTabSz="681072">
              <a:spcAft>
                <a:spcPts val="200"/>
              </a:spcAft>
              <a:defRPr/>
            </a:pPr>
            <a:r>
              <a:rPr lang="en-US" sz="1600" i="1" kern="0" dirty="0"/>
              <a:t>On a 40-node cluster with eight disks on each node, it would take about 14 seconds to read the entire 500 GB</a:t>
            </a:r>
          </a:p>
        </p:txBody>
      </p:sp>
      <p:sp>
        <p:nvSpPr>
          <p:cNvPr id="14" name="Content Placeholder 7">
            <a:extLst>
              <a:ext uri="{FF2B5EF4-FFF2-40B4-BE49-F238E27FC236}">
                <a16:creationId xmlns:a16="http://schemas.microsoft.com/office/drawing/2014/main" id="{61C81AA4-FBCB-4766-9125-CB7CDE2A5308}"/>
              </a:ext>
            </a:extLst>
          </p:cNvPr>
          <p:cNvSpPr txBox="1">
            <a:spLocks/>
          </p:cNvSpPr>
          <p:nvPr/>
        </p:nvSpPr>
        <p:spPr>
          <a:xfrm>
            <a:off x="4799076" y="4414301"/>
            <a:ext cx="3416808" cy="1273640"/>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buNone/>
            </a:pPr>
            <a:endParaRPr lang="en-US" sz="1800" dirty="0"/>
          </a:p>
          <a:p>
            <a:endParaRPr lang="en-US" sz="1800" dirty="0"/>
          </a:p>
        </p:txBody>
      </p:sp>
      <p:sp>
        <p:nvSpPr>
          <p:cNvPr id="15" name="Content Placeholder 7">
            <a:extLst>
              <a:ext uri="{FF2B5EF4-FFF2-40B4-BE49-F238E27FC236}">
                <a16:creationId xmlns:a16="http://schemas.microsoft.com/office/drawing/2014/main" id="{61C81AA4-FBCB-4766-9125-CB7CDE2A5308}"/>
              </a:ext>
            </a:extLst>
          </p:cNvPr>
          <p:cNvSpPr txBox="1">
            <a:spLocks/>
          </p:cNvSpPr>
          <p:nvPr/>
        </p:nvSpPr>
        <p:spPr>
          <a:xfrm>
            <a:off x="4890920" y="4582755"/>
            <a:ext cx="3481936" cy="917205"/>
          </a:xfrm>
          <a:prstGeom prst="rect">
            <a:avLst/>
          </a:prstGeom>
        </p:spPr>
        <p:txBody>
          <a:bodyPr vert="horz" lIns="45720" tIns="45720" rIns="45720" bIns="45720" rtlCol="0">
            <a:noAutofit/>
          </a:bodyPr>
          <a:lstStyle>
            <a:lvl1pPr marL="91440" indent="-91440" algn="l" defTabSz="914400" rtl="0" eaLnBrk="1" latinLnBrk="0" hangingPunct="1">
              <a:lnSpc>
                <a:spcPct val="100000"/>
              </a:lnSpc>
              <a:spcBef>
                <a:spcPts val="600"/>
              </a:spcBef>
              <a:spcAft>
                <a:spcPts val="0"/>
              </a:spcAft>
              <a:buClr>
                <a:srgbClr val="002060"/>
              </a:buClr>
              <a:buSzPct val="100000"/>
              <a:buFont typeface="Tw Cen MT" panose="020B0602020104020603" pitchFamily="34" charset="0"/>
              <a:buChar char=" "/>
              <a:defRPr sz="2200" kern="1200">
                <a:solidFill>
                  <a:schemeClr val="tx1">
                    <a:lumMod val="65000"/>
                    <a:lumOff val="35000"/>
                  </a:schemeClr>
                </a:solidFill>
                <a:latin typeface="Sherman Sans Book" charset="0"/>
                <a:ea typeface="Sherman Sans Book" charset="0"/>
                <a:cs typeface="Sherman Sans Book" charset="0"/>
              </a:defRPr>
            </a:lvl1pPr>
            <a:lvl2pPr marL="265176"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800" kern="1200">
                <a:solidFill>
                  <a:schemeClr val="tx1">
                    <a:lumMod val="65000"/>
                    <a:lumOff val="35000"/>
                  </a:schemeClr>
                </a:solidFill>
                <a:latin typeface="Sherman Sans Book" charset="0"/>
                <a:ea typeface="Sherman Sans Book" charset="0"/>
                <a:cs typeface="Sherman Sans Book" charset="0"/>
              </a:defRPr>
            </a:lvl2pPr>
            <a:lvl3pPr marL="448056"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3pPr>
            <a:lvl4pPr marL="594360"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4pPr>
            <a:lvl5pPr marL="777240" indent="-137160" algn="l" defTabSz="914400" rtl="0" eaLnBrk="1" latinLnBrk="0" hangingPunct="1">
              <a:lnSpc>
                <a:spcPct val="100000"/>
              </a:lnSpc>
              <a:spcBef>
                <a:spcPts val="600"/>
              </a:spcBef>
              <a:spcAft>
                <a:spcPts val="0"/>
              </a:spcAft>
              <a:buClr>
                <a:srgbClr val="002060"/>
              </a:buClr>
              <a:buFont typeface="Wingdings 3" pitchFamily="18" charset="2"/>
              <a:buChar char=""/>
              <a:tabLst/>
              <a:defRPr sz="1400" kern="1200">
                <a:solidFill>
                  <a:schemeClr val="tx1">
                    <a:lumMod val="65000"/>
                    <a:lumOff val="35000"/>
                  </a:schemeClr>
                </a:solidFill>
                <a:latin typeface="Sherman Sans Book" charset="0"/>
                <a:ea typeface="Sherman Sans Book" charset="0"/>
                <a:cs typeface="Sherman Sans Book" charset="0"/>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defTabSz="681072">
              <a:defRPr/>
            </a:pPr>
            <a:r>
              <a:rPr lang="en-US" sz="1800" kern="0" dirty="0">
                <a:solidFill>
                  <a:srgbClr val="595959"/>
                </a:solidFill>
              </a:rPr>
              <a:t>61 minutes to read this data off of a disk (assuming a transfer rate of 1,030 Mbps)</a:t>
            </a:r>
          </a:p>
        </p:txBody>
      </p:sp>
    </p:spTree>
    <p:extLst>
      <p:ext uri="{BB962C8B-B14F-4D97-AF65-F5344CB8AC3E}">
        <p14:creationId xmlns:p14="http://schemas.microsoft.com/office/powerpoint/2010/main" val="1554990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46259-1FEC-44DA-A0B6-17955127584C}"/>
              </a:ext>
            </a:extLst>
          </p:cNvPr>
          <p:cNvSpPr>
            <a:spLocks noGrp="1"/>
          </p:cNvSpPr>
          <p:nvPr>
            <p:ph type="title"/>
          </p:nvPr>
        </p:nvSpPr>
        <p:spPr/>
        <p:txBody>
          <a:bodyPr/>
          <a:lstStyle/>
          <a:p>
            <a:r>
              <a:rPr lang="en-US" dirty="0"/>
              <a:t>Demo: Sqoop Import</a:t>
            </a:r>
          </a:p>
        </p:txBody>
      </p:sp>
      <p:sp>
        <p:nvSpPr>
          <p:cNvPr id="5" name="Content Placeholder 4"/>
          <p:cNvSpPr>
            <a:spLocks noGrp="1"/>
          </p:cNvSpPr>
          <p:nvPr>
            <p:ph idx="1"/>
          </p:nvPr>
        </p:nvSpPr>
        <p:spPr/>
        <p:txBody>
          <a:bodyPr/>
          <a:lstStyle/>
          <a:p>
            <a:r>
              <a:rPr lang="en-US" dirty="0"/>
              <a:t>Import a table</a:t>
            </a:r>
          </a:p>
          <a:p>
            <a:r>
              <a:rPr lang="en-US" dirty="0"/>
              <a:t>View it in HDFS—used four mappers</a:t>
            </a:r>
          </a:p>
          <a:p>
            <a:r>
              <a:rPr lang="en-US" dirty="0"/>
              <a:t>Import a query, split over a column</a:t>
            </a:r>
          </a:p>
          <a:p>
            <a:r>
              <a:rPr lang="en-US" dirty="0"/>
              <a:t>View in HDFS—note how the file was split</a:t>
            </a:r>
          </a:p>
        </p:txBody>
      </p:sp>
      <p:sp>
        <p:nvSpPr>
          <p:cNvPr id="3" name="Footer Placeholder 2">
            <a:extLst>
              <a:ext uri="{FF2B5EF4-FFF2-40B4-BE49-F238E27FC236}">
                <a16:creationId xmlns:a16="http://schemas.microsoft.com/office/drawing/2014/main" id="{79E1F2D1-D8B6-42E6-B75A-541B0E2EBF8E}"/>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412CBADD-0BA3-42DF-B81F-03058B7DF49B}"/>
              </a:ext>
            </a:extLst>
          </p:cNvPr>
          <p:cNvSpPr>
            <a:spLocks noGrp="1"/>
          </p:cNvSpPr>
          <p:nvPr>
            <p:ph type="sldNum" sz="quarter" idx="12"/>
          </p:nvPr>
        </p:nvSpPr>
        <p:spPr/>
        <p:txBody>
          <a:bodyPr/>
          <a:lstStyle/>
          <a:p>
            <a:fld id="{4FAB73BC-B049-4115-A692-8D63A059BFB8}" type="slidenum">
              <a:rPr lang="en-US" smtClean="0"/>
              <a:pPr/>
              <a:t>70</a:t>
            </a:fld>
            <a:endParaRPr lang="en-US" dirty="0"/>
          </a:p>
        </p:txBody>
      </p:sp>
    </p:spTree>
    <p:extLst>
      <p:ext uri="{BB962C8B-B14F-4D97-AF65-F5344CB8AC3E}">
        <p14:creationId xmlns:p14="http://schemas.microsoft.com/office/powerpoint/2010/main" val="16920897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4BA0C938-1486-4635-9F6C-44D521FA6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42A7ABB-6A86-4A02-A072-FA82CDCE53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196" y="484632"/>
            <a:ext cx="8433027" cy="5880916"/>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CEC3B2-F7C9-4FD4-BCC7-61387BF19AAD}"/>
              </a:ext>
            </a:extLst>
          </p:cNvPr>
          <p:cNvSpPr>
            <a:spLocks noGrp="1"/>
          </p:cNvSpPr>
          <p:nvPr>
            <p:ph type="title"/>
          </p:nvPr>
        </p:nvSpPr>
        <p:spPr>
          <a:xfrm>
            <a:off x="3274017" y="806365"/>
            <a:ext cx="5265560" cy="5229630"/>
          </a:xfrm>
        </p:spPr>
        <p:txBody>
          <a:bodyPr vert="horz" lIns="91440" tIns="45720" rIns="91440" bIns="45720" rtlCol="0" anchor="ctr">
            <a:normAutofit/>
          </a:bodyPr>
          <a:lstStyle/>
          <a:p>
            <a:pPr>
              <a:lnSpc>
                <a:spcPct val="80000"/>
              </a:lnSpc>
            </a:pPr>
            <a:r>
              <a:rPr lang="en-US" sz="5700" cap="all" spc="200">
                <a:solidFill>
                  <a:schemeClr val="tx1">
                    <a:lumMod val="95000"/>
                    <a:lumOff val="5000"/>
                  </a:schemeClr>
                </a:solidFill>
                <a:latin typeface="+mj-lt"/>
                <a:ea typeface="+mj-ea"/>
                <a:cs typeface="+mj-cs"/>
              </a:rPr>
              <a:t>Sqoop Export Tool</a:t>
            </a:r>
          </a:p>
        </p:txBody>
      </p:sp>
      <p:cxnSp>
        <p:nvCxnSpPr>
          <p:cNvPr id="20" name="Straight Connector 19">
            <a:extLst>
              <a:ext uri="{FF2B5EF4-FFF2-40B4-BE49-F238E27FC236}">
                <a16:creationId xmlns:a16="http://schemas.microsoft.com/office/drawing/2014/main" id="{B6916720-6D22-4D4B-BC19-23008C7DD4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4951"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BCE43487-E303-410D-8B1C-A2E9C27C5653}"/>
              </a:ext>
            </a:extLst>
          </p:cNvPr>
          <p:cNvSpPr>
            <a:spLocks noGrp="1"/>
          </p:cNvSpPr>
          <p:nvPr>
            <p:ph type="ftr" sz="quarter" idx="11"/>
          </p:nvPr>
        </p:nvSpPr>
        <p:spPr>
          <a:xfrm>
            <a:off x="3632199" y="6470704"/>
            <a:ext cx="4426094" cy="274320"/>
          </a:xfrm>
        </p:spPr>
        <p:txBody>
          <a:bodyPr vert="horz" lIns="91440" tIns="45720" rIns="91440" bIns="45720" rtlCol="0" anchor="ctr">
            <a:normAutofit/>
          </a:bodyPr>
          <a:lstStyle/>
          <a:p>
            <a:pPr>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6E84272D-615F-4AA2-8485-1C125F73EBA3}"/>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71</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2992286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BB982-66D0-4278-A4D7-463C3A6FFCE5}"/>
              </a:ext>
            </a:extLst>
          </p:cNvPr>
          <p:cNvSpPr>
            <a:spLocks noGrp="1"/>
          </p:cNvSpPr>
          <p:nvPr>
            <p:ph type="title"/>
          </p:nvPr>
        </p:nvSpPr>
        <p:spPr/>
        <p:txBody>
          <a:bodyPr/>
          <a:lstStyle/>
          <a:p>
            <a:r>
              <a:rPr lang="en-US" dirty="0"/>
              <a:t>The Sqoop Export Tool</a:t>
            </a:r>
            <a:endParaRPr lang="en-IN" dirty="0"/>
          </a:p>
        </p:txBody>
      </p:sp>
      <p:sp>
        <p:nvSpPr>
          <p:cNvPr id="3" name="Content Placeholder 2">
            <a:extLst>
              <a:ext uri="{FF2B5EF4-FFF2-40B4-BE49-F238E27FC236}">
                <a16:creationId xmlns:a16="http://schemas.microsoft.com/office/drawing/2014/main" id="{B23AE18C-D729-46CA-9019-3FADBD164CB8}"/>
              </a:ext>
            </a:extLst>
          </p:cNvPr>
          <p:cNvSpPr>
            <a:spLocks noGrp="1"/>
          </p:cNvSpPr>
          <p:nvPr>
            <p:ph idx="1"/>
          </p:nvPr>
        </p:nvSpPr>
        <p:spPr/>
        <p:txBody>
          <a:bodyPr/>
          <a:lstStyle/>
          <a:p>
            <a:r>
              <a:rPr lang="en-US" dirty="0"/>
              <a:t>The export command transfers data from HDFS to a database.</a:t>
            </a:r>
          </a:p>
          <a:p>
            <a:pPr lvl="1"/>
            <a:r>
              <a:rPr lang="en-US" dirty="0"/>
              <a:t>Use --</a:t>
            </a:r>
            <a:r>
              <a:rPr lang="en-US" b="1" dirty="0"/>
              <a:t>table</a:t>
            </a:r>
            <a:r>
              <a:rPr lang="en-US" dirty="0"/>
              <a:t> to specify the database table.</a:t>
            </a:r>
          </a:p>
          <a:p>
            <a:pPr lvl="1"/>
            <a:r>
              <a:rPr lang="en-US" dirty="0"/>
              <a:t>Use --</a:t>
            </a:r>
            <a:r>
              <a:rPr lang="en-US" b="1" dirty="0"/>
              <a:t>export-dir</a:t>
            </a:r>
            <a:r>
              <a:rPr lang="en-US" dirty="0"/>
              <a:t> to specify the data to export.</a:t>
            </a:r>
          </a:p>
          <a:p>
            <a:r>
              <a:rPr lang="en-US" dirty="0"/>
              <a:t>Rows are appended to the table by default.</a:t>
            </a:r>
          </a:p>
          <a:p>
            <a:r>
              <a:rPr lang="en-US" dirty="0"/>
              <a:t>If you define --</a:t>
            </a:r>
            <a:r>
              <a:rPr lang="en-US" b="1" dirty="0"/>
              <a:t>update</a:t>
            </a:r>
            <a:r>
              <a:rPr lang="en-US" dirty="0"/>
              <a:t>-</a:t>
            </a:r>
            <a:r>
              <a:rPr lang="en-US" b="1" dirty="0"/>
              <a:t>key</a:t>
            </a:r>
            <a:r>
              <a:rPr lang="en-US" dirty="0"/>
              <a:t>, existing rows will be updated with the new data.</a:t>
            </a:r>
          </a:p>
          <a:p>
            <a:r>
              <a:rPr lang="en-US" dirty="0"/>
              <a:t>Use --</a:t>
            </a:r>
            <a:r>
              <a:rPr lang="en-US" b="1" dirty="0"/>
              <a:t>call</a:t>
            </a:r>
            <a:r>
              <a:rPr lang="en-US" dirty="0"/>
              <a:t> to invoke a stored procedure (instead of specifying the --</a:t>
            </a:r>
            <a:r>
              <a:rPr lang="en-US" b="1" dirty="0"/>
              <a:t>table</a:t>
            </a:r>
            <a:r>
              <a:rPr lang="en-US" dirty="0"/>
              <a:t> argument).</a:t>
            </a:r>
          </a:p>
        </p:txBody>
      </p:sp>
      <p:sp>
        <p:nvSpPr>
          <p:cNvPr id="4" name="Footer Placeholder 3">
            <a:extLst>
              <a:ext uri="{FF2B5EF4-FFF2-40B4-BE49-F238E27FC236}">
                <a16:creationId xmlns:a16="http://schemas.microsoft.com/office/drawing/2014/main" id="{D29A00E7-EA15-4EB0-B5BE-FD52A3EB6C1D}"/>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B344756-1123-4AE2-9CBB-C9E15B418AA4}"/>
              </a:ext>
            </a:extLst>
          </p:cNvPr>
          <p:cNvSpPr>
            <a:spLocks noGrp="1"/>
          </p:cNvSpPr>
          <p:nvPr>
            <p:ph type="sldNum" sz="quarter" idx="12"/>
          </p:nvPr>
        </p:nvSpPr>
        <p:spPr/>
        <p:txBody>
          <a:bodyPr/>
          <a:lstStyle/>
          <a:p>
            <a:fld id="{4FAB73BC-B049-4115-A692-8D63A059BFB8}" type="slidenum">
              <a:rPr lang="en-US" smtClean="0"/>
              <a:t>72</a:t>
            </a:fld>
            <a:endParaRPr lang="en-US" dirty="0"/>
          </a:p>
        </p:txBody>
      </p:sp>
    </p:spTree>
    <p:extLst>
      <p:ext uri="{BB962C8B-B14F-4D97-AF65-F5344CB8AC3E}">
        <p14:creationId xmlns:p14="http://schemas.microsoft.com/office/powerpoint/2010/main" val="26035742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4D2D-6CBE-4B21-BEE5-F2479E642B5B}"/>
              </a:ext>
            </a:extLst>
          </p:cNvPr>
          <p:cNvSpPr>
            <a:spLocks noGrp="1"/>
          </p:cNvSpPr>
          <p:nvPr>
            <p:ph type="title"/>
          </p:nvPr>
        </p:nvSpPr>
        <p:spPr/>
        <p:txBody>
          <a:bodyPr>
            <a:noAutofit/>
          </a:bodyPr>
          <a:lstStyle/>
          <a:p>
            <a:r>
              <a:rPr lang="en-US" dirty="0"/>
              <a:t>Exporting to a Table</a:t>
            </a:r>
            <a:endParaRPr lang="en-IN" dirty="0"/>
          </a:p>
        </p:txBody>
      </p:sp>
      <p:sp>
        <p:nvSpPr>
          <p:cNvPr id="3" name="Content Placeholder 2">
            <a:extLst>
              <a:ext uri="{FF2B5EF4-FFF2-40B4-BE49-F238E27FC236}">
                <a16:creationId xmlns:a16="http://schemas.microsoft.com/office/drawing/2014/main" id="{2DC1E8D2-01EB-4242-80F9-825D315DBC23}"/>
              </a:ext>
            </a:extLst>
          </p:cNvPr>
          <p:cNvSpPr>
            <a:spLocks noGrp="1"/>
          </p:cNvSpPr>
          <p:nvPr>
            <p:ph idx="1"/>
          </p:nvPr>
        </p:nvSpPr>
        <p:spPr/>
        <p:txBody>
          <a:bodyPr>
            <a:noAutofit/>
          </a:bodyPr>
          <a:lstStyle/>
          <a:p>
            <a:pPr marL="0" indent="0" defTabSz="340536">
              <a:buNone/>
              <a:defRPr/>
            </a:pPr>
            <a:r>
              <a:rPr lang="en-US" dirty="0">
                <a:solidFill>
                  <a:sysClr val="windowText" lastClr="000000"/>
                </a:solidFill>
                <a:latin typeface="Consolas" panose="020B0609020204030204" pitchFamily="49" charset="0"/>
                <a:cs typeface="Courier New"/>
              </a:rPr>
              <a:t>sqoop export </a:t>
            </a:r>
          </a:p>
          <a:p>
            <a:pPr marL="0" indent="0" defTabSz="340536">
              <a:buNone/>
              <a:defRPr/>
            </a:pPr>
            <a:r>
              <a:rPr lang="en-US" dirty="0">
                <a:solidFill>
                  <a:sysClr val="windowText" lastClr="000000"/>
                </a:solidFill>
                <a:latin typeface="Consolas" panose="020B0609020204030204" pitchFamily="49" charset="0"/>
                <a:cs typeface="Courier New"/>
              </a:rPr>
              <a:t>--connect jdbc:mysql://host/mylogs</a:t>
            </a:r>
          </a:p>
          <a:p>
            <a:pPr marL="0" indent="0" defTabSz="340536">
              <a:buNone/>
              <a:defRPr/>
            </a:pPr>
            <a:r>
              <a:rPr lang="en-US" dirty="0">
                <a:solidFill>
                  <a:sysClr val="windowText" lastClr="000000"/>
                </a:solidFill>
                <a:latin typeface="Consolas" panose="020B0609020204030204" pitchFamily="49" charset="0"/>
                <a:cs typeface="Courier New"/>
              </a:rPr>
              <a:t>--table LogData </a:t>
            </a:r>
          </a:p>
          <a:p>
            <a:pPr marL="0" indent="0" defTabSz="340536">
              <a:buNone/>
              <a:defRPr/>
            </a:pPr>
            <a:r>
              <a:rPr lang="en-US" dirty="0">
                <a:solidFill>
                  <a:sysClr val="windowText" lastClr="000000"/>
                </a:solidFill>
                <a:latin typeface="Consolas" panose="020B0609020204030204" pitchFamily="49" charset="0"/>
                <a:cs typeface="Courier New"/>
              </a:rPr>
              <a:t>--export-dir /data/logfiles/</a:t>
            </a:r>
          </a:p>
          <a:p>
            <a:pPr marL="0" indent="0" defTabSz="340536">
              <a:buNone/>
              <a:defRPr/>
            </a:pPr>
            <a:r>
              <a:rPr lang="en-US" dirty="0">
                <a:solidFill>
                  <a:sysClr val="windowText" lastClr="000000"/>
                </a:solidFill>
                <a:latin typeface="Consolas" panose="020B0609020204030204" pitchFamily="49" charset="0"/>
                <a:cs typeface="Courier New"/>
              </a:rPr>
              <a:t>--input-fields-terminated-by "\t"</a:t>
            </a:r>
          </a:p>
        </p:txBody>
      </p:sp>
      <p:sp>
        <p:nvSpPr>
          <p:cNvPr id="4" name="Footer Placeholder 3">
            <a:extLst>
              <a:ext uri="{FF2B5EF4-FFF2-40B4-BE49-F238E27FC236}">
                <a16:creationId xmlns:a16="http://schemas.microsoft.com/office/drawing/2014/main" id="{0E44F6EB-C9BF-4875-B1D5-3B144A9DB04C}"/>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5130E7F-778F-4C1E-AA96-73F52E3E5450}"/>
              </a:ext>
            </a:extLst>
          </p:cNvPr>
          <p:cNvSpPr>
            <a:spLocks noGrp="1"/>
          </p:cNvSpPr>
          <p:nvPr>
            <p:ph type="sldNum" sz="quarter" idx="12"/>
          </p:nvPr>
        </p:nvSpPr>
        <p:spPr/>
        <p:txBody>
          <a:bodyPr>
            <a:noAutofit/>
          </a:bodyPr>
          <a:lstStyle/>
          <a:p>
            <a:fld id="{4FAB73BC-B049-4115-A692-8D63A059BFB8}" type="slidenum">
              <a:rPr lang="en-US" smtClean="0"/>
              <a:t>73</a:t>
            </a:fld>
            <a:endParaRPr lang="en-US" dirty="0"/>
          </a:p>
        </p:txBody>
      </p:sp>
      <p:sp>
        <p:nvSpPr>
          <p:cNvPr id="6" name="Oval Callout 3">
            <a:extLst>
              <a:ext uri="{FF2B5EF4-FFF2-40B4-BE49-F238E27FC236}">
                <a16:creationId xmlns:a16="http://schemas.microsoft.com/office/drawing/2014/main" id="{710871F9-FC3F-4DBE-BCE0-B66341F32AE5}"/>
              </a:ext>
            </a:extLst>
          </p:cNvPr>
          <p:cNvSpPr/>
          <p:nvPr/>
        </p:nvSpPr>
        <p:spPr>
          <a:xfrm>
            <a:off x="5883625" y="2954655"/>
            <a:ext cx="2762250" cy="1323975"/>
          </a:xfrm>
          <a:prstGeom prst="wedgeEllipseCallout">
            <a:avLst>
              <a:gd name="adj1" fmla="val -147444"/>
              <a:gd name="adj2" fmla="val -22409"/>
            </a:avLst>
          </a:prstGeom>
          <a:solidFill>
            <a:srgbClr val="1CADE4"/>
          </a:solidFill>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This table must exist already in database mylogs.</a:t>
            </a:r>
          </a:p>
        </p:txBody>
      </p:sp>
    </p:spTree>
    <p:extLst>
      <p:ext uri="{BB962C8B-B14F-4D97-AF65-F5344CB8AC3E}">
        <p14:creationId xmlns:p14="http://schemas.microsoft.com/office/powerpoint/2010/main" val="6997882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3BD9-10D0-49C6-BD9A-5E07214B0D24}"/>
              </a:ext>
            </a:extLst>
          </p:cNvPr>
          <p:cNvSpPr>
            <a:spLocks noGrp="1"/>
          </p:cNvSpPr>
          <p:nvPr>
            <p:ph type="title"/>
          </p:nvPr>
        </p:nvSpPr>
        <p:spPr/>
        <p:txBody>
          <a:bodyPr/>
          <a:lstStyle/>
          <a:p>
            <a:r>
              <a:rPr lang="en-US" dirty="0"/>
              <a:t>Demo: Sqoop Export</a:t>
            </a:r>
          </a:p>
        </p:txBody>
      </p:sp>
      <p:sp>
        <p:nvSpPr>
          <p:cNvPr id="3" name="Content Placeholder 2">
            <a:extLst>
              <a:ext uri="{FF2B5EF4-FFF2-40B4-BE49-F238E27FC236}">
                <a16:creationId xmlns:a16="http://schemas.microsoft.com/office/drawing/2014/main" id="{AAC2AE6E-D99D-4B81-9C27-332B792DC9D7}"/>
              </a:ext>
            </a:extLst>
          </p:cNvPr>
          <p:cNvSpPr>
            <a:spLocks noGrp="1"/>
          </p:cNvSpPr>
          <p:nvPr>
            <p:ph idx="1"/>
          </p:nvPr>
        </p:nvSpPr>
        <p:spPr/>
        <p:txBody>
          <a:bodyPr/>
          <a:lstStyle/>
          <a:p>
            <a:r>
              <a:rPr lang="en-US" dirty="0"/>
              <a:t>Create grades  table in </a:t>
            </a:r>
            <a:r>
              <a:rPr lang="en-US" dirty="0" err="1"/>
              <a:t>mysql</a:t>
            </a:r>
            <a:endParaRPr lang="en-US" dirty="0"/>
          </a:p>
          <a:p>
            <a:r>
              <a:rPr lang="en-US" dirty="0"/>
              <a:t>Sqoop export grades into </a:t>
            </a:r>
            <a:r>
              <a:rPr lang="en-US" dirty="0" err="1"/>
              <a:t>mysql</a:t>
            </a:r>
            <a:endParaRPr lang="en-US" dirty="0"/>
          </a:p>
          <a:p>
            <a:r>
              <a:rPr lang="en-US" dirty="0"/>
              <a:t>Check that table has data!</a:t>
            </a:r>
          </a:p>
        </p:txBody>
      </p:sp>
      <p:sp>
        <p:nvSpPr>
          <p:cNvPr id="4" name="Footer Placeholder 3">
            <a:extLst>
              <a:ext uri="{FF2B5EF4-FFF2-40B4-BE49-F238E27FC236}">
                <a16:creationId xmlns:a16="http://schemas.microsoft.com/office/drawing/2014/main" id="{741A054D-67C7-441B-9F4F-230C1E71BE9D}"/>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AC95D3D5-619D-46E4-BC3D-5E48ECD59C21}"/>
              </a:ext>
            </a:extLst>
          </p:cNvPr>
          <p:cNvSpPr>
            <a:spLocks noGrp="1"/>
          </p:cNvSpPr>
          <p:nvPr>
            <p:ph type="sldNum" sz="quarter" idx="12"/>
          </p:nvPr>
        </p:nvSpPr>
        <p:spPr/>
        <p:txBody>
          <a:bodyPr/>
          <a:lstStyle/>
          <a:p>
            <a:fld id="{4FAB73BC-B049-4115-A692-8D63A059BFB8}" type="slidenum">
              <a:rPr lang="en-US" smtClean="0"/>
              <a:pPr/>
              <a:t>74</a:t>
            </a:fld>
            <a:endParaRPr lang="en-US" dirty="0"/>
          </a:p>
        </p:txBody>
      </p:sp>
    </p:spTree>
    <p:extLst>
      <p:ext uri="{BB962C8B-B14F-4D97-AF65-F5344CB8AC3E}">
        <p14:creationId xmlns:p14="http://schemas.microsoft.com/office/powerpoint/2010/main" val="1938209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831BFF-48DB-4B9D-87DD-B1F0727BBF44}"/>
              </a:ext>
            </a:extLst>
          </p:cNvPr>
          <p:cNvSpPr/>
          <p:nvPr/>
        </p:nvSpPr>
        <p:spPr>
          <a:xfrm>
            <a:off x="466165" y="555812"/>
            <a:ext cx="5581607" cy="571948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9" name="Rectangle 8">
            <a:extLst>
              <a:ext uri="{FF2B5EF4-FFF2-40B4-BE49-F238E27FC236}">
                <a16:creationId xmlns:a16="http://schemas.microsoft.com/office/drawing/2014/main" id="{B05349F6-2C42-4E8D-A74E-CB8231526539}"/>
              </a:ext>
            </a:extLst>
          </p:cNvPr>
          <p:cNvSpPr/>
          <p:nvPr/>
        </p:nvSpPr>
        <p:spPr>
          <a:xfrm>
            <a:off x="6169375" y="554400"/>
            <a:ext cx="2508460" cy="57194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IN" dirty="0"/>
          </a:p>
        </p:txBody>
      </p:sp>
      <p:sp>
        <p:nvSpPr>
          <p:cNvPr id="4" name="Footer Placeholder 3">
            <a:extLst>
              <a:ext uri="{FF2B5EF4-FFF2-40B4-BE49-F238E27FC236}">
                <a16:creationId xmlns:a16="http://schemas.microsoft.com/office/drawing/2014/main" id="{6FE2B3A6-3E16-462A-BF1D-490A346B0624}"/>
              </a:ext>
            </a:extLst>
          </p:cNvPr>
          <p:cNvSpPr>
            <a:spLocks noGrp="1"/>
          </p:cNvSpPr>
          <p:nvPr>
            <p:ph type="ftr" sz="quarter" idx="11"/>
          </p:nvPr>
        </p:nvSpPr>
        <p:spPr>
          <a:xfrm>
            <a:off x="1729489" y="6337533"/>
            <a:ext cx="4318283" cy="403943"/>
          </a:xfrm>
        </p:spPr>
        <p:txBody>
          <a:bodyPr anchor="b">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38241441-8C35-41DF-BE99-1C22F349F1EB}"/>
              </a:ext>
            </a:extLst>
          </p:cNvPr>
          <p:cNvSpPr>
            <a:spLocks noGrp="1"/>
          </p:cNvSpPr>
          <p:nvPr>
            <p:ph type="sldNum" sz="quarter" idx="12"/>
          </p:nvPr>
        </p:nvSpPr>
        <p:spPr>
          <a:xfrm>
            <a:off x="6169375" y="6335788"/>
            <a:ext cx="833309" cy="409236"/>
          </a:xfrm>
        </p:spPr>
        <p:txBody>
          <a:bodyPr anchor="b">
            <a:noAutofit/>
          </a:bodyPr>
          <a:lstStyle/>
          <a:p>
            <a:fld id="{4FAB73BC-B049-4115-A692-8D63A059BFB8}" type="slidenum">
              <a:rPr lang="en-US" smtClean="0"/>
              <a:pPr/>
              <a:t>75</a:t>
            </a:fld>
            <a:endParaRPr lang="en-US" dirty="0"/>
          </a:p>
        </p:txBody>
      </p:sp>
      <p:cxnSp>
        <p:nvCxnSpPr>
          <p:cNvPr id="14" name="Straight Connector 13">
            <a:extLst>
              <a:ext uri="{FF2B5EF4-FFF2-40B4-BE49-F238E27FC236}">
                <a16:creationId xmlns:a16="http://schemas.microsoft.com/office/drawing/2014/main" id="{1608A3CA-6069-49E1-B0AA-EDB6C7079B59}"/>
              </a:ext>
            </a:extLst>
          </p:cNvPr>
          <p:cNvCxnSpPr>
            <a:cxnSpLocks/>
          </p:cNvCxnSpPr>
          <p:nvPr/>
        </p:nvCxnSpPr>
        <p:spPr>
          <a:xfrm>
            <a:off x="1434355" y="4625771"/>
            <a:ext cx="4159624"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21F5D768-2469-4449-B177-459398A5745E}"/>
              </a:ext>
            </a:extLst>
          </p:cNvPr>
          <p:cNvSpPr txBox="1">
            <a:spLocks/>
          </p:cNvSpPr>
          <p:nvPr/>
        </p:nvSpPr>
        <p:spPr>
          <a:xfrm>
            <a:off x="881743" y="3309731"/>
            <a:ext cx="4792916" cy="1218336"/>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200" kern="1200" cap="none" spc="100" baseline="0">
                <a:solidFill>
                  <a:srgbClr val="EE5612"/>
                </a:solidFill>
                <a:latin typeface="Sherman Serif Book" charset="0"/>
                <a:ea typeface="Sherman Serif Book" charset="0"/>
                <a:cs typeface="Sherman Serif Book" charset="0"/>
              </a:defRPr>
            </a:lvl1pPr>
          </a:lstStyle>
          <a:p>
            <a:r>
              <a:rPr lang="en-US" dirty="0"/>
              <a:t>MapReduce</a:t>
            </a:r>
          </a:p>
        </p:txBody>
      </p:sp>
    </p:spTree>
    <p:extLst>
      <p:ext uri="{BB962C8B-B14F-4D97-AF65-F5344CB8AC3E}">
        <p14:creationId xmlns:p14="http://schemas.microsoft.com/office/powerpoint/2010/main" val="3208139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96E-FD6D-4CE6-88BB-0F143A0739B6}"/>
              </a:ext>
            </a:extLst>
          </p:cNvPr>
          <p:cNvSpPr>
            <a:spLocks noGrp="1"/>
          </p:cNvSpPr>
          <p:nvPr>
            <p:ph type="title"/>
          </p:nvPr>
        </p:nvSpPr>
        <p:spPr/>
        <p:txBody>
          <a:bodyPr>
            <a:noAutofit/>
          </a:bodyPr>
          <a:lstStyle/>
          <a:p>
            <a:r>
              <a:rPr lang="en-US" dirty="0"/>
              <a:t>MapReduce, Again</a:t>
            </a:r>
            <a:endParaRPr lang="en-IN" dirty="0"/>
          </a:p>
        </p:txBody>
      </p:sp>
      <p:sp>
        <p:nvSpPr>
          <p:cNvPr id="3" name="Content Placeholder 2">
            <a:extLst>
              <a:ext uri="{FF2B5EF4-FFF2-40B4-BE49-F238E27FC236}">
                <a16:creationId xmlns:a16="http://schemas.microsoft.com/office/drawing/2014/main" id="{2918B33F-6955-4D70-B6D2-1DA72640C7A3}"/>
              </a:ext>
            </a:extLst>
          </p:cNvPr>
          <p:cNvSpPr>
            <a:spLocks noGrp="1"/>
          </p:cNvSpPr>
          <p:nvPr>
            <p:ph idx="1"/>
          </p:nvPr>
        </p:nvSpPr>
        <p:spPr>
          <a:xfrm>
            <a:off x="768096" y="2286001"/>
            <a:ext cx="7290055" cy="2228126"/>
          </a:xfrm>
        </p:spPr>
        <p:txBody>
          <a:bodyPr>
            <a:noAutofit/>
          </a:bodyPr>
          <a:lstStyle/>
          <a:p>
            <a:r>
              <a:rPr lang="en-US" dirty="0"/>
              <a:t>A programming model for large-scale distributed data processing</a:t>
            </a:r>
          </a:p>
          <a:p>
            <a:r>
              <a:rPr lang="en-US" dirty="0"/>
              <a:t>Phases</a:t>
            </a:r>
          </a:p>
          <a:p>
            <a:pPr lvl="1"/>
            <a:r>
              <a:rPr lang="en-US" dirty="0"/>
              <a:t>Map </a:t>
            </a:r>
            <a:r>
              <a:rPr lang="en-US" dirty="0">
                <a:sym typeface="Wingdings" panose="05000000000000000000" pitchFamily="2" charset="2"/>
              </a:rPr>
              <a:t> apply a transformation to a data set</a:t>
            </a:r>
          </a:p>
          <a:p>
            <a:pPr lvl="1"/>
            <a:r>
              <a:rPr lang="en-US" dirty="0">
                <a:sym typeface="Wingdings" panose="05000000000000000000" pitchFamily="2" charset="2"/>
              </a:rPr>
              <a:t>Shuffle  transfer output from Mapper to Reducer nodes</a:t>
            </a:r>
          </a:p>
          <a:p>
            <a:pPr lvl="1"/>
            <a:r>
              <a:rPr lang="en-US" dirty="0">
                <a:sym typeface="Wingdings" panose="05000000000000000000" pitchFamily="2" charset="2"/>
              </a:rPr>
              <a:t>Reduce  aggregate items into a single result</a:t>
            </a:r>
          </a:p>
          <a:p>
            <a:pPr lvl="1"/>
            <a:r>
              <a:rPr lang="en-US" dirty="0">
                <a:sym typeface="Wingdings" panose="05000000000000000000" pitchFamily="2" charset="2"/>
              </a:rPr>
              <a:t>Combine  output of Reducer nodes into single output</a:t>
            </a:r>
            <a:endParaRPr lang="en-US" dirty="0"/>
          </a:p>
        </p:txBody>
      </p:sp>
      <p:sp>
        <p:nvSpPr>
          <p:cNvPr id="4" name="Footer Placeholder 3">
            <a:extLst>
              <a:ext uri="{FF2B5EF4-FFF2-40B4-BE49-F238E27FC236}">
                <a16:creationId xmlns:a16="http://schemas.microsoft.com/office/drawing/2014/main" id="{69F87745-B0C3-4938-A970-6C5ED6B59216}"/>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B05426E3-53D9-48A3-BAA8-F54C3B87B865}"/>
              </a:ext>
            </a:extLst>
          </p:cNvPr>
          <p:cNvSpPr>
            <a:spLocks noGrp="1"/>
          </p:cNvSpPr>
          <p:nvPr>
            <p:ph type="sldNum" sz="quarter" idx="12"/>
          </p:nvPr>
        </p:nvSpPr>
        <p:spPr/>
        <p:txBody>
          <a:bodyPr>
            <a:noAutofit/>
          </a:bodyPr>
          <a:lstStyle/>
          <a:p>
            <a:fld id="{4FAB73BC-B049-4115-A692-8D63A059BFB8}" type="slidenum">
              <a:rPr lang="en-US" smtClean="0"/>
              <a:t>76</a:t>
            </a:fld>
            <a:endParaRPr lang="en-US" dirty="0"/>
          </a:p>
        </p:txBody>
      </p:sp>
      <p:grpSp>
        <p:nvGrpSpPr>
          <p:cNvPr id="7" name="Group 6">
            <a:extLst>
              <a:ext uri="{FF2B5EF4-FFF2-40B4-BE49-F238E27FC236}">
                <a16:creationId xmlns:a16="http://schemas.microsoft.com/office/drawing/2014/main" id="{69BA2926-003D-48A0-AE5C-66B970B3EB16}"/>
              </a:ext>
            </a:extLst>
          </p:cNvPr>
          <p:cNvGrpSpPr/>
          <p:nvPr/>
        </p:nvGrpSpPr>
        <p:grpSpPr>
          <a:xfrm>
            <a:off x="1432921" y="5383827"/>
            <a:ext cx="4093029" cy="981557"/>
            <a:chOff x="1469571" y="5693229"/>
            <a:chExt cx="4093029" cy="981557"/>
          </a:xfrm>
        </p:grpSpPr>
        <p:sp>
          <p:nvSpPr>
            <p:cNvPr id="8" name="Up Arrow 4">
              <a:extLst>
                <a:ext uri="{FF2B5EF4-FFF2-40B4-BE49-F238E27FC236}">
                  <a16:creationId xmlns:a16="http://schemas.microsoft.com/office/drawing/2014/main" id="{B6B5B9C6-D3D0-431A-8795-614C19BDF238}"/>
                </a:ext>
              </a:extLst>
            </p:cNvPr>
            <p:cNvSpPr/>
            <p:nvPr/>
          </p:nvSpPr>
          <p:spPr>
            <a:xfrm>
              <a:off x="1469571" y="5693229"/>
              <a:ext cx="816429" cy="794657"/>
            </a:xfrm>
            <a:prstGeom prst="up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dirty="0"/>
            </a:p>
          </p:txBody>
        </p:sp>
        <p:sp>
          <p:nvSpPr>
            <p:cNvPr id="9" name="Up Arrow 5">
              <a:extLst>
                <a:ext uri="{FF2B5EF4-FFF2-40B4-BE49-F238E27FC236}">
                  <a16:creationId xmlns:a16="http://schemas.microsoft.com/office/drawing/2014/main" id="{15555B24-A790-437C-9A31-FC172F786D28}"/>
                </a:ext>
              </a:extLst>
            </p:cNvPr>
            <p:cNvSpPr/>
            <p:nvPr/>
          </p:nvSpPr>
          <p:spPr>
            <a:xfrm>
              <a:off x="4746171" y="5693229"/>
              <a:ext cx="816429" cy="794657"/>
            </a:xfrm>
            <a:prstGeom prst="up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dirty="0"/>
            </a:p>
          </p:txBody>
        </p:sp>
        <p:sp>
          <p:nvSpPr>
            <p:cNvPr id="10" name="Rectangle 9">
              <a:extLst>
                <a:ext uri="{FF2B5EF4-FFF2-40B4-BE49-F238E27FC236}">
                  <a16:creationId xmlns:a16="http://schemas.microsoft.com/office/drawing/2014/main" id="{9F8B37C0-2EEC-428C-9A12-531ABA4E8267}"/>
                </a:ext>
              </a:extLst>
            </p:cNvPr>
            <p:cNvSpPr/>
            <p:nvPr/>
          </p:nvSpPr>
          <p:spPr>
            <a:xfrm>
              <a:off x="2499032" y="5751456"/>
              <a:ext cx="2116511" cy="923330"/>
            </a:xfrm>
            <a:prstGeom prst="rect">
              <a:avLst/>
            </a:prstGeom>
          </p:spPr>
          <p:txBody>
            <a:bodyPr wrap="square">
              <a:noAutofit/>
            </a:bodyPr>
            <a:lstStyle/>
            <a:p>
              <a:r>
                <a:rPr lang="en-US" dirty="0">
                  <a:solidFill>
                    <a:schemeClr val="tx1">
                      <a:lumMod val="65000"/>
                      <a:lumOff val="35000"/>
                    </a:schemeClr>
                  </a:solidFill>
                  <a:latin typeface="Sherman Sans Book" pitchFamily="50" charset="0"/>
                  <a:ea typeface="Sherman Sans Book" pitchFamily="50" charset="0"/>
                </a:rPr>
                <a:t>We must supply the</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Mapper and Reducer functions.</a:t>
              </a:r>
            </a:p>
          </p:txBody>
        </p:sp>
      </p:grpSp>
      <p:graphicFrame>
        <p:nvGraphicFramePr>
          <p:cNvPr id="11" name="Diagram 10">
            <a:extLst>
              <a:ext uri="{FF2B5EF4-FFF2-40B4-BE49-F238E27FC236}">
                <a16:creationId xmlns:a16="http://schemas.microsoft.com/office/drawing/2014/main" id="{A96F7C2D-7F06-4F52-9AA5-5ABC17FF9954}"/>
              </a:ext>
            </a:extLst>
          </p:cNvPr>
          <p:cNvGraphicFramePr/>
          <p:nvPr>
            <p:extLst>
              <p:ext uri="{D42A27DB-BD31-4B8C-83A1-F6EECF244321}">
                <p14:modId xmlns:p14="http://schemas.microsoft.com/office/powerpoint/2010/main" val="3528642249"/>
              </p:ext>
            </p:extLst>
          </p:nvPr>
        </p:nvGraphicFramePr>
        <p:xfrm>
          <a:off x="913748" y="4699437"/>
          <a:ext cx="6898340" cy="6583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457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5DDC2-7E65-4074-92B1-E90DFD20DFA1}"/>
              </a:ext>
            </a:extLst>
          </p:cNvPr>
          <p:cNvSpPr>
            <a:spLocks noGrp="1"/>
          </p:cNvSpPr>
          <p:nvPr>
            <p:ph type="title"/>
          </p:nvPr>
        </p:nvSpPr>
        <p:spPr/>
        <p:txBody>
          <a:bodyPr>
            <a:noAutofit/>
          </a:bodyPr>
          <a:lstStyle/>
          <a:p>
            <a:r>
              <a:rPr lang="en-US" dirty="0"/>
              <a:t>Shuffles Are Costly</a:t>
            </a:r>
            <a:endParaRPr lang="en-IN" dirty="0"/>
          </a:p>
        </p:txBody>
      </p:sp>
      <p:sp>
        <p:nvSpPr>
          <p:cNvPr id="3" name="Footer Placeholder 2">
            <a:extLst>
              <a:ext uri="{FF2B5EF4-FFF2-40B4-BE49-F238E27FC236}">
                <a16:creationId xmlns:a16="http://schemas.microsoft.com/office/drawing/2014/main" id="{75C9CDBF-5443-400D-BAAC-57219CF78C19}"/>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A3E5B5D7-315D-4EDC-81F5-ED69E5F57B1C}"/>
              </a:ext>
            </a:extLst>
          </p:cNvPr>
          <p:cNvSpPr>
            <a:spLocks noGrp="1"/>
          </p:cNvSpPr>
          <p:nvPr>
            <p:ph type="sldNum" sz="quarter" idx="12"/>
          </p:nvPr>
        </p:nvSpPr>
        <p:spPr/>
        <p:txBody>
          <a:bodyPr>
            <a:noAutofit/>
          </a:bodyPr>
          <a:lstStyle/>
          <a:p>
            <a:fld id="{4FAB73BC-B049-4115-A692-8D63A059BFB8}" type="slidenum">
              <a:rPr lang="en-US" smtClean="0"/>
              <a:t>77</a:t>
            </a:fld>
            <a:endParaRPr lang="en-US" dirty="0"/>
          </a:p>
        </p:txBody>
      </p:sp>
      <p:sp>
        <p:nvSpPr>
          <p:cNvPr id="5" name="Right Arrow 59">
            <a:extLst>
              <a:ext uri="{FF2B5EF4-FFF2-40B4-BE49-F238E27FC236}">
                <a16:creationId xmlns:a16="http://schemas.microsoft.com/office/drawing/2014/main" id="{8627F2D3-CAA2-452E-A64E-C1F4DD2047E7}"/>
              </a:ext>
            </a:extLst>
          </p:cNvPr>
          <p:cNvSpPr/>
          <p:nvPr/>
        </p:nvSpPr>
        <p:spPr>
          <a:xfrm rot="19496352">
            <a:off x="2902465" y="4954013"/>
            <a:ext cx="1198302" cy="286890"/>
          </a:xfrm>
          <a:prstGeom prst="rightArrow">
            <a:avLst/>
          </a:prstGeom>
          <a:solidFill>
            <a:srgbClr val="888888"/>
          </a:solidFill>
          <a:ln w="25400" cap="flat" cmpd="sng" algn="ctr">
            <a:noFill/>
            <a:prstDash val="solid"/>
          </a:ln>
          <a:effectLst/>
        </p:spPr>
        <p:txBody>
          <a:bodyPr rtlCol="0" anchor="ctr">
            <a:noAutofit/>
          </a:bodyPr>
          <a:lstStyle/>
          <a:p>
            <a:pPr algn="ctr" defTabSz="681072">
              <a:defRPr/>
            </a:pPr>
            <a:endParaRPr lang="en-US" sz="1350" kern="0" dirty="0">
              <a:solidFill>
                <a:sysClr val="window" lastClr="FFFFFF"/>
              </a:solidFill>
              <a:latin typeface="Calibri"/>
            </a:endParaRPr>
          </a:p>
        </p:txBody>
      </p:sp>
      <p:sp>
        <p:nvSpPr>
          <p:cNvPr id="6" name="Right Arrow 60">
            <a:extLst>
              <a:ext uri="{FF2B5EF4-FFF2-40B4-BE49-F238E27FC236}">
                <a16:creationId xmlns:a16="http://schemas.microsoft.com/office/drawing/2014/main" id="{4CF31776-1C48-497F-98E6-3094EAF6D8A6}"/>
              </a:ext>
            </a:extLst>
          </p:cNvPr>
          <p:cNvSpPr/>
          <p:nvPr/>
        </p:nvSpPr>
        <p:spPr>
          <a:xfrm rot="2332646">
            <a:off x="2921515" y="3620513"/>
            <a:ext cx="1198302" cy="286890"/>
          </a:xfrm>
          <a:prstGeom prst="rightArrow">
            <a:avLst/>
          </a:prstGeom>
          <a:solidFill>
            <a:srgbClr val="888888"/>
          </a:solidFill>
          <a:ln w="25400" cap="flat" cmpd="sng" algn="ctr">
            <a:noFill/>
            <a:prstDash val="solid"/>
          </a:ln>
          <a:effectLst/>
        </p:spPr>
        <p:txBody>
          <a:bodyPr rtlCol="0" anchor="ctr">
            <a:noAutofit/>
          </a:bodyPr>
          <a:lstStyle/>
          <a:p>
            <a:pPr algn="ctr" defTabSz="681072">
              <a:defRPr/>
            </a:pPr>
            <a:endParaRPr lang="en-US" sz="1350" kern="0" dirty="0">
              <a:solidFill>
                <a:sysClr val="window" lastClr="FFFFFF"/>
              </a:solidFill>
              <a:latin typeface="Calibri"/>
            </a:endParaRPr>
          </a:p>
        </p:txBody>
      </p:sp>
      <p:sp>
        <p:nvSpPr>
          <p:cNvPr id="7" name="Right Arrow 62">
            <a:extLst>
              <a:ext uri="{FF2B5EF4-FFF2-40B4-BE49-F238E27FC236}">
                <a16:creationId xmlns:a16="http://schemas.microsoft.com/office/drawing/2014/main" id="{491AA5EC-118B-4F1B-9470-660905ECECA5}"/>
              </a:ext>
            </a:extLst>
          </p:cNvPr>
          <p:cNvSpPr/>
          <p:nvPr/>
        </p:nvSpPr>
        <p:spPr>
          <a:xfrm rot="19496352">
            <a:off x="4664590" y="3610988"/>
            <a:ext cx="1198302" cy="286890"/>
          </a:xfrm>
          <a:prstGeom prst="rightArrow">
            <a:avLst/>
          </a:prstGeom>
          <a:solidFill>
            <a:srgbClr val="888888"/>
          </a:solidFill>
          <a:ln w="25400" cap="flat" cmpd="sng" algn="ctr">
            <a:noFill/>
            <a:prstDash val="solid"/>
          </a:ln>
          <a:effectLst/>
        </p:spPr>
        <p:txBody>
          <a:bodyPr rtlCol="0" anchor="ctr">
            <a:noAutofit/>
          </a:bodyPr>
          <a:lstStyle/>
          <a:p>
            <a:pPr algn="ctr" defTabSz="681072">
              <a:defRPr/>
            </a:pPr>
            <a:endParaRPr lang="en-US" sz="1350" kern="0" dirty="0">
              <a:solidFill>
                <a:sysClr val="window" lastClr="FFFFFF"/>
              </a:solidFill>
              <a:latin typeface="Calibri"/>
            </a:endParaRPr>
          </a:p>
        </p:txBody>
      </p:sp>
      <p:sp>
        <p:nvSpPr>
          <p:cNvPr id="8" name="Right Arrow 63">
            <a:extLst>
              <a:ext uri="{FF2B5EF4-FFF2-40B4-BE49-F238E27FC236}">
                <a16:creationId xmlns:a16="http://schemas.microsoft.com/office/drawing/2014/main" id="{B63815D2-6A9E-41A5-B9B4-EA6581A43221}"/>
              </a:ext>
            </a:extLst>
          </p:cNvPr>
          <p:cNvSpPr/>
          <p:nvPr/>
        </p:nvSpPr>
        <p:spPr>
          <a:xfrm rot="2332646">
            <a:off x="4684750" y="5039737"/>
            <a:ext cx="1198302" cy="286890"/>
          </a:xfrm>
          <a:prstGeom prst="rightArrow">
            <a:avLst/>
          </a:prstGeom>
          <a:solidFill>
            <a:srgbClr val="888888"/>
          </a:solidFill>
          <a:ln w="25400" cap="flat" cmpd="sng" algn="ctr">
            <a:noFill/>
            <a:prstDash val="solid"/>
          </a:ln>
          <a:effectLst/>
        </p:spPr>
        <p:txBody>
          <a:bodyPr rtlCol="0" anchor="ctr">
            <a:noAutofit/>
          </a:bodyPr>
          <a:lstStyle/>
          <a:p>
            <a:pPr algn="ctr" defTabSz="681072">
              <a:defRPr/>
            </a:pPr>
            <a:endParaRPr lang="en-US" sz="1350" kern="0" dirty="0">
              <a:solidFill>
                <a:sysClr val="window" lastClr="FFFFFF"/>
              </a:solidFill>
              <a:latin typeface="Calibri"/>
            </a:endParaRPr>
          </a:p>
        </p:txBody>
      </p:sp>
      <p:sp>
        <p:nvSpPr>
          <p:cNvPr id="9" name="TextBox 8">
            <a:extLst>
              <a:ext uri="{FF2B5EF4-FFF2-40B4-BE49-F238E27FC236}">
                <a16:creationId xmlns:a16="http://schemas.microsoft.com/office/drawing/2014/main" id="{4119ADE4-4387-463B-B399-D0B1523CD8EC}"/>
              </a:ext>
            </a:extLst>
          </p:cNvPr>
          <p:cNvSpPr txBox="1"/>
          <p:nvPr/>
        </p:nvSpPr>
        <p:spPr>
          <a:xfrm>
            <a:off x="1148959" y="2164842"/>
            <a:ext cx="1779823" cy="369332"/>
          </a:xfrm>
          <a:prstGeom prst="rect">
            <a:avLst/>
          </a:prstGeom>
          <a:noFill/>
        </p:spPr>
        <p:txBody>
          <a:bodyPr wrap="square" rtlCol="0">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Map Phase</a:t>
            </a:r>
          </a:p>
        </p:txBody>
      </p:sp>
      <p:sp>
        <p:nvSpPr>
          <p:cNvPr id="10" name="TextBox 9">
            <a:extLst>
              <a:ext uri="{FF2B5EF4-FFF2-40B4-BE49-F238E27FC236}">
                <a16:creationId xmlns:a16="http://schemas.microsoft.com/office/drawing/2014/main" id="{D21E31F7-915D-4255-8CF3-3094AE9D0102}"/>
              </a:ext>
            </a:extLst>
          </p:cNvPr>
          <p:cNvSpPr txBox="1"/>
          <p:nvPr/>
        </p:nvSpPr>
        <p:spPr>
          <a:xfrm>
            <a:off x="3677648" y="2164842"/>
            <a:ext cx="1308371" cy="369332"/>
          </a:xfrm>
          <a:prstGeom prst="rect">
            <a:avLst/>
          </a:prstGeom>
          <a:noFill/>
        </p:spPr>
        <p:txBody>
          <a:bodyPr wrap="none" rtlCol="0">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Shuffle/Sort</a:t>
            </a:r>
          </a:p>
        </p:txBody>
      </p:sp>
      <p:sp>
        <p:nvSpPr>
          <p:cNvPr id="11" name="TextBox 10">
            <a:extLst>
              <a:ext uri="{FF2B5EF4-FFF2-40B4-BE49-F238E27FC236}">
                <a16:creationId xmlns:a16="http://schemas.microsoft.com/office/drawing/2014/main" id="{6DA04115-6C6A-4B6C-BFAD-5291CB617863}"/>
              </a:ext>
            </a:extLst>
          </p:cNvPr>
          <p:cNvSpPr txBox="1"/>
          <p:nvPr/>
        </p:nvSpPr>
        <p:spPr>
          <a:xfrm>
            <a:off x="5830602" y="2164842"/>
            <a:ext cx="1749533" cy="369332"/>
          </a:xfrm>
          <a:prstGeom prst="rect">
            <a:avLst/>
          </a:prstGeom>
          <a:noFill/>
        </p:spPr>
        <p:txBody>
          <a:bodyPr wrap="square" rtlCol="0">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Reduce Phase</a:t>
            </a:r>
          </a:p>
        </p:txBody>
      </p:sp>
      <p:sp>
        <p:nvSpPr>
          <p:cNvPr id="12" name="Right Arrow 67">
            <a:extLst>
              <a:ext uri="{FF2B5EF4-FFF2-40B4-BE49-F238E27FC236}">
                <a16:creationId xmlns:a16="http://schemas.microsoft.com/office/drawing/2014/main" id="{91B8D997-305B-4E37-BFAE-D8F81EBEC0A8}"/>
              </a:ext>
            </a:extLst>
          </p:cNvPr>
          <p:cNvSpPr/>
          <p:nvPr/>
        </p:nvSpPr>
        <p:spPr>
          <a:xfrm>
            <a:off x="3052042" y="4301087"/>
            <a:ext cx="634730" cy="286890"/>
          </a:xfrm>
          <a:prstGeom prst="rightArrow">
            <a:avLst/>
          </a:prstGeom>
          <a:solidFill>
            <a:srgbClr val="888888"/>
          </a:solidFill>
          <a:ln w="25400" cap="flat" cmpd="sng" algn="ctr">
            <a:noFill/>
            <a:prstDash val="solid"/>
          </a:ln>
          <a:effectLst/>
        </p:spPr>
        <p:txBody>
          <a:bodyPr rtlCol="0" anchor="ctr">
            <a:noAutofit/>
          </a:bodyPr>
          <a:lstStyle/>
          <a:p>
            <a:pPr algn="ctr" defTabSz="681072">
              <a:defRPr/>
            </a:pPr>
            <a:endParaRPr lang="en-US" sz="1350" kern="0" dirty="0">
              <a:solidFill>
                <a:sysClr val="window" lastClr="FFFFFF"/>
              </a:solidFill>
              <a:latin typeface="Calibri"/>
            </a:endParaRPr>
          </a:p>
        </p:txBody>
      </p:sp>
      <p:sp>
        <p:nvSpPr>
          <p:cNvPr id="29" name="Explosion 2 3">
            <a:extLst>
              <a:ext uri="{FF2B5EF4-FFF2-40B4-BE49-F238E27FC236}">
                <a16:creationId xmlns:a16="http://schemas.microsoft.com/office/drawing/2014/main" id="{6E1A27D3-4E43-43C0-9751-1F773DC67BB5}"/>
              </a:ext>
            </a:extLst>
          </p:cNvPr>
          <p:cNvSpPr/>
          <p:nvPr/>
        </p:nvSpPr>
        <p:spPr>
          <a:xfrm>
            <a:off x="3249710" y="4984779"/>
            <a:ext cx="1986770" cy="1295625"/>
          </a:xfrm>
          <a:prstGeom prst="irregularSeal2">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US" b="1" dirty="0">
                <a:solidFill>
                  <a:schemeClr val="bg1"/>
                </a:solidFill>
                <a:latin typeface="Sherman Sans Book" pitchFamily="50" charset="0"/>
                <a:ea typeface="Sherman Sans Book" pitchFamily="50" charset="0"/>
              </a:rPr>
              <a:t>Costly!</a:t>
            </a:r>
          </a:p>
        </p:txBody>
      </p:sp>
      <p:sp>
        <p:nvSpPr>
          <p:cNvPr id="30" name="TextBox 29">
            <a:extLst>
              <a:ext uri="{FF2B5EF4-FFF2-40B4-BE49-F238E27FC236}">
                <a16:creationId xmlns:a16="http://schemas.microsoft.com/office/drawing/2014/main" id="{B4A4D50C-656E-44F1-B472-806270A9A4E6}"/>
              </a:ext>
            </a:extLst>
          </p:cNvPr>
          <p:cNvSpPr txBox="1"/>
          <p:nvPr/>
        </p:nvSpPr>
        <p:spPr>
          <a:xfrm>
            <a:off x="3599799" y="4121830"/>
            <a:ext cx="1478290" cy="738664"/>
          </a:xfrm>
          <a:prstGeom prst="rect">
            <a:avLst/>
          </a:prstGeom>
          <a:noFill/>
        </p:spPr>
        <p:txBody>
          <a:bodyPr wrap="none" rtlCol="0">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Data are shuffled</a:t>
            </a:r>
          </a:p>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across the network</a:t>
            </a:r>
          </a:p>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and sorted</a:t>
            </a:r>
          </a:p>
        </p:txBody>
      </p:sp>
      <p:sp>
        <p:nvSpPr>
          <p:cNvPr id="31" name="TextBox 30">
            <a:extLst>
              <a:ext uri="{FF2B5EF4-FFF2-40B4-BE49-F238E27FC236}">
                <a16:creationId xmlns:a16="http://schemas.microsoft.com/office/drawing/2014/main" id="{0D19D4FD-2825-4255-A768-6318CF5224A9}"/>
              </a:ext>
            </a:extLst>
          </p:cNvPr>
          <p:cNvSpPr txBox="1"/>
          <p:nvPr/>
        </p:nvSpPr>
        <p:spPr>
          <a:xfrm>
            <a:off x="6443637" y="2723137"/>
            <a:ext cx="944232" cy="299503"/>
          </a:xfrm>
          <a:prstGeom prst="rect">
            <a:avLst/>
          </a:prstGeom>
        </p:spPr>
        <p:txBody>
          <a:bodyPr vert="horz" wrap="none" lIns="68580" tIns="34290" rIns="68580" bIns="34290" rtlCol="0">
            <a:noAutofit/>
          </a:bodyPr>
          <a:lstStyle/>
          <a:p>
            <a:pPr algn="ctr" defTabSz="681072">
              <a:spcBef>
                <a:spcPct val="20000"/>
              </a:spcBef>
              <a:defRPr/>
            </a:pPr>
            <a:r>
              <a:rPr lang="en-US" sz="975" kern="0" dirty="0">
                <a:solidFill>
                  <a:srgbClr val="FFFFFF"/>
                </a:solidFill>
                <a:latin typeface="Arial"/>
                <a:cs typeface="Arial"/>
              </a:rPr>
              <a:t>NodeManager</a:t>
            </a:r>
          </a:p>
          <a:p>
            <a:pPr defTabSz="681072">
              <a:spcBef>
                <a:spcPct val="20000"/>
              </a:spcBef>
              <a:defRPr/>
            </a:pPr>
            <a:endParaRPr lang="en-US" sz="1200" kern="0" dirty="0">
              <a:solidFill>
                <a:srgbClr val="FFFFFF"/>
              </a:solidFill>
            </a:endParaRPr>
          </a:p>
        </p:txBody>
      </p:sp>
      <p:grpSp>
        <p:nvGrpSpPr>
          <p:cNvPr id="37" name="Group 36">
            <a:extLst>
              <a:ext uri="{FF2B5EF4-FFF2-40B4-BE49-F238E27FC236}">
                <a16:creationId xmlns:a16="http://schemas.microsoft.com/office/drawing/2014/main" id="{57D5BBBF-D610-4DEF-AE92-D82A369F5F62}"/>
              </a:ext>
            </a:extLst>
          </p:cNvPr>
          <p:cNvGrpSpPr/>
          <p:nvPr/>
        </p:nvGrpSpPr>
        <p:grpSpPr>
          <a:xfrm>
            <a:off x="1154084" y="2534174"/>
            <a:ext cx="1749533" cy="1079298"/>
            <a:chOff x="1136077" y="2838621"/>
            <a:chExt cx="1749533" cy="1079298"/>
          </a:xfrm>
        </p:grpSpPr>
        <p:sp>
          <p:nvSpPr>
            <p:cNvPr id="16" name="Rectangle 15">
              <a:extLst>
                <a:ext uri="{FF2B5EF4-FFF2-40B4-BE49-F238E27FC236}">
                  <a16:creationId xmlns:a16="http://schemas.microsoft.com/office/drawing/2014/main" id="{3FCDAEE1-8355-44A9-AA57-6ADA186ED723}"/>
                </a:ext>
              </a:extLst>
            </p:cNvPr>
            <p:cNvSpPr/>
            <p:nvPr/>
          </p:nvSpPr>
          <p:spPr>
            <a:xfrm>
              <a:off x="1136077" y="2931924"/>
              <a:ext cx="1749533" cy="98599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19" name="Picture 18" descr="icon_job_tracker.png">
              <a:extLst>
                <a:ext uri="{FF2B5EF4-FFF2-40B4-BE49-F238E27FC236}">
                  <a16:creationId xmlns:a16="http://schemas.microsoft.com/office/drawing/2014/main" id="{7DE9BC52-7F62-43C0-A5F7-375758894F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2122756" y="3236361"/>
              <a:ext cx="384321" cy="384321"/>
            </a:xfrm>
            <a:prstGeom prst="rect">
              <a:avLst/>
            </a:prstGeom>
          </p:spPr>
        </p:pic>
        <p:sp>
          <p:nvSpPr>
            <p:cNvPr id="15" name="TextBox 14">
              <a:extLst>
                <a:ext uri="{FF2B5EF4-FFF2-40B4-BE49-F238E27FC236}">
                  <a16:creationId xmlns:a16="http://schemas.microsoft.com/office/drawing/2014/main" id="{F527C04E-AB8E-4819-A961-BFF86D0FAB24}"/>
                </a:ext>
              </a:extLst>
            </p:cNvPr>
            <p:cNvSpPr txBox="1"/>
            <p:nvPr/>
          </p:nvSpPr>
          <p:spPr>
            <a:xfrm>
              <a:off x="1933167" y="3622783"/>
              <a:ext cx="796439" cy="229443"/>
            </a:xfrm>
            <a:prstGeom prst="rect">
              <a:avLst/>
            </a:prstGeom>
            <a:solidFill>
              <a:srgbClr val="595959"/>
            </a:solidFill>
          </p:spPr>
          <p:txBody>
            <a:bodyPr vert="horz" wrap="none" lIns="68580" tIns="34290" rIns="68580" bIns="34290" rtlCol="0">
              <a:noAutofit/>
            </a:bodyPr>
            <a:lstStyle/>
            <a:p>
              <a:pPr algn="ctr" defTabSz="681072">
                <a:spcBef>
                  <a:spcPct val="20000"/>
                </a:spcBef>
                <a:defRPr/>
              </a:pPr>
              <a:r>
                <a:rPr lang="en-US" sz="1200" kern="0" dirty="0">
                  <a:solidFill>
                    <a:srgbClr val="FFFFFF"/>
                  </a:solidFill>
                  <a:latin typeface="Sherman Sans Book" pitchFamily="50" charset="0"/>
                  <a:ea typeface="Sherman Sans Book" pitchFamily="50" charset="0"/>
                </a:rPr>
                <a:t>Mapper</a:t>
              </a:r>
            </a:p>
          </p:txBody>
        </p:sp>
        <p:pic>
          <p:nvPicPr>
            <p:cNvPr id="34" name="Picture 33" descr="icon_data_node.png">
              <a:extLst>
                <a:ext uri="{FF2B5EF4-FFF2-40B4-BE49-F238E27FC236}">
                  <a16:creationId xmlns:a16="http://schemas.microsoft.com/office/drawing/2014/main" id="{9885630E-1DED-4A16-A8DA-67DAF7A3CB8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1225470" y="2996162"/>
              <a:ext cx="469953" cy="505608"/>
            </a:xfrm>
            <a:prstGeom prst="rect">
              <a:avLst/>
            </a:prstGeom>
          </p:spPr>
        </p:pic>
        <p:sp>
          <p:nvSpPr>
            <p:cNvPr id="36" name="TextBox 35">
              <a:extLst>
                <a:ext uri="{FF2B5EF4-FFF2-40B4-BE49-F238E27FC236}">
                  <a16:creationId xmlns:a16="http://schemas.microsoft.com/office/drawing/2014/main" id="{74E07824-E2E8-44CB-BEA4-E7DFFE734906}"/>
                </a:ext>
              </a:extLst>
            </p:cNvPr>
            <p:cNvSpPr txBox="1"/>
            <p:nvPr/>
          </p:nvSpPr>
          <p:spPr>
            <a:xfrm>
              <a:off x="1769709" y="2838621"/>
              <a:ext cx="1034257" cy="276999"/>
            </a:xfrm>
            <a:prstGeom prst="rect">
              <a:avLst/>
            </a:prstGeom>
            <a:solidFill>
              <a:srgbClr val="1CADE4"/>
            </a:solidFill>
          </p:spPr>
          <p:txBody>
            <a:bodyPr wrap="none" rtlCol="0" anchor="b">
              <a:noAutofit/>
            </a:bodyPr>
            <a:lstStyle/>
            <a:p>
              <a:pPr algn="ctr" defTabSz="681072">
                <a:spcBef>
                  <a:spcPct val="20000"/>
                </a:spcBef>
                <a:defRPr/>
              </a:pPr>
              <a:r>
                <a:rPr lang="en-US" sz="1200" kern="0" dirty="0">
                  <a:solidFill>
                    <a:schemeClr val="bg1"/>
                  </a:solidFill>
                  <a:latin typeface="Sherman Sans Book" pitchFamily="50" charset="0"/>
                  <a:ea typeface="Sherman Sans Book" pitchFamily="50" charset="0"/>
                  <a:cs typeface="Arial"/>
                </a:rPr>
                <a:t>NodeManager</a:t>
              </a:r>
            </a:p>
          </p:txBody>
        </p:sp>
      </p:grpSp>
      <p:grpSp>
        <p:nvGrpSpPr>
          <p:cNvPr id="38" name="Group 37">
            <a:extLst>
              <a:ext uri="{FF2B5EF4-FFF2-40B4-BE49-F238E27FC236}">
                <a16:creationId xmlns:a16="http://schemas.microsoft.com/office/drawing/2014/main" id="{FBC2C67B-DA0E-4929-9A9D-B017123970BE}"/>
              </a:ext>
            </a:extLst>
          </p:cNvPr>
          <p:cNvGrpSpPr/>
          <p:nvPr/>
        </p:nvGrpSpPr>
        <p:grpSpPr>
          <a:xfrm>
            <a:off x="5823710" y="2506382"/>
            <a:ext cx="1749533" cy="1079298"/>
            <a:chOff x="1136077" y="2838621"/>
            <a:chExt cx="1749533" cy="1079298"/>
          </a:xfrm>
        </p:grpSpPr>
        <p:sp>
          <p:nvSpPr>
            <p:cNvPr id="39" name="Rectangle 38">
              <a:extLst>
                <a:ext uri="{FF2B5EF4-FFF2-40B4-BE49-F238E27FC236}">
                  <a16:creationId xmlns:a16="http://schemas.microsoft.com/office/drawing/2014/main" id="{69CDC911-178B-4F86-B723-DE2C63C4A69F}"/>
                </a:ext>
              </a:extLst>
            </p:cNvPr>
            <p:cNvSpPr/>
            <p:nvPr/>
          </p:nvSpPr>
          <p:spPr>
            <a:xfrm>
              <a:off x="1136077" y="2931924"/>
              <a:ext cx="1749533" cy="98599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40" name="Picture 39" descr="icon_job_tracker.png">
              <a:extLst>
                <a:ext uri="{FF2B5EF4-FFF2-40B4-BE49-F238E27FC236}">
                  <a16:creationId xmlns:a16="http://schemas.microsoft.com/office/drawing/2014/main" id="{B31CB667-0DC4-4035-92BB-FDDCB38493D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2122756" y="3236361"/>
              <a:ext cx="384321" cy="384321"/>
            </a:xfrm>
            <a:prstGeom prst="rect">
              <a:avLst/>
            </a:prstGeom>
          </p:spPr>
        </p:pic>
        <p:sp>
          <p:nvSpPr>
            <p:cNvPr id="41" name="TextBox 40">
              <a:extLst>
                <a:ext uri="{FF2B5EF4-FFF2-40B4-BE49-F238E27FC236}">
                  <a16:creationId xmlns:a16="http://schemas.microsoft.com/office/drawing/2014/main" id="{54CCB3EF-8B23-4649-A50D-8B9D271ABED1}"/>
                </a:ext>
              </a:extLst>
            </p:cNvPr>
            <p:cNvSpPr txBox="1"/>
            <p:nvPr/>
          </p:nvSpPr>
          <p:spPr>
            <a:xfrm>
              <a:off x="1933167" y="3622783"/>
              <a:ext cx="796439" cy="229443"/>
            </a:xfrm>
            <a:prstGeom prst="rect">
              <a:avLst/>
            </a:prstGeom>
            <a:solidFill>
              <a:srgbClr val="595959"/>
            </a:solidFill>
          </p:spPr>
          <p:txBody>
            <a:bodyPr vert="horz" wrap="none" lIns="68580" tIns="34290" rIns="68580" bIns="34290" rtlCol="0">
              <a:noAutofit/>
            </a:bodyPr>
            <a:lstStyle/>
            <a:p>
              <a:pPr algn="ctr" defTabSz="681072">
                <a:spcBef>
                  <a:spcPct val="20000"/>
                </a:spcBef>
                <a:defRPr/>
              </a:pPr>
              <a:r>
                <a:rPr lang="en-US" sz="1200" kern="0" dirty="0">
                  <a:solidFill>
                    <a:srgbClr val="FFFFFF"/>
                  </a:solidFill>
                  <a:latin typeface="Sherman Sans Book" pitchFamily="50" charset="0"/>
                  <a:ea typeface="Sherman Sans Book" pitchFamily="50" charset="0"/>
                </a:rPr>
                <a:t>Reducer</a:t>
              </a:r>
            </a:p>
          </p:txBody>
        </p:sp>
        <p:pic>
          <p:nvPicPr>
            <p:cNvPr id="42" name="Picture 41" descr="icon_data_node.png">
              <a:extLst>
                <a:ext uri="{FF2B5EF4-FFF2-40B4-BE49-F238E27FC236}">
                  <a16:creationId xmlns:a16="http://schemas.microsoft.com/office/drawing/2014/main" id="{5EBA23D5-457B-4AC7-8B11-A90B204AB31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1225470" y="2996162"/>
              <a:ext cx="469953" cy="505608"/>
            </a:xfrm>
            <a:prstGeom prst="rect">
              <a:avLst/>
            </a:prstGeom>
          </p:spPr>
        </p:pic>
        <p:sp>
          <p:nvSpPr>
            <p:cNvPr id="43" name="TextBox 42">
              <a:extLst>
                <a:ext uri="{FF2B5EF4-FFF2-40B4-BE49-F238E27FC236}">
                  <a16:creationId xmlns:a16="http://schemas.microsoft.com/office/drawing/2014/main" id="{F45348DB-DE21-4284-8B53-CCA9B3ABDCC6}"/>
                </a:ext>
              </a:extLst>
            </p:cNvPr>
            <p:cNvSpPr txBox="1"/>
            <p:nvPr/>
          </p:nvSpPr>
          <p:spPr>
            <a:xfrm>
              <a:off x="1769709" y="2838621"/>
              <a:ext cx="1034257" cy="276999"/>
            </a:xfrm>
            <a:prstGeom prst="rect">
              <a:avLst/>
            </a:prstGeom>
            <a:solidFill>
              <a:srgbClr val="1CADE4"/>
            </a:solidFill>
          </p:spPr>
          <p:txBody>
            <a:bodyPr wrap="none" rtlCol="0" anchor="b">
              <a:noAutofit/>
            </a:bodyPr>
            <a:lstStyle/>
            <a:p>
              <a:pPr algn="ctr" defTabSz="681072">
                <a:spcBef>
                  <a:spcPct val="20000"/>
                </a:spcBef>
                <a:defRPr/>
              </a:pPr>
              <a:r>
                <a:rPr lang="en-US" sz="1200" kern="0" dirty="0">
                  <a:solidFill>
                    <a:schemeClr val="bg1"/>
                  </a:solidFill>
                  <a:latin typeface="Sherman Sans Book" pitchFamily="50" charset="0"/>
                  <a:ea typeface="Sherman Sans Book" pitchFamily="50" charset="0"/>
                  <a:cs typeface="Arial"/>
                </a:rPr>
                <a:t>NodeManager</a:t>
              </a:r>
            </a:p>
          </p:txBody>
        </p:sp>
      </p:grpSp>
      <p:grpSp>
        <p:nvGrpSpPr>
          <p:cNvPr id="44" name="Group 43">
            <a:extLst>
              <a:ext uri="{FF2B5EF4-FFF2-40B4-BE49-F238E27FC236}">
                <a16:creationId xmlns:a16="http://schemas.microsoft.com/office/drawing/2014/main" id="{B0B04CFC-0711-474B-929A-CDAAFC2CA06C}"/>
              </a:ext>
            </a:extLst>
          </p:cNvPr>
          <p:cNvGrpSpPr/>
          <p:nvPr/>
        </p:nvGrpSpPr>
        <p:grpSpPr>
          <a:xfrm>
            <a:off x="1148959" y="3770743"/>
            <a:ext cx="1749533" cy="1079298"/>
            <a:chOff x="1136077" y="2838621"/>
            <a:chExt cx="1749533" cy="1079298"/>
          </a:xfrm>
        </p:grpSpPr>
        <p:sp>
          <p:nvSpPr>
            <p:cNvPr id="45" name="Rectangle 44">
              <a:extLst>
                <a:ext uri="{FF2B5EF4-FFF2-40B4-BE49-F238E27FC236}">
                  <a16:creationId xmlns:a16="http://schemas.microsoft.com/office/drawing/2014/main" id="{02B4CE3B-26C1-4D96-BC59-4D93DBF72A1C}"/>
                </a:ext>
              </a:extLst>
            </p:cNvPr>
            <p:cNvSpPr/>
            <p:nvPr/>
          </p:nvSpPr>
          <p:spPr>
            <a:xfrm>
              <a:off x="1136077" y="2931924"/>
              <a:ext cx="1749533" cy="98599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46" name="Picture 45" descr="icon_job_tracker.png">
              <a:extLst>
                <a:ext uri="{FF2B5EF4-FFF2-40B4-BE49-F238E27FC236}">
                  <a16:creationId xmlns:a16="http://schemas.microsoft.com/office/drawing/2014/main" id="{21E8C9C7-CB05-40D5-A6E7-588012FE8F2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2122756" y="3236361"/>
              <a:ext cx="384321" cy="384321"/>
            </a:xfrm>
            <a:prstGeom prst="rect">
              <a:avLst/>
            </a:prstGeom>
          </p:spPr>
        </p:pic>
        <p:sp>
          <p:nvSpPr>
            <p:cNvPr id="47" name="TextBox 46">
              <a:extLst>
                <a:ext uri="{FF2B5EF4-FFF2-40B4-BE49-F238E27FC236}">
                  <a16:creationId xmlns:a16="http://schemas.microsoft.com/office/drawing/2014/main" id="{58489181-C65E-44B0-BCF3-EDA31C74335D}"/>
                </a:ext>
              </a:extLst>
            </p:cNvPr>
            <p:cNvSpPr txBox="1"/>
            <p:nvPr/>
          </p:nvSpPr>
          <p:spPr>
            <a:xfrm>
              <a:off x="1933167" y="3622783"/>
              <a:ext cx="796439" cy="229443"/>
            </a:xfrm>
            <a:prstGeom prst="rect">
              <a:avLst/>
            </a:prstGeom>
            <a:solidFill>
              <a:srgbClr val="595959"/>
            </a:solidFill>
          </p:spPr>
          <p:txBody>
            <a:bodyPr vert="horz" wrap="none" lIns="68580" tIns="34290" rIns="68580" bIns="34290" rtlCol="0">
              <a:noAutofit/>
            </a:bodyPr>
            <a:lstStyle/>
            <a:p>
              <a:pPr algn="ctr" defTabSz="681072">
                <a:spcBef>
                  <a:spcPct val="20000"/>
                </a:spcBef>
                <a:defRPr/>
              </a:pPr>
              <a:r>
                <a:rPr lang="en-US" sz="1200" kern="0" dirty="0">
                  <a:solidFill>
                    <a:srgbClr val="FFFFFF"/>
                  </a:solidFill>
                  <a:latin typeface="Sherman Sans Book" pitchFamily="50" charset="0"/>
                  <a:ea typeface="Sherman Sans Book" pitchFamily="50" charset="0"/>
                </a:rPr>
                <a:t>Mapper</a:t>
              </a:r>
            </a:p>
          </p:txBody>
        </p:sp>
        <p:pic>
          <p:nvPicPr>
            <p:cNvPr id="48" name="Picture 47" descr="icon_data_node.png">
              <a:extLst>
                <a:ext uri="{FF2B5EF4-FFF2-40B4-BE49-F238E27FC236}">
                  <a16:creationId xmlns:a16="http://schemas.microsoft.com/office/drawing/2014/main" id="{3E381267-644F-415E-A3CF-5C1FDBBA429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1225470" y="2996162"/>
              <a:ext cx="469953" cy="505608"/>
            </a:xfrm>
            <a:prstGeom prst="rect">
              <a:avLst/>
            </a:prstGeom>
          </p:spPr>
        </p:pic>
        <p:sp>
          <p:nvSpPr>
            <p:cNvPr id="49" name="TextBox 48">
              <a:extLst>
                <a:ext uri="{FF2B5EF4-FFF2-40B4-BE49-F238E27FC236}">
                  <a16:creationId xmlns:a16="http://schemas.microsoft.com/office/drawing/2014/main" id="{22F2E0D9-FDBB-4219-A2AC-09A80272E914}"/>
                </a:ext>
              </a:extLst>
            </p:cNvPr>
            <p:cNvSpPr txBox="1"/>
            <p:nvPr/>
          </p:nvSpPr>
          <p:spPr>
            <a:xfrm>
              <a:off x="1769709" y="2838621"/>
              <a:ext cx="1034257" cy="276999"/>
            </a:xfrm>
            <a:prstGeom prst="rect">
              <a:avLst/>
            </a:prstGeom>
            <a:solidFill>
              <a:srgbClr val="1CADE4"/>
            </a:solidFill>
          </p:spPr>
          <p:txBody>
            <a:bodyPr wrap="none" rtlCol="0" anchor="b">
              <a:noAutofit/>
            </a:bodyPr>
            <a:lstStyle/>
            <a:p>
              <a:pPr algn="ctr" defTabSz="681072">
                <a:spcBef>
                  <a:spcPct val="20000"/>
                </a:spcBef>
                <a:defRPr/>
              </a:pPr>
              <a:r>
                <a:rPr lang="en-US" sz="1200" kern="0" dirty="0">
                  <a:solidFill>
                    <a:schemeClr val="bg1"/>
                  </a:solidFill>
                  <a:latin typeface="Sherman Sans Book" pitchFamily="50" charset="0"/>
                  <a:ea typeface="Sherman Sans Book" pitchFamily="50" charset="0"/>
                  <a:cs typeface="Arial"/>
                </a:rPr>
                <a:t>NodeManager</a:t>
              </a:r>
            </a:p>
          </p:txBody>
        </p:sp>
      </p:grpSp>
      <p:grpSp>
        <p:nvGrpSpPr>
          <p:cNvPr id="50" name="Group 49">
            <a:extLst>
              <a:ext uri="{FF2B5EF4-FFF2-40B4-BE49-F238E27FC236}">
                <a16:creationId xmlns:a16="http://schemas.microsoft.com/office/drawing/2014/main" id="{472CE97E-0CEA-46B8-A3A2-16468B2F12D6}"/>
              </a:ext>
            </a:extLst>
          </p:cNvPr>
          <p:cNvGrpSpPr/>
          <p:nvPr/>
        </p:nvGrpSpPr>
        <p:grpSpPr>
          <a:xfrm>
            <a:off x="1154488" y="4968253"/>
            <a:ext cx="1749533" cy="1079298"/>
            <a:chOff x="1136077" y="2838621"/>
            <a:chExt cx="1749533" cy="1079298"/>
          </a:xfrm>
        </p:grpSpPr>
        <p:sp>
          <p:nvSpPr>
            <p:cNvPr id="51" name="Rectangle 50">
              <a:extLst>
                <a:ext uri="{FF2B5EF4-FFF2-40B4-BE49-F238E27FC236}">
                  <a16:creationId xmlns:a16="http://schemas.microsoft.com/office/drawing/2014/main" id="{10CF2B26-D50A-4C5C-882E-D2A28AF0DDDD}"/>
                </a:ext>
              </a:extLst>
            </p:cNvPr>
            <p:cNvSpPr/>
            <p:nvPr/>
          </p:nvSpPr>
          <p:spPr>
            <a:xfrm>
              <a:off x="1136077" y="2931924"/>
              <a:ext cx="1749533" cy="98599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52" name="Picture 51" descr="icon_job_tracker.png">
              <a:extLst>
                <a:ext uri="{FF2B5EF4-FFF2-40B4-BE49-F238E27FC236}">
                  <a16:creationId xmlns:a16="http://schemas.microsoft.com/office/drawing/2014/main" id="{91B673D6-7BEA-4EE1-818F-FCB8AC2DB35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2122756" y="3236361"/>
              <a:ext cx="384321" cy="384321"/>
            </a:xfrm>
            <a:prstGeom prst="rect">
              <a:avLst/>
            </a:prstGeom>
          </p:spPr>
        </p:pic>
        <p:sp>
          <p:nvSpPr>
            <p:cNvPr id="53" name="TextBox 52">
              <a:extLst>
                <a:ext uri="{FF2B5EF4-FFF2-40B4-BE49-F238E27FC236}">
                  <a16:creationId xmlns:a16="http://schemas.microsoft.com/office/drawing/2014/main" id="{CF08326A-ECA5-49A1-A2F0-56490ED2C1D9}"/>
                </a:ext>
              </a:extLst>
            </p:cNvPr>
            <p:cNvSpPr txBox="1"/>
            <p:nvPr/>
          </p:nvSpPr>
          <p:spPr>
            <a:xfrm>
              <a:off x="1933167" y="3622783"/>
              <a:ext cx="796439" cy="229443"/>
            </a:xfrm>
            <a:prstGeom prst="rect">
              <a:avLst/>
            </a:prstGeom>
            <a:solidFill>
              <a:srgbClr val="595959"/>
            </a:solidFill>
          </p:spPr>
          <p:txBody>
            <a:bodyPr vert="horz" wrap="none" lIns="68580" tIns="34290" rIns="68580" bIns="34290" rtlCol="0">
              <a:noAutofit/>
            </a:bodyPr>
            <a:lstStyle/>
            <a:p>
              <a:pPr algn="ctr" defTabSz="681072">
                <a:spcBef>
                  <a:spcPct val="20000"/>
                </a:spcBef>
                <a:defRPr/>
              </a:pPr>
              <a:r>
                <a:rPr lang="en-US" sz="1200" kern="0" dirty="0">
                  <a:solidFill>
                    <a:srgbClr val="FFFFFF"/>
                  </a:solidFill>
                  <a:latin typeface="Sherman Sans Book" pitchFamily="50" charset="0"/>
                  <a:ea typeface="Sherman Sans Book" pitchFamily="50" charset="0"/>
                </a:rPr>
                <a:t>Mapper</a:t>
              </a:r>
            </a:p>
          </p:txBody>
        </p:sp>
        <p:pic>
          <p:nvPicPr>
            <p:cNvPr id="54" name="Picture 53" descr="icon_data_node.png">
              <a:extLst>
                <a:ext uri="{FF2B5EF4-FFF2-40B4-BE49-F238E27FC236}">
                  <a16:creationId xmlns:a16="http://schemas.microsoft.com/office/drawing/2014/main" id="{70ACBDAB-3213-40C5-91C2-643A5F7C0A96}"/>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1225470" y="2996162"/>
              <a:ext cx="469953" cy="505608"/>
            </a:xfrm>
            <a:prstGeom prst="rect">
              <a:avLst/>
            </a:prstGeom>
          </p:spPr>
        </p:pic>
        <p:sp>
          <p:nvSpPr>
            <p:cNvPr id="55" name="TextBox 54">
              <a:extLst>
                <a:ext uri="{FF2B5EF4-FFF2-40B4-BE49-F238E27FC236}">
                  <a16:creationId xmlns:a16="http://schemas.microsoft.com/office/drawing/2014/main" id="{31D3C81B-E92A-4F05-B44D-C43854C72FF5}"/>
                </a:ext>
              </a:extLst>
            </p:cNvPr>
            <p:cNvSpPr txBox="1"/>
            <p:nvPr/>
          </p:nvSpPr>
          <p:spPr>
            <a:xfrm>
              <a:off x="1769709" y="2838621"/>
              <a:ext cx="1034257" cy="276999"/>
            </a:xfrm>
            <a:prstGeom prst="rect">
              <a:avLst/>
            </a:prstGeom>
            <a:solidFill>
              <a:srgbClr val="1CADE4"/>
            </a:solidFill>
          </p:spPr>
          <p:txBody>
            <a:bodyPr wrap="none" rtlCol="0" anchor="b">
              <a:noAutofit/>
            </a:bodyPr>
            <a:lstStyle/>
            <a:p>
              <a:pPr algn="ctr" defTabSz="681072">
                <a:spcBef>
                  <a:spcPct val="20000"/>
                </a:spcBef>
                <a:defRPr/>
              </a:pPr>
              <a:r>
                <a:rPr lang="en-US" sz="1200" kern="0" dirty="0">
                  <a:solidFill>
                    <a:schemeClr val="bg1"/>
                  </a:solidFill>
                  <a:latin typeface="Sherman Sans Book" pitchFamily="50" charset="0"/>
                  <a:ea typeface="Sherman Sans Book" pitchFamily="50" charset="0"/>
                  <a:cs typeface="Arial"/>
                </a:rPr>
                <a:t>NodeManager</a:t>
              </a:r>
            </a:p>
          </p:txBody>
        </p:sp>
      </p:grpSp>
      <p:grpSp>
        <p:nvGrpSpPr>
          <p:cNvPr id="56" name="Group 55">
            <a:extLst>
              <a:ext uri="{FF2B5EF4-FFF2-40B4-BE49-F238E27FC236}">
                <a16:creationId xmlns:a16="http://schemas.microsoft.com/office/drawing/2014/main" id="{E1536639-8BA9-4520-80C4-7132D2616BE2}"/>
              </a:ext>
            </a:extLst>
          </p:cNvPr>
          <p:cNvGrpSpPr/>
          <p:nvPr/>
        </p:nvGrpSpPr>
        <p:grpSpPr>
          <a:xfrm>
            <a:off x="5823709" y="3735029"/>
            <a:ext cx="1749533" cy="1079298"/>
            <a:chOff x="1136077" y="2838621"/>
            <a:chExt cx="1749533" cy="1079298"/>
          </a:xfrm>
        </p:grpSpPr>
        <p:sp>
          <p:nvSpPr>
            <p:cNvPr id="57" name="Rectangle 56">
              <a:extLst>
                <a:ext uri="{FF2B5EF4-FFF2-40B4-BE49-F238E27FC236}">
                  <a16:creationId xmlns:a16="http://schemas.microsoft.com/office/drawing/2014/main" id="{2F402AE1-80DB-4387-9D6D-9C1E62EA9892}"/>
                </a:ext>
              </a:extLst>
            </p:cNvPr>
            <p:cNvSpPr/>
            <p:nvPr/>
          </p:nvSpPr>
          <p:spPr>
            <a:xfrm>
              <a:off x="1136077" y="2931924"/>
              <a:ext cx="1749533" cy="98599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58" name="Picture 57" descr="icon_job_tracker.png">
              <a:extLst>
                <a:ext uri="{FF2B5EF4-FFF2-40B4-BE49-F238E27FC236}">
                  <a16:creationId xmlns:a16="http://schemas.microsoft.com/office/drawing/2014/main" id="{AE254EBC-2BDD-4E9F-B611-0F9112D0C623}"/>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2122756" y="3236361"/>
              <a:ext cx="384321" cy="384321"/>
            </a:xfrm>
            <a:prstGeom prst="rect">
              <a:avLst/>
            </a:prstGeom>
          </p:spPr>
        </p:pic>
        <p:pic>
          <p:nvPicPr>
            <p:cNvPr id="60" name="Picture 59" descr="icon_data_node.png">
              <a:extLst>
                <a:ext uri="{FF2B5EF4-FFF2-40B4-BE49-F238E27FC236}">
                  <a16:creationId xmlns:a16="http://schemas.microsoft.com/office/drawing/2014/main" id="{DAD58716-E36F-4B17-AC6E-59B061F0949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1225470" y="2996162"/>
              <a:ext cx="469953" cy="505608"/>
            </a:xfrm>
            <a:prstGeom prst="rect">
              <a:avLst/>
            </a:prstGeom>
          </p:spPr>
        </p:pic>
        <p:sp>
          <p:nvSpPr>
            <p:cNvPr id="61" name="TextBox 60">
              <a:extLst>
                <a:ext uri="{FF2B5EF4-FFF2-40B4-BE49-F238E27FC236}">
                  <a16:creationId xmlns:a16="http://schemas.microsoft.com/office/drawing/2014/main" id="{78914996-3C86-43EC-A90E-B29BC771F663}"/>
                </a:ext>
              </a:extLst>
            </p:cNvPr>
            <p:cNvSpPr txBox="1"/>
            <p:nvPr/>
          </p:nvSpPr>
          <p:spPr>
            <a:xfrm>
              <a:off x="1769709" y="2838621"/>
              <a:ext cx="1034257" cy="276999"/>
            </a:xfrm>
            <a:prstGeom prst="rect">
              <a:avLst/>
            </a:prstGeom>
            <a:solidFill>
              <a:srgbClr val="1CADE4"/>
            </a:solidFill>
          </p:spPr>
          <p:txBody>
            <a:bodyPr wrap="none" rtlCol="0" anchor="b">
              <a:noAutofit/>
            </a:bodyPr>
            <a:lstStyle/>
            <a:p>
              <a:pPr algn="ctr" defTabSz="681072">
                <a:spcBef>
                  <a:spcPct val="20000"/>
                </a:spcBef>
                <a:defRPr/>
              </a:pPr>
              <a:r>
                <a:rPr lang="en-US" sz="1200" kern="0" dirty="0">
                  <a:solidFill>
                    <a:schemeClr val="bg1"/>
                  </a:solidFill>
                  <a:latin typeface="Sherman Sans Book" pitchFamily="50" charset="0"/>
                  <a:ea typeface="Sherman Sans Book" pitchFamily="50" charset="0"/>
                  <a:cs typeface="Arial"/>
                </a:rPr>
                <a:t>NodeManager</a:t>
              </a:r>
            </a:p>
          </p:txBody>
        </p:sp>
      </p:grpSp>
      <p:grpSp>
        <p:nvGrpSpPr>
          <p:cNvPr id="62" name="Group 61">
            <a:extLst>
              <a:ext uri="{FF2B5EF4-FFF2-40B4-BE49-F238E27FC236}">
                <a16:creationId xmlns:a16="http://schemas.microsoft.com/office/drawing/2014/main" id="{D4913DDE-A4AD-44AE-B406-FDC0CA9A35AC}"/>
              </a:ext>
            </a:extLst>
          </p:cNvPr>
          <p:cNvGrpSpPr/>
          <p:nvPr/>
        </p:nvGrpSpPr>
        <p:grpSpPr>
          <a:xfrm>
            <a:off x="5830602" y="4950820"/>
            <a:ext cx="1749533" cy="1079298"/>
            <a:chOff x="1136077" y="2838621"/>
            <a:chExt cx="1749533" cy="1079298"/>
          </a:xfrm>
        </p:grpSpPr>
        <p:sp>
          <p:nvSpPr>
            <p:cNvPr id="63" name="Rectangle 62">
              <a:extLst>
                <a:ext uri="{FF2B5EF4-FFF2-40B4-BE49-F238E27FC236}">
                  <a16:creationId xmlns:a16="http://schemas.microsoft.com/office/drawing/2014/main" id="{7D1E870A-486E-42DE-9A1F-FA12C6E4BF3C}"/>
                </a:ext>
              </a:extLst>
            </p:cNvPr>
            <p:cNvSpPr/>
            <p:nvPr/>
          </p:nvSpPr>
          <p:spPr>
            <a:xfrm>
              <a:off x="1136077" y="2931924"/>
              <a:ext cx="1749533" cy="98599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64" name="Picture 63" descr="icon_job_tracker.png">
              <a:extLst>
                <a:ext uri="{FF2B5EF4-FFF2-40B4-BE49-F238E27FC236}">
                  <a16:creationId xmlns:a16="http://schemas.microsoft.com/office/drawing/2014/main" id="{E1E89365-9C81-4BFD-ACDF-D835D9AC01CC}"/>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2122756" y="3236361"/>
              <a:ext cx="384321" cy="384321"/>
            </a:xfrm>
            <a:prstGeom prst="rect">
              <a:avLst/>
            </a:prstGeom>
          </p:spPr>
        </p:pic>
        <p:sp>
          <p:nvSpPr>
            <p:cNvPr id="65" name="TextBox 64">
              <a:extLst>
                <a:ext uri="{FF2B5EF4-FFF2-40B4-BE49-F238E27FC236}">
                  <a16:creationId xmlns:a16="http://schemas.microsoft.com/office/drawing/2014/main" id="{B09D86D3-FBB8-455A-A242-76766FC8BF1C}"/>
                </a:ext>
              </a:extLst>
            </p:cNvPr>
            <p:cNvSpPr txBox="1"/>
            <p:nvPr/>
          </p:nvSpPr>
          <p:spPr>
            <a:xfrm>
              <a:off x="1933167" y="3622783"/>
              <a:ext cx="796439" cy="229443"/>
            </a:xfrm>
            <a:prstGeom prst="rect">
              <a:avLst/>
            </a:prstGeom>
            <a:solidFill>
              <a:srgbClr val="595959"/>
            </a:solidFill>
          </p:spPr>
          <p:txBody>
            <a:bodyPr vert="horz" wrap="none" lIns="68580" tIns="34290" rIns="68580" bIns="34290" rtlCol="0">
              <a:noAutofit/>
            </a:bodyPr>
            <a:lstStyle/>
            <a:p>
              <a:pPr algn="ctr" defTabSz="681072">
                <a:spcBef>
                  <a:spcPct val="20000"/>
                </a:spcBef>
                <a:defRPr/>
              </a:pPr>
              <a:r>
                <a:rPr lang="en-US" sz="1200" kern="0" dirty="0">
                  <a:solidFill>
                    <a:srgbClr val="FFFFFF"/>
                  </a:solidFill>
                  <a:latin typeface="Sherman Sans Book" pitchFamily="50" charset="0"/>
                  <a:ea typeface="Sherman Sans Book" pitchFamily="50" charset="0"/>
                </a:rPr>
                <a:t>Reducer</a:t>
              </a:r>
            </a:p>
          </p:txBody>
        </p:sp>
        <p:pic>
          <p:nvPicPr>
            <p:cNvPr id="66" name="Picture 65" descr="icon_data_node.png">
              <a:extLst>
                <a:ext uri="{FF2B5EF4-FFF2-40B4-BE49-F238E27FC236}">
                  <a16:creationId xmlns:a16="http://schemas.microsoft.com/office/drawing/2014/main" id="{BFC94C7B-F92D-48F9-A183-26C50DD7A368}"/>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1225470" y="2996162"/>
              <a:ext cx="469953" cy="505608"/>
            </a:xfrm>
            <a:prstGeom prst="rect">
              <a:avLst/>
            </a:prstGeom>
          </p:spPr>
        </p:pic>
        <p:sp>
          <p:nvSpPr>
            <p:cNvPr id="67" name="TextBox 66">
              <a:extLst>
                <a:ext uri="{FF2B5EF4-FFF2-40B4-BE49-F238E27FC236}">
                  <a16:creationId xmlns:a16="http://schemas.microsoft.com/office/drawing/2014/main" id="{C581A3DE-4A72-4981-8EFE-9864C4E85659}"/>
                </a:ext>
              </a:extLst>
            </p:cNvPr>
            <p:cNvSpPr txBox="1"/>
            <p:nvPr/>
          </p:nvSpPr>
          <p:spPr>
            <a:xfrm>
              <a:off x="1769709" y="2838621"/>
              <a:ext cx="1034257" cy="276999"/>
            </a:xfrm>
            <a:prstGeom prst="rect">
              <a:avLst/>
            </a:prstGeom>
            <a:solidFill>
              <a:srgbClr val="1CADE4"/>
            </a:solidFill>
          </p:spPr>
          <p:txBody>
            <a:bodyPr wrap="none" rtlCol="0" anchor="b">
              <a:noAutofit/>
            </a:bodyPr>
            <a:lstStyle/>
            <a:p>
              <a:pPr algn="ctr" defTabSz="681072">
                <a:spcBef>
                  <a:spcPct val="20000"/>
                </a:spcBef>
                <a:defRPr/>
              </a:pPr>
              <a:r>
                <a:rPr lang="en-US" sz="1200" kern="0" dirty="0">
                  <a:solidFill>
                    <a:schemeClr val="bg1"/>
                  </a:solidFill>
                  <a:latin typeface="Sherman Sans Book" pitchFamily="50" charset="0"/>
                  <a:ea typeface="Sherman Sans Book" pitchFamily="50" charset="0"/>
                  <a:cs typeface="Arial"/>
                </a:rPr>
                <a:t>NodeManager</a:t>
              </a:r>
            </a:p>
          </p:txBody>
        </p:sp>
      </p:grpSp>
    </p:spTree>
    <p:extLst>
      <p:ext uri="{BB962C8B-B14F-4D97-AF65-F5344CB8AC3E}">
        <p14:creationId xmlns:p14="http://schemas.microsoft.com/office/powerpoint/2010/main" val="29006674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7696-8D2D-4547-AA9C-96BD4174059D}"/>
              </a:ext>
            </a:extLst>
          </p:cNvPr>
          <p:cNvSpPr>
            <a:spLocks noGrp="1"/>
          </p:cNvSpPr>
          <p:nvPr>
            <p:ph type="title"/>
          </p:nvPr>
        </p:nvSpPr>
        <p:spPr/>
        <p:txBody>
          <a:bodyPr>
            <a:noAutofit/>
          </a:bodyPr>
          <a:lstStyle/>
          <a:p>
            <a:r>
              <a:rPr lang="en-US" dirty="0"/>
              <a:t>Understanding MapReduce</a:t>
            </a:r>
            <a:endParaRPr lang="en-IN" dirty="0"/>
          </a:p>
        </p:txBody>
      </p:sp>
      <p:sp>
        <p:nvSpPr>
          <p:cNvPr id="3" name="Footer Placeholder 2">
            <a:extLst>
              <a:ext uri="{FF2B5EF4-FFF2-40B4-BE49-F238E27FC236}">
                <a16:creationId xmlns:a16="http://schemas.microsoft.com/office/drawing/2014/main" id="{CE662233-6950-46A6-91D2-FD0DFD13951E}"/>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F6134C00-71C0-4318-A4FE-F4622EB76967}"/>
              </a:ext>
            </a:extLst>
          </p:cNvPr>
          <p:cNvSpPr>
            <a:spLocks noGrp="1"/>
          </p:cNvSpPr>
          <p:nvPr>
            <p:ph type="sldNum" sz="quarter" idx="12"/>
          </p:nvPr>
        </p:nvSpPr>
        <p:spPr/>
        <p:txBody>
          <a:bodyPr>
            <a:noAutofit/>
          </a:bodyPr>
          <a:lstStyle/>
          <a:p>
            <a:fld id="{4FAB73BC-B049-4115-A692-8D63A059BFB8}" type="slidenum">
              <a:rPr lang="en-US" smtClean="0"/>
              <a:pPr/>
              <a:t>78</a:t>
            </a:fld>
            <a:endParaRPr lang="en-US" dirty="0"/>
          </a:p>
        </p:txBody>
      </p:sp>
      <p:sp>
        <p:nvSpPr>
          <p:cNvPr id="5" name="Content Placeholder 4">
            <a:extLst>
              <a:ext uri="{FF2B5EF4-FFF2-40B4-BE49-F238E27FC236}">
                <a16:creationId xmlns:a16="http://schemas.microsoft.com/office/drawing/2014/main" id="{6A0AC7A3-BBCD-4547-B688-5585C5BB7353}"/>
              </a:ext>
            </a:extLst>
          </p:cNvPr>
          <p:cNvSpPr>
            <a:spLocks noGrp="1"/>
          </p:cNvSpPr>
          <p:nvPr>
            <p:ph sz="half" idx="13"/>
          </p:nvPr>
        </p:nvSpPr>
        <p:spPr>
          <a:xfrm>
            <a:off x="768096" y="2291938"/>
            <a:ext cx="3566160" cy="1845722"/>
          </a:xfrm>
        </p:spPr>
        <p:txBody>
          <a:bodyPr>
            <a:noAutofit/>
          </a:bodyPr>
          <a:lstStyle/>
          <a:p>
            <a:pPr marL="342900" indent="-342900">
              <a:buFont typeface="+mj-lt"/>
              <a:buAutoNum type="arabicPeriod"/>
            </a:pPr>
            <a:r>
              <a:rPr lang="en-US" sz="1800" dirty="0"/>
              <a:t>Suppose that a file is the input to a MapReduce job. That file is broken down into blocks and stored on DataNodes across the </a:t>
            </a:r>
            <a:br>
              <a:rPr lang="en-US" sz="1800" dirty="0"/>
            </a:br>
            <a:r>
              <a:rPr lang="en-US" sz="1800" dirty="0"/>
              <a:t>Hadoop cluster.</a:t>
            </a:r>
          </a:p>
        </p:txBody>
      </p:sp>
      <p:sp>
        <p:nvSpPr>
          <p:cNvPr id="6" name="Content Placeholder 5">
            <a:extLst>
              <a:ext uri="{FF2B5EF4-FFF2-40B4-BE49-F238E27FC236}">
                <a16:creationId xmlns:a16="http://schemas.microsoft.com/office/drawing/2014/main" id="{6DA34606-72F9-43DD-A5DF-3DF273BA1145}"/>
              </a:ext>
            </a:extLst>
          </p:cNvPr>
          <p:cNvSpPr>
            <a:spLocks noGrp="1"/>
          </p:cNvSpPr>
          <p:nvPr>
            <p:ph sz="half" idx="14"/>
          </p:nvPr>
        </p:nvSpPr>
        <p:spPr>
          <a:xfrm>
            <a:off x="4491990" y="2291938"/>
            <a:ext cx="3566160" cy="2005742"/>
          </a:xfrm>
        </p:spPr>
        <p:txBody>
          <a:bodyPr>
            <a:noAutofit/>
          </a:bodyPr>
          <a:lstStyle/>
          <a:p>
            <a:pPr marL="342900" indent="-342900">
              <a:buFont typeface="+mj-lt"/>
              <a:buAutoNum type="arabicPeriod" startAt="2"/>
            </a:pPr>
            <a:r>
              <a:rPr lang="en-US" sz="1800" dirty="0"/>
              <a:t>During the Map phase, map tasks process the input of the MapReduce job, with a map task assigned to each input split. The map tasks are Java processes that ideally run on the DataNodes where the blocks are stored.</a:t>
            </a:r>
          </a:p>
        </p:txBody>
      </p:sp>
      <p:sp>
        <p:nvSpPr>
          <p:cNvPr id="7" name="Rectangle 6">
            <a:extLst>
              <a:ext uri="{FF2B5EF4-FFF2-40B4-BE49-F238E27FC236}">
                <a16:creationId xmlns:a16="http://schemas.microsoft.com/office/drawing/2014/main" id="{63BE7C88-08B1-42FC-8950-227987B93AD9}"/>
              </a:ext>
            </a:extLst>
          </p:cNvPr>
          <p:cNvSpPr/>
          <p:nvPr/>
        </p:nvSpPr>
        <p:spPr>
          <a:xfrm>
            <a:off x="976265" y="4679442"/>
            <a:ext cx="1486657" cy="1312028"/>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8" name="Rectangle 7">
            <a:extLst>
              <a:ext uri="{FF2B5EF4-FFF2-40B4-BE49-F238E27FC236}">
                <a16:creationId xmlns:a16="http://schemas.microsoft.com/office/drawing/2014/main" id="{B9F41A2A-3DC9-4ED0-8EC4-CE97F5AF4474}"/>
              </a:ext>
            </a:extLst>
          </p:cNvPr>
          <p:cNvSpPr/>
          <p:nvPr/>
        </p:nvSpPr>
        <p:spPr>
          <a:xfrm>
            <a:off x="2729339" y="4681679"/>
            <a:ext cx="1486657" cy="1312028"/>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9" name="Rectangle 8">
            <a:extLst>
              <a:ext uri="{FF2B5EF4-FFF2-40B4-BE49-F238E27FC236}">
                <a16:creationId xmlns:a16="http://schemas.microsoft.com/office/drawing/2014/main" id="{9552C2CA-AE76-452A-BC36-A3A7941D1DA9}"/>
              </a:ext>
            </a:extLst>
          </p:cNvPr>
          <p:cNvSpPr/>
          <p:nvPr/>
        </p:nvSpPr>
        <p:spPr>
          <a:xfrm>
            <a:off x="2976456" y="4815930"/>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10" name="Rectangle 9">
            <a:extLst>
              <a:ext uri="{FF2B5EF4-FFF2-40B4-BE49-F238E27FC236}">
                <a16:creationId xmlns:a16="http://schemas.microsoft.com/office/drawing/2014/main" id="{94384C98-A553-4595-81AF-8888A8021665}"/>
              </a:ext>
            </a:extLst>
          </p:cNvPr>
          <p:cNvSpPr/>
          <p:nvPr/>
        </p:nvSpPr>
        <p:spPr>
          <a:xfrm>
            <a:off x="4461407" y="4683917"/>
            <a:ext cx="1486657" cy="1312028"/>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11" name="Rectangle 10">
            <a:extLst>
              <a:ext uri="{FF2B5EF4-FFF2-40B4-BE49-F238E27FC236}">
                <a16:creationId xmlns:a16="http://schemas.microsoft.com/office/drawing/2014/main" id="{C75139CE-C47F-4D8D-8E94-8F2E0E1B3082}"/>
              </a:ext>
            </a:extLst>
          </p:cNvPr>
          <p:cNvSpPr/>
          <p:nvPr/>
        </p:nvSpPr>
        <p:spPr>
          <a:xfrm>
            <a:off x="4708523" y="4818168"/>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12" name="Rectangle 11">
            <a:extLst>
              <a:ext uri="{FF2B5EF4-FFF2-40B4-BE49-F238E27FC236}">
                <a16:creationId xmlns:a16="http://schemas.microsoft.com/office/drawing/2014/main" id="{7B707797-0336-4AFA-B4B5-DA7F95C715D4}"/>
              </a:ext>
            </a:extLst>
          </p:cNvPr>
          <p:cNvSpPr/>
          <p:nvPr/>
        </p:nvSpPr>
        <p:spPr>
          <a:xfrm>
            <a:off x="6158458" y="4679151"/>
            <a:ext cx="1494358" cy="1312028"/>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13" name="Rectangle 12">
            <a:extLst>
              <a:ext uri="{FF2B5EF4-FFF2-40B4-BE49-F238E27FC236}">
                <a16:creationId xmlns:a16="http://schemas.microsoft.com/office/drawing/2014/main" id="{85872B2E-15A6-4D8D-84AF-0A0E6563C80B}"/>
              </a:ext>
            </a:extLst>
          </p:cNvPr>
          <p:cNvSpPr/>
          <p:nvPr/>
        </p:nvSpPr>
        <p:spPr>
          <a:xfrm>
            <a:off x="6405573" y="4813401"/>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14" name="Rectangle 13">
            <a:extLst>
              <a:ext uri="{FF2B5EF4-FFF2-40B4-BE49-F238E27FC236}">
                <a16:creationId xmlns:a16="http://schemas.microsoft.com/office/drawing/2014/main" id="{CAEC672B-E0EF-4C94-AF80-0D3C2B307ADD}"/>
              </a:ext>
            </a:extLst>
          </p:cNvPr>
          <p:cNvSpPr/>
          <p:nvPr/>
        </p:nvSpPr>
        <p:spPr>
          <a:xfrm>
            <a:off x="6778996" y="4815639"/>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15" name="Rectangle 14">
            <a:extLst>
              <a:ext uri="{FF2B5EF4-FFF2-40B4-BE49-F238E27FC236}">
                <a16:creationId xmlns:a16="http://schemas.microsoft.com/office/drawing/2014/main" id="{7460EEB0-E2F1-48ED-AC59-EA8F45F69CF5}"/>
              </a:ext>
            </a:extLst>
          </p:cNvPr>
          <p:cNvSpPr/>
          <p:nvPr/>
        </p:nvSpPr>
        <p:spPr>
          <a:xfrm>
            <a:off x="7154928" y="4820405"/>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grpSp>
        <p:nvGrpSpPr>
          <p:cNvPr id="16" name="Group 15">
            <a:extLst>
              <a:ext uri="{FF2B5EF4-FFF2-40B4-BE49-F238E27FC236}">
                <a16:creationId xmlns:a16="http://schemas.microsoft.com/office/drawing/2014/main" id="{A6C95D1D-8443-4A17-BA09-DAB8CA697672}"/>
              </a:ext>
            </a:extLst>
          </p:cNvPr>
          <p:cNvGrpSpPr/>
          <p:nvPr/>
        </p:nvGrpSpPr>
        <p:grpSpPr>
          <a:xfrm>
            <a:off x="1043540" y="5016515"/>
            <a:ext cx="6559884" cy="830178"/>
            <a:chOff x="1044471" y="2971908"/>
            <a:chExt cx="6559884" cy="830178"/>
          </a:xfrm>
        </p:grpSpPr>
        <p:sp>
          <p:nvSpPr>
            <p:cNvPr id="17" name="Rectangle 16">
              <a:extLst>
                <a:ext uri="{FF2B5EF4-FFF2-40B4-BE49-F238E27FC236}">
                  <a16:creationId xmlns:a16="http://schemas.microsoft.com/office/drawing/2014/main" id="{C1BB3A9B-DCFB-415A-9BEC-3FF8FEE46BD6}"/>
                </a:ext>
              </a:extLst>
            </p:cNvPr>
            <p:cNvSpPr/>
            <p:nvPr/>
          </p:nvSpPr>
          <p:spPr>
            <a:xfrm>
              <a:off x="1044471" y="3351237"/>
              <a:ext cx="564974" cy="215246"/>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Map1</a:t>
              </a:r>
            </a:p>
          </p:txBody>
        </p:sp>
        <p:sp>
          <p:nvSpPr>
            <p:cNvPr id="18" name="Rectangle 17">
              <a:extLst>
                <a:ext uri="{FF2B5EF4-FFF2-40B4-BE49-F238E27FC236}">
                  <a16:creationId xmlns:a16="http://schemas.microsoft.com/office/drawing/2014/main" id="{1BAD7ACD-AE99-49E3-8CD3-3C8583A16B1A}"/>
                </a:ext>
              </a:extLst>
            </p:cNvPr>
            <p:cNvSpPr/>
            <p:nvPr/>
          </p:nvSpPr>
          <p:spPr>
            <a:xfrm>
              <a:off x="1698027" y="3353474"/>
              <a:ext cx="564974" cy="215246"/>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Map2</a:t>
              </a:r>
            </a:p>
          </p:txBody>
        </p:sp>
        <p:sp>
          <p:nvSpPr>
            <p:cNvPr id="19" name="Rectangle 18">
              <a:extLst>
                <a:ext uri="{FF2B5EF4-FFF2-40B4-BE49-F238E27FC236}">
                  <a16:creationId xmlns:a16="http://schemas.microsoft.com/office/drawing/2014/main" id="{38EEF5CE-7882-4E8E-99E1-0530D90B085D}"/>
                </a:ext>
              </a:extLst>
            </p:cNvPr>
            <p:cNvSpPr/>
            <p:nvPr/>
          </p:nvSpPr>
          <p:spPr>
            <a:xfrm>
              <a:off x="3168724" y="3346471"/>
              <a:ext cx="564974" cy="215246"/>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Map3</a:t>
              </a:r>
            </a:p>
          </p:txBody>
        </p:sp>
        <p:sp>
          <p:nvSpPr>
            <p:cNvPr id="20" name="Rectangle 19">
              <a:extLst>
                <a:ext uri="{FF2B5EF4-FFF2-40B4-BE49-F238E27FC236}">
                  <a16:creationId xmlns:a16="http://schemas.microsoft.com/office/drawing/2014/main" id="{7412EBFA-9DC2-4CB0-9EAC-EA9AFB801897}"/>
                </a:ext>
              </a:extLst>
            </p:cNvPr>
            <p:cNvSpPr/>
            <p:nvPr/>
          </p:nvSpPr>
          <p:spPr>
            <a:xfrm>
              <a:off x="4856523" y="3346471"/>
              <a:ext cx="564974" cy="215246"/>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Map4</a:t>
              </a:r>
            </a:p>
          </p:txBody>
        </p:sp>
        <p:sp>
          <p:nvSpPr>
            <p:cNvPr id="21" name="Rectangle 20">
              <a:extLst>
                <a:ext uri="{FF2B5EF4-FFF2-40B4-BE49-F238E27FC236}">
                  <a16:creationId xmlns:a16="http://schemas.microsoft.com/office/drawing/2014/main" id="{9B276422-0D0B-4D22-8AB7-ACBF6C5D56AA}"/>
                </a:ext>
              </a:extLst>
            </p:cNvPr>
            <p:cNvSpPr/>
            <p:nvPr/>
          </p:nvSpPr>
          <p:spPr>
            <a:xfrm>
              <a:off x="6250184" y="3199388"/>
              <a:ext cx="564974" cy="215246"/>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Map5</a:t>
              </a:r>
            </a:p>
          </p:txBody>
        </p:sp>
        <p:sp>
          <p:nvSpPr>
            <p:cNvPr id="22" name="Rectangle 21">
              <a:extLst>
                <a:ext uri="{FF2B5EF4-FFF2-40B4-BE49-F238E27FC236}">
                  <a16:creationId xmlns:a16="http://schemas.microsoft.com/office/drawing/2014/main" id="{CF5CA1F8-47AA-4A04-8993-53241282EAF1}"/>
                </a:ext>
              </a:extLst>
            </p:cNvPr>
            <p:cNvSpPr/>
            <p:nvPr/>
          </p:nvSpPr>
          <p:spPr>
            <a:xfrm>
              <a:off x="6609600" y="3411743"/>
              <a:ext cx="564974" cy="215246"/>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Map6</a:t>
              </a:r>
            </a:p>
          </p:txBody>
        </p:sp>
        <p:sp>
          <p:nvSpPr>
            <p:cNvPr id="23" name="Rectangle 22">
              <a:extLst>
                <a:ext uri="{FF2B5EF4-FFF2-40B4-BE49-F238E27FC236}">
                  <a16:creationId xmlns:a16="http://schemas.microsoft.com/office/drawing/2014/main" id="{9405BA2E-3251-4D8E-9288-6C420A96A34C}"/>
                </a:ext>
              </a:extLst>
            </p:cNvPr>
            <p:cNvSpPr/>
            <p:nvPr/>
          </p:nvSpPr>
          <p:spPr>
            <a:xfrm>
              <a:off x="7039381" y="3586840"/>
              <a:ext cx="564974" cy="215246"/>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Map7</a:t>
              </a:r>
            </a:p>
          </p:txBody>
        </p:sp>
        <p:cxnSp>
          <p:nvCxnSpPr>
            <p:cNvPr id="24" name="Straight Arrow Connector 23">
              <a:extLst>
                <a:ext uri="{FF2B5EF4-FFF2-40B4-BE49-F238E27FC236}">
                  <a16:creationId xmlns:a16="http://schemas.microsoft.com/office/drawing/2014/main" id="{8ABF0861-0818-4531-80C6-F0146B02A443}"/>
                </a:ext>
              </a:extLst>
            </p:cNvPr>
            <p:cNvCxnSpPr>
              <a:cxnSpLocks/>
              <a:endCxn id="47" idx="2"/>
            </p:cNvCxnSpPr>
            <p:nvPr/>
          </p:nvCxnSpPr>
          <p:spPr>
            <a:xfrm flipH="1" flipV="1">
              <a:off x="1321809" y="2978306"/>
              <a:ext cx="17795" cy="375168"/>
            </a:xfrm>
            <a:prstGeom prst="straightConnector1">
              <a:avLst/>
            </a:prstGeom>
            <a:noFill/>
            <a:ln w="25400" cap="flat" cmpd="sng" algn="ctr">
              <a:solidFill>
                <a:srgbClr val="888888"/>
              </a:solidFill>
              <a:prstDash val="solid"/>
              <a:tailEnd type="arrow"/>
            </a:ln>
            <a:effectLst/>
          </p:spPr>
        </p:cxnSp>
        <p:cxnSp>
          <p:nvCxnSpPr>
            <p:cNvPr id="25" name="Straight Arrow Connector 24">
              <a:extLst>
                <a:ext uri="{FF2B5EF4-FFF2-40B4-BE49-F238E27FC236}">
                  <a16:creationId xmlns:a16="http://schemas.microsoft.com/office/drawing/2014/main" id="{BEE44A81-FF30-4450-9B47-C07720295BB0}"/>
                </a:ext>
              </a:extLst>
            </p:cNvPr>
            <p:cNvCxnSpPr>
              <a:cxnSpLocks/>
              <a:stCxn id="18" idx="0"/>
              <a:endCxn id="48" idx="2"/>
            </p:cNvCxnSpPr>
            <p:nvPr/>
          </p:nvCxnSpPr>
          <p:spPr>
            <a:xfrm flipH="1" flipV="1">
              <a:off x="1700784" y="2971908"/>
              <a:ext cx="279730" cy="381566"/>
            </a:xfrm>
            <a:prstGeom prst="straightConnector1">
              <a:avLst/>
            </a:prstGeom>
            <a:noFill/>
            <a:ln w="25400" cap="flat" cmpd="sng" algn="ctr">
              <a:solidFill>
                <a:srgbClr val="888888"/>
              </a:solidFill>
              <a:prstDash val="solid"/>
              <a:tailEnd type="arrow"/>
            </a:ln>
            <a:effectLst/>
          </p:spPr>
        </p:cxnSp>
        <p:cxnSp>
          <p:nvCxnSpPr>
            <p:cNvPr id="26" name="Straight Arrow Connector 25">
              <a:extLst>
                <a:ext uri="{FF2B5EF4-FFF2-40B4-BE49-F238E27FC236}">
                  <a16:creationId xmlns:a16="http://schemas.microsoft.com/office/drawing/2014/main" id="{AE962701-34B1-406F-A5A3-2AE8A10DAD8E}"/>
                </a:ext>
              </a:extLst>
            </p:cNvPr>
            <p:cNvCxnSpPr>
              <a:cxnSpLocks/>
              <a:stCxn id="19" idx="0"/>
              <a:endCxn id="9" idx="2"/>
            </p:cNvCxnSpPr>
            <p:nvPr/>
          </p:nvCxnSpPr>
          <p:spPr>
            <a:xfrm flipH="1" flipV="1">
              <a:off x="3078935" y="2974437"/>
              <a:ext cx="372276" cy="372034"/>
            </a:xfrm>
            <a:prstGeom prst="straightConnector1">
              <a:avLst/>
            </a:prstGeom>
            <a:noFill/>
            <a:ln w="25400" cap="flat" cmpd="sng" algn="ctr">
              <a:solidFill>
                <a:srgbClr val="888888"/>
              </a:solidFill>
              <a:prstDash val="solid"/>
              <a:tailEnd type="arrow"/>
            </a:ln>
            <a:effectLst/>
          </p:spPr>
        </p:cxnSp>
        <p:cxnSp>
          <p:nvCxnSpPr>
            <p:cNvPr id="27" name="Straight Arrow Connector 26">
              <a:extLst>
                <a:ext uri="{FF2B5EF4-FFF2-40B4-BE49-F238E27FC236}">
                  <a16:creationId xmlns:a16="http://schemas.microsoft.com/office/drawing/2014/main" id="{BBDA16DD-67FB-4E13-A595-EFD11CFA3FA5}"/>
                </a:ext>
              </a:extLst>
            </p:cNvPr>
            <p:cNvCxnSpPr>
              <a:cxnSpLocks/>
              <a:stCxn id="20" idx="0"/>
              <a:endCxn id="11" idx="2"/>
            </p:cNvCxnSpPr>
            <p:nvPr/>
          </p:nvCxnSpPr>
          <p:spPr>
            <a:xfrm flipH="1" flipV="1">
              <a:off x="4811002" y="2976675"/>
              <a:ext cx="328008" cy="369796"/>
            </a:xfrm>
            <a:prstGeom prst="straightConnector1">
              <a:avLst/>
            </a:prstGeom>
            <a:noFill/>
            <a:ln w="25400" cap="flat" cmpd="sng" algn="ctr">
              <a:solidFill>
                <a:srgbClr val="888888"/>
              </a:solidFill>
              <a:prstDash val="solid"/>
              <a:tailEnd type="arrow"/>
            </a:ln>
            <a:effectLst/>
          </p:spPr>
        </p:cxnSp>
        <p:cxnSp>
          <p:nvCxnSpPr>
            <p:cNvPr id="28" name="Straight Arrow Connector 27">
              <a:extLst>
                <a:ext uri="{FF2B5EF4-FFF2-40B4-BE49-F238E27FC236}">
                  <a16:creationId xmlns:a16="http://schemas.microsoft.com/office/drawing/2014/main" id="{86140E2D-4F0D-4706-B479-19907380030D}"/>
                </a:ext>
              </a:extLst>
            </p:cNvPr>
            <p:cNvCxnSpPr>
              <a:cxnSpLocks/>
              <a:stCxn id="21" idx="0"/>
              <a:endCxn id="13" idx="2"/>
            </p:cNvCxnSpPr>
            <p:nvPr/>
          </p:nvCxnSpPr>
          <p:spPr>
            <a:xfrm flipH="1" flipV="1">
              <a:off x="6508052" y="2971908"/>
              <a:ext cx="24619" cy="227480"/>
            </a:xfrm>
            <a:prstGeom prst="straightConnector1">
              <a:avLst/>
            </a:prstGeom>
            <a:noFill/>
            <a:ln w="25400" cap="flat" cmpd="sng" algn="ctr">
              <a:solidFill>
                <a:srgbClr val="888888"/>
              </a:solidFill>
              <a:prstDash val="solid"/>
              <a:tailEnd type="arrow"/>
            </a:ln>
            <a:effectLst/>
          </p:spPr>
        </p:cxnSp>
        <p:cxnSp>
          <p:nvCxnSpPr>
            <p:cNvPr id="29" name="Straight Arrow Connector 28">
              <a:extLst>
                <a:ext uri="{FF2B5EF4-FFF2-40B4-BE49-F238E27FC236}">
                  <a16:creationId xmlns:a16="http://schemas.microsoft.com/office/drawing/2014/main" id="{75B3ABEB-EEE2-4EFC-9174-987F08754BD4}"/>
                </a:ext>
              </a:extLst>
            </p:cNvPr>
            <p:cNvCxnSpPr>
              <a:cxnSpLocks/>
              <a:stCxn id="22" idx="0"/>
              <a:endCxn id="14" idx="2"/>
            </p:cNvCxnSpPr>
            <p:nvPr/>
          </p:nvCxnSpPr>
          <p:spPr>
            <a:xfrm flipH="1" flipV="1">
              <a:off x="6881475" y="2974146"/>
              <a:ext cx="10612" cy="437597"/>
            </a:xfrm>
            <a:prstGeom prst="straightConnector1">
              <a:avLst/>
            </a:prstGeom>
            <a:noFill/>
            <a:ln w="25400" cap="flat" cmpd="sng" algn="ctr">
              <a:solidFill>
                <a:srgbClr val="888888"/>
              </a:solidFill>
              <a:prstDash val="solid"/>
              <a:tailEnd type="arrow"/>
            </a:ln>
            <a:effectLst/>
          </p:spPr>
        </p:cxnSp>
        <p:cxnSp>
          <p:nvCxnSpPr>
            <p:cNvPr id="30" name="Straight Arrow Connector 29">
              <a:extLst>
                <a:ext uri="{FF2B5EF4-FFF2-40B4-BE49-F238E27FC236}">
                  <a16:creationId xmlns:a16="http://schemas.microsoft.com/office/drawing/2014/main" id="{9EB799B6-E6EA-4FA3-8C12-009C04706794}"/>
                </a:ext>
              </a:extLst>
            </p:cNvPr>
            <p:cNvCxnSpPr>
              <a:cxnSpLocks/>
              <a:stCxn id="23" idx="0"/>
              <a:endCxn id="15" idx="2"/>
            </p:cNvCxnSpPr>
            <p:nvPr/>
          </p:nvCxnSpPr>
          <p:spPr>
            <a:xfrm flipH="1" flipV="1">
              <a:off x="7257407" y="2978912"/>
              <a:ext cx="64461" cy="607928"/>
            </a:xfrm>
            <a:prstGeom prst="straightConnector1">
              <a:avLst/>
            </a:prstGeom>
            <a:noFill/>
            <a:ln w="25400" cap="flat" cmpd="sng" algn="ctr">
              <a:solidFill>
                <a:srgbClr val="888888"/>
              </a:solidFill>
              <a:prstDash val="solid"/>
              <a:tailEnd type="arrow"/>
            </a:ln>
            <a:effectLst/>
          </p:spPr>
        </p:cxnSp>
      </p:grpSp>
      <p:sp>
        <p:nvSpPr>
          <p:cNvPr id="31" name="Rectangle 30">
            <a:extLst>
              <a:ext uri="{FF2B5EF4-FFF2-40B4-BE49-F238E27FC236}">
                <a16:creationId xmlns:a16="http://schemas.microsoft.com/office/drawing/2014/main" id="{1C9262A5-7F95-43D0-A0B1-D72DB32F9ED9}"/>
              </a:ext>
            </a:extLst>
          </p:cNvPr>
          <p:cNvSpPr/>
          <p:nvPr/>
        </p:nvSpPr>
        <p:spPr>
          <a:xfrm>
            <a:off x="4549647" y="5886119"/>
            <a:ext cx="1284118" cy="462818"/>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chemeClr val="bg1"/>
                </a:solidFill>
                <a:latin typeface="Sherman Sans Book" pitchFamily="50" charset="0"/>
                <a:ea typeface="Sherman Sans Book" pitchFamily="50" charset="0"/>
              </a:rPr>
              <a:t>DataNode/</a:t>
            </a:r>
            <a:br>
              <a:rPr lang="en-US" sz="1200" kern="0" dirty="0">
                <a:solidFill>
                  <a:schemeClr val="bg1"/>
                </a:solidFill>
                <a:latin typeface="Sherman Sans Book" pitchFamily="50" charset="0"/>
                <a:ea typeface="Sherman Sans Book" pitchFamily="50" charset="0"/>
              </a:rPr>
            </a:br>
            <a:r>
              <a:rPr lang="en-US" sz="1200" kern="0" dirty="0">
                <a:solidFill>
                  <a:schemeClr val="bg1"/>
                </a:solidFill>
                <a:latin typeface="Sherman Sans Book" pitchFamily="50" charset="0"/>
                <a:ea typeface="Sherman Sans Book" pitchFamily="50" charset="0"/>
              </a:rPr>
              <a:t>NodeManager</a:t>
            </a:r>
          </a:p>
        </p:txBody>
      </p:sp>
      <p:sp>
        <p:nvSpPr>
          <p:cNvPr id="47" name="Rectangle 46">
            <a:extLst>
              <a:ext uri="{FF2B5EF4-FFF2-40B4-BE49-F238E27FC236}">
                <a16:creationId xmlns:a16="http://schemas.microsoft.com/office/drawing/2014/main" id="{CF54DEF6-BF6F-4CE2-80F6-BEA14C251022}"/>
              </a:ext>
            </a:extLst>
          </p:cNvPr>
          <p:cNvSpPr/>
          <p:nvPr/>
        </p:nvSpPr>
        <p:spPr>
          <a:xfrm>
            <a:off x="1219330" y="4819799"/>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48" name="Rectangle 47">
            <a:extLst>
              <a:ext uri="{FF2B5EF4-FFF2-40B4-BE49-F238E27FC236}">
                <a16:creationId xmlns:a16="http://schemas.microsoft.com/office/drawing/2014/main" id="{0DC69AF3-7D40-4B79-8B4A-4D306435EF3C}"/>
              </a:ext>
            </a:extLst>
          </p:cNvPr>
          <p:cNvSpPr/>
          <p:nvPr/>
        </p:nvSpPr>
        <p:spPr>
          <a:xfrm>
            <a:off x="1598305" y="4813401"/>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49" name="Rectangle 48">
            <a:extLst>
              <a:ext uri="{FF2B5EF4-FFF2-40B4-BE49-F238E27FC236}">
                <a16:creationId xmlns:a16="http://schemas.microsoft.com/office/drawing/2014/main" id="{6253E142-CFBA-414A-9849-37C63328860F}"/>
              </a:ext>
            </a:extLst>
          </p:cNvPr>
          <p:cNvSpPr/>
          <p:nvPr/>
        </p:nvSpPr>
        <p:spPr>
          <a:xfrm>
            <a:off x="1077534" y="5901583"/>
            <a:ext cx="1284118" cy="462818"/>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chemeClr val="bg1"/>
                </a:solidFill>
                <a:latin typeface="Sherman Sans Book" pitchFamily="50" charset="0"/>
                <a:ea typeface="Sherman Sans Book" pitchFamily="50" charset="0"/>
              </a:rPr>
              <a:t>DataNode/</a:t>
            </a:r>
            <a:br>
              <a:rPr lang="en-US" sz="1200" kern="0" dirty="0">
                <a:solidFill>
                  <a:schemeClr val="bg1"/>
                </a:solidFill>
                <a:latin typeface="Sherman Sans Book" pitchFamily="50" charset="0"/>
                <a:ea typeface="Sherman Sans Book" pitchFamily="50" charset="0"/>
              </a:rPr>
            </a:br>
            <a:r>
              <a:rPr lang="en-US" sz="1200" kern="0" dirty="0">
                <a:solidFill>
                  <a:schemeClr val="bg1"/>
                </a:solidFill>
                <a:latin typeface="Sherman Sans Book" pitchFamily="50" charset="0"/>
                <a:ea typeface="Sherman Sans Book" pitchFamily="50" charset="0"/>
              </a:rPr>
              <a:t>NodeManager</a:t>
            </a:r>
          </a:p>
        </p:txBody>
      </p:sp>
      <p:sp>
        <p:nvSpPr>
          <p:cNvPr id="50" name="Rectangle 49">
            <a:extLst>
              <a:ext uri="{FF2B5EF4-FFF2-40B4-BE49-F238E27FC236}">
                <a16:creationId xmlns:a16="http://schemas.microsoft.com/office/drawing/2014/main" id="{D879B58F-3DC9-4006-8CF6-3AEFCDC2C0E9}"/>
              </a:ext>
            </a:extLst>
          </p:cNvPr>
          <p:cNvSpPr/>
          <p:nvPr/>
        </p:nvSpPr>
        <p:spPr>
          <a:xfrm>
            <a:off x="2839063" y="5905330"/>
            <a:ext cx="1284118" cy="462818"/>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chemeClr val="bg1"/>
                </a:solidFill>
                <a:latin typeface="Sherman Sans Book" pitchFamily="50" charset="0"/>
                <a:ea typeface="Sherman Sans Book" pitchFamily="50" charset="0"/>
              </a:rPr>
              <a:t>DataNode/</a:t>
            </a:r>
            <a:br>
              <a:rPr lang="en-US" sz="1200" kern="0" dirty="0">
                <a:solidFill>
                  <a:schemeClr val="bg1"/>
                </a:solidFill>
                <a:latin typeface="Sherman Sans Book" pitchFamily="50" charset="0"/>
                <a:ea typeface="Sherman Sans Book" pitchFamily="50" charset="0"/>
              </a:rPr>
            </a:br>
            <a:r>
              <a:rPr lang="en-US" sz="1200" kern="0" dirty="0">
                <a:solidFill>
                  <a:schemeClr val="bg1"/>
                </a:solidFill>
                <a:latin typeface="Sherman Sans Book" pitchFamily="50" charset="0"/>
                <a:ea typeface="Sherman Sans Book" pitchFamily="50" charset="0"/>
              </a:rPr>
              <a:t>NodeManager</a:t>
            </a:r>
          </a:p>
        </p:txBody>
      </p:sp>
      <p:sp>
        <p:nvSpPr>
          <p:cNvPr id="51" name="Rectangle 50">
            <a:extLst>
              <a:ext uri="{FF2B5EF4-FFF2-40B4-BE49-F238E27FC236}">
                <a16:creationId xmlns:a16="http://schemas.microsoft.com/office/drawing/2014/main" id="{164C7160-E5E0-4FD2-B5DD-32A0BBE25229}"/>
              </a:ext>
            </a:extLst>
          </p:cNvPr>
          <p:cNvSpPr/>
          <p:nvPr/>
        </p:nvSpPr>
        <p:spPr>
          <a:xfrm>
            <a:off x="6302985" y="5898905"/>
            <a:ext cx="1284118" cy="462818"/>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chemeClr val="bg1"/>
                </a:solidFill>
                <a:latin typeface="Sherman Sans Book" pitchFamily="50" charset="0"/>
                <a:ea typeface="Sherman Sans Book" pitchFamily="50" charset="0"/>
              </a:rPr>
              <a:t>DataNode/</a:t>
            </a:r>
            <a:br>
              <a:rPr lang="en-US" sz="1200" kern="0" dirty="0">
                <a:solidFill>
                  <a:schemeClr val="bg1"/>
                </a:solidFill>
                <a:latin typeface="Sherman Sans Book" pitchFamily="50" charset="0"/>
                <a:ea typeface="Sherman Sans Book" pitchFamily="50" charset="0"/>
              </a:rPr>
            </a:br>
            <a:r>
              <a:rPr lang="en-US" sz="1200" kern="0" dirty="0">
                <a:solidFill>
                  <a:schemeClr val="bg1"/>
                </a:solidFill>
                <a:latin typeface="Sherman Sans Book" pitchFamily="50" charset="0"/>
                <a:ea typeface="Sherman Sans Book" pitchFamily="50" charset="0"/>
              </a:rPr>
              <a:t>NodeManager</a:t>
            </a:r>
          </a:p>
        </p:txBody>
      </p:sp>
    </p:spTree>
    <p:extLst>
      <p:ext uri="{BB962C8B-B14F-4D97-AF65-F5344CB8AC3E}">
        <p14:creationId xmlns:p14="http://schemas.microsoft.com/office/powerpoint/2010/main" val="3254673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B7696-8D2D-4547-AA9C-96BD4174059D}"/>
              </a:ext>
            </a:extLst>
          </p:cNvPr>
          <p:cNvSpPr>
            <a:spLocks noGrp="1"/>
          </p:cNvSpPr>
          <p:nvPr>
            <p:ph type="title"/>
          </p:nvPr>
        </p:nvSpPr>
        <p:spPr/>
        <p:txBody>
          <a:bodyPr>
            <a:noAutofit/>
          </a:bodyPr>
          <a:lstStyle/>
          <a:p>
            <a:r>
              <a:rPr lang="en-US" dirty="0"/>
              <a:t>Understanding MapReduce</a:t>
            </a:r>
            <a:endParaRPr lang="en-IN" dirty="0"/>
          </a:p>
        </p:txBody>
      </p:sp>
      <p:sp>
        <p:nvSpPr>
          <p:cNvPr id="3" name="Footer Placeholder 2">
            <a:extLst>
              <a:ext uri="{FF2B5EF4-FFF2-40B4-BE49-F238E27FC236}">
                <a16:creationId xmlns:a16="http://schemas.microsoft.com/office/drawing/2014/main" id="{CE662233-6950-46A6-91D2-FD0DFD13951E}"/>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F6134C00-71C0-4318-A4FE-F4622EB76967}"/>
              </a:ext>
            </a:extLst>
          </p:cNvPr>
          <p:cNvSpPr>
            <a:spLocks noGrp="1"/>
          </p:cNvSpPr>
          <p:nvPr>
            <p:ph type="sldNum" sz="quarter" idx="12"/>
          </p:nvPr>
        </p:nvSpPr>
        <p:spPr/>
        <p:txBody>
          <a:bodyPr>
            <a:noAutofit/>
          </a:bodyPr>
          <a:lstStyle/>
          <a:p>
            <a:fld id="{4FAB73BC-B049-4115-A692-8D63A059BFB8}" type="slidenum">
              <a:rPr lang="en-US" smtClean="0"/>
              <a:pPr/>
              <a:t>79</a:t>
            </a:fld>
            <a:endParaRPr lang="en-US" dirty="0"/>
          </a:p>
        </p:txBody>
      </p:sp>
      <p:sp>
        <p:nvSpPr>
          <p:cNvPr id="5" name="Content Placeholder 4">
            <a:extLst>
              <a:ext uri="{FF2B5EF4-FFF2-40B4-BE49-F238E27FC236}">
                <a16:creationId xmlns:a16="http://schemas.microsoft.com/office/drawing/2014/main" id="{6A0AC7A3-BBCD-4547-B688-5585C5BB7353}"/>
              </a:ext>
            </a:extLst>
          </p:cNvPr>
          <p:cNvSpPr>
            <a:spLocks noGrp="1"/>
          </p:cNvSpPr>
          <p:nvPr>
            <p:ph sz="half" idx="13"/>
          </p:nvPr>
        </p:nvSpPr>
        <p:spPr>
          <a:xfrm>
            <a:off x="768096" y="2291938"/>
            <a:ext cx="3566160" cy="1137062"/>
          </a:xfrm>
        </p:spPr>
        <p:txBody>
          <a:bodyPr>
            <a:noAutofit/>
          </a:bodyPr>
          <a:lstStyle/>
          <a:p>
            <a:pPr marL="342900" indent="-342900">
              <a:buFont typeface="+mj-lt"/>
              <a:buAutoNum type="arabicPeriod" startAt="3"/>
            </a:pPr>
            <a:r>
              <a:rPr lang="en-US" sz="1600" dirty="0"/>
              <a:t>Each map task processes its input split and outputs records of &lt;key, value&gt; pairs.</a:t>
            </a:r>
          </a:p>
        </p:txBody>
      </p:sp>
      <p:sp>
        <p:nvSpPr>
          <p:cNvPr id="6" name="Content Placeholder 5">
            <a:extLst>
              <a:ext uri="{FF2B5EF4-FFF2-40B4-BE49-F238E27FC236}">
                <a16:creationId xmlns:a16="http://schemas.microsoft.com/office/drawing/2014/main" id="{6DA34606-72F9-43DD-A5DF-3DF273BA1145}"/>
              </a:ext>
            </a:extLst>
          </p:cNvPr>
          <p:cNvSpPr>
            <a:spLocks noGrp="1"/>
          </p:cNvSpPr>
          <p:nvPr>
            <p:ph sz="half" idx="14"/>
          </p:nvPr>
        </p:nvSpPr>
        <p:spPr>
          <a:xfrm>
            <a:off x="4491990" y="2291937"/>
            <a:ext cx="3566160" cy="1530235"/>
          </a:xfrm>
        </p:spPr>
        <p:txBody>
          <a:bodyPr>
            <a:noAutofit/>
          </a:bodyPr>
          <a:lstStyle/>
          <a:p>
            <a:pPr marL="342900" indent="-342900">
              <a:buFont typeface="+mj-lt"/>
              <a:buAutoNum type="arabicPeriod" startAt="4"/>
            </a:pPr>
            <a:r>
              <a:rPr lang="en-US" sz="1600" dirty="0"/>
              <a:t>The &lt;key, value&gt; pairs go through a shuffle/sort phase, where records with the same key end up at the same Reducer. The specific pairs sent to a Reducer are sorted by key, and the values are aggregated into a collection.</a:t>
            </a:r>
          </a:p>
        </p:txBody>
      </p:sp>
      <p:sp>
        <p:nvSpPr>
          <p:cNvPr id="7" name="Rectangle 6">
            <a:extLst>
              <a:ext uri="{FF2B5EF4-FFF2-40B4-BE49-F238E27FC236}">
                <a16:creationId xmlns:a16="http://schemas.microsoft.com/office/drawing/2014/main" id="{63BE7C88-08B1-42FC-8950-227987B93AD9}"/>
              </a:ext>
            </a:extLst>
          </p:cNvPr>
          <p:cNvSpPr/>
          <p:nvPr/>
        </p:nvSpPr>
        <p:spPr>
          <a:xfrm>
            <a:off x="988622" y="3876263"/>
            <a:ext cx="1486657" cy="1312028"/>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8" name="Rectangle 7">
            <a:extLst>
              <a:ext uri="{FF2B5EF4-FFF2-40B4-BE49-F238E27FC236}">
                <a16:creationId xmlns:a16="http://schemas.microsoft.com/office/drawing/2014/main" id="{B9F41A2A-3DC9-4ED0-8EC4-CE97F5AF4474}"/>
              </a:ext>
            </a:extLst>
          </p:cNvPr>
          <p:cNvSpPr/>
          <p:nvPr/>
        </p:nvSpPr>
        <p:spPr>
          <a:xfrm>
            <a:off x="2741696" y="3878500"/>
            <a:ext cx="1486657" cy="1312028"/>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9" name="Rectangle 8">
            <a:extLst>
              <a:ext uri="{FF2B5EF4-FFF2-40B4-BE49-F238E27FC236}">
                <a16:creationId xmlns:a16="http://schemas.microsoft.com/office/drawing/2014/main" id="{9552C2CA-AE76-452A-BC36-A3A7941D1DA9}"/>
              </a:ext>
            </a:extLst>
          </p:cNvPr>
          <p:cNvSpPr/>
          <p:nvPr/>
        </p:nvSpPr>
        <p:spPr>
          <a:xfrm>
            <a:off x="2988813" y="4012751"/>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10" name="Rectangle 9">
            <a:extLst>
              <a:ext uri="{FF2B5EF4-FFF2-40B4-BE49-F238E27FC236}">
                <a16:creationId xmlns:a16="http://schemas.microsoft.com/office/drawing/2014/main" id="{94384C98-A553-4595-81AF-8888A8021665}"/>
              </a:ext>
            </a:extLst>
          </p:cNvPr>
          <p:cNvSpPr/>
          <p:nvPr/>
        </p:nvSpPr>
        <p:spPr>
          <a:xfrm>
            <a:off x="4473764" y="3880738"/>
            <a:ext cx="1486657" cy="1312028"/>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11" name="Rectangle 10">
            <a:extLst>
              <a:ext uri="{FF2B5EF4-FFF2-40B4-BE49-F238E27FC236}">
                <a16:creationId xmlns:a16="http://schemas.microsoft.com/office/drawing/2014/main" id="{C75139CE-C47F-4D8D-8E94-8F2E0E1B3082}"/>
              </a:ext>
            </a:extLst>
          </p:cNvPr>
          <p:cNvSpPr/>
          <p:nvPr/>
        </p:nvSpPr>
        <p:spPr>
          <a:xfrm>
            <a:off x="4720880" y="4014989"/>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12" name="Rectangle 11">
            <a:extLst>
              <a:ext uri="{FF2B5EF4-FFF2-40B4-BE49-F238E27FC236}">
                <a16:creationId xmlns:a16="http://schemas.microsoft.com/office/drawing/2014/main" id="{7B707797-0336-4AFA-B4B5-DA7F95C715D4}"/>
              </a:ext>
            </a:extLst>
          </p:cNvPr>
          <p:cNvSpPr/>
          <p:nvPr/>
        </p:nvSpPr>
        <p:spPr>
          <a:xfrm>
            <a:off x="6170815" y="3875972"/>
            <a:ext cx="1494358" cy="1312028"/>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13" name="Rectangle 12">
            <a:extLst>
              <a:ext uri="{FF2B5EF4-FFF2-40B4-BE49-F238E27FC236}">
                <a16:creationId xmlns:a16="http://schemas.microsoft.com/office/drawing/2014/main" id="{85872B2E-15A6-4D8D-84AF-0A0E6563C80B}"/>
              </a:ext>
            </a:extLst>
          </p:cNvPr>
          <p:cNvSpPr/>
          <p:nvPr/>
        </p:nvSpPr>
        <p:spPr>
          <a:xfrm>
            <a:off x="6417930" y="4010222"/>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14" name="Rectangle 13">
            <a:extLst>
              <a:ext uri="{FF2B5EF4-FFF2-40B4-BE49-F238E27FC236}">
                <a16:creationId xmlns:a16="http://schemas.microsoft.com/office/drawing/2014/main" id="{CAEC672B-E0EF-4C94-AF80-0D3C2B307ADD}"/>
              </a:ext>
            </a:extLst>
          </p:cNvPr>
          <p:cNvSpPr/>
          <p:nvPr/>
        </p:nvSpPr>
        <p:spPr>
          <a:xfrm>
            <a:off x="6791353" y="4012460"/>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15" name="Rectangle 14">
            <a:extLst>
              <a:ext uri="{FF2B5EF4-FFF2-40B4-BE49-F238E27FC236}">
                <a16:creationId xmlns:a16="http://schemas.microsoft.com/office/drawing/2014/main" id="{7460EEB0-E2F1-48ED-AC59-EA8F45F69CF5}"/>
              </a:ext>
            </a:extLst>
          </p:cNvPr>
          <p:cNvSpPr/>
          <p:nvPr/>
        </p:nvSpPr>
        <p:spPr>
          <a:xfrm>
            <a:off x="7167285" y="4017226"/>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grpSp>
        <p:nvGrpSpPr>
          <p:cNvPr id="16" name="Group 15">
            <a:extLst>
              <a:ext uri="{FF2B5EF4-FFF2-40B4-BE49-F238E27FC236}">
                <a16:creationId xmlns:a16="http://schemas.microsoft.com/office/drawing/2014/main" id="{A6C95D1D-8443-4A17-BA09-DAB8CA697672}"/>
              </a:ext>
            </a:extLst>
          </p:cNvPr>
          <p:cNvGrpSpPr/>
          <p:nvPr/>
        </p:nvGrpSpPr>
        <p:grpSpPr>
          <a:xfrm>
            <a:off x="1042053" y="4208437"/>
            <a:ext cx="6573728" cy="887289"/>
            <a:chOff x="1030627" y="1508909"/>
            <a:chExt cx="6573728" cy="887289"/>
          </a:xfrm>
        </p:grpSpPr>
        <p:sp>
          <p:nvSpPr>
            <p:cNvPr id="17" name="Rectangle 16">
              <a:extLst>
                <a:ext uri="{FF2B5EF4-FFF2-40B4-BE49-F238E27FC236}">
                  <a16:creationId xmlns:a16="http://schemas.microsoft.com/office/drawing/2014/main" id="{C1BB3A9B-DCFB-415A-9BEC-3FF8FEE46BD6}"/>
                </a:ext>
              </a:extLst>
            </p:cNvPr>
            <p:cNvSpPr/>
            <p:nvPr/>
          </p:nvSpPr>
          <p:spPr>
            <a:xfrm>
              <a:off x="1030627" y="1893124"/>
              <a:ext cx="578818" cy="267471"/>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Map1</a:t>
              </a:r>
            </a:p>
          </p:txBody>
        </p:sp>
        <p:sp>
          <p:nvSpPr>
            <p:cNvPr id="18" name="Rectangle 17">
              <a:extLst>
                <a:ext uri="{FF2B5EF4-FFF2-40B4-BE49-F238E27FC236}">
                  <a16:creationId xmlns:a16="http://schemas.microsoft.com/office/drawing/2014/main" id="{1BAD7ACD-AE99-49E3-8CD3-3C8583A16B1A}"/>
                </a:ext>
              </a:extLst>
            </p:cNvPr>
            <p:cNvSpPr/>
            <p:nvPr/>
          </p:nvSpPr>
          <p:spPr>
            <a:xfrm>
              <a:off x="1684183" y="1895361"/>
              <a:ext cx="578818" cy="267471"/>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Map2</a:t>
              </a:r>
            </a:p>
          </p:txBody>
        </p:sp>
        <p:sp>
          <p:nvSpPr>
            <p:cNvPr id="19" name="Rectangle 18">
              <a:extLst>
                <a:ext uri="{FF2B5EF4-FFF2-40B4-BE49-F238E27FC236}">
                  <a16:creationId xmlns:a16="http://schemas.microsoft.com/office/drawing/2014/main" id="{38EEF5CE-7882-4E8E-99E1-0530D90B085D}"/>
                </a:ext>
              </a:extLst>
            </p:cNvPr>
            <p:cNvSpPr/>
            <p:nvPr/>
          </p:nvSpPr>
          <p:spPr>
            <a:xfrm>
              <a:off x="3154880" y="1888358"/>
              <a:ext cx="578818" cy="267471"/>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Map3</a:t>
              </a:r>
            </a:p>
          </p:txBody>
        </p:sp>
        <p:sp>
          <p:nvSpPr>
            <p:cNvPr id="20" name="Rectangle 19">
              <a:extLst>
                <a:ext uri="{FF2B5EF4-FFF2-40B4-BE49-F238E27FC236}">
                  <a16:creationId xmlns:a16="http://schemas.microsoft.com/office/drawing/2014/main" id="{7412EBFA-9DC2-4CB0-9EAC-EA9AFB801897}"/>
                </a:ext>
              </a:extLst>
            </p:cNvPr>
            <p:cNvSpPr/>
            <p:nvPr/>
          </p:nvSpPr>
          <p:spPr>
            <a:xfrm>
              <a:off x="4842679" y="1888358"/>
              <a:ext cx="578818" cy="267471"/>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Map4</a:t>
              </a:r>
            </a:p>
          </p:txBody>
        </p:sp>
        <p:sp>
          <p:nvSpPr>
            <p:cNvPr id="21" name="Rectangle 20">
              <a:extLst>
                <a:ext uri="{FF2B5EF4-FFF2-40B4-BE49-F238E27FC236}">
                  <a16:creationId xmlns:a16="http://schemas.microsoft.com/office/drawing/2014/main" id="{9B276422-0D0B-4D22-8AB7-ACBF6C5D56AA}"/>
                </a:ext>
              </a:extLst>
            </p:cNvPr>
            <p:cNvSpPr/>
            <p:nvPr/>
          </p:nvSpPr>
          <p:spPr>
            <a:xfrm>
              <a:off x="6236340" y="1741275"/>
              <a:ext cx="578818" cy="267471"/>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Map5</a:t>
              </a:r>
            </a:p>
          </p:txBody>
        </p:sp>
        <p:sp>
          <p:nvSpPr>
            <p:cNvPr id="22" name="Rectangle 21">
              <a:extLst>
                <a:ext uri="{FF2B5EF4-FFF2-40B4-BE49-F238E27FC236}">
                  <a16:creationId xmlns:a16="http://schemas.microsoft.com/office/drawing/2014/main" id="{CF5CA1F8-47AA-4A04-8993-53241282EAF1}"/>
                </a:ext>
              </a:extLst>
            </p:cNvPr>
            <p:cNvSpPr/>
            <p:nvPr/>
          </p:nvSpPr>
          <p:spPr>
            <a:xfrm>
              <a:off x="6595756" y="1953630"/>
              <a:ext cx="578818" cy="267471"/>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Map6</a:t>
              </a:r>
            </a:p>
          </p:txBody>
        </p:sp>
        <p:sp>
          <p:nvSpPr>
            <p:cNvPr id="23" name="Rectangle 22">
              <a:extLst>
                <a:ext uri="{FF2B5EF4-FFF2-40B4-BE49-F238E27FC236}">
                  <a16:creationId xmlns:a16="http://schemas.microsoft.com/office/drawing/2014/main" id="{9405BA2E-3251-4D8E-9288-6C420A96A34C}"/>
                </a:ext>
              </a:extLst>
            </p:cNvPr>
            <p:cNvSpPr/>
            <p:nvPr/>
          </p:nvSpPr>
          <p:spPr>
            <a:xfrm>
              <a:off x="7025537" y="2128727"/>
              <a:ext cx="578818" cy="267471"/>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Map7</a:t>
              </a:r>
            </a:p>
          </p:txBody>
        </p:sp>
        <p:cxnSp>
          <p:nvCxnSpPr>
            <p:cNvPr id="24" name="Straight Arrow Connector 23">
              <a:extLst>
                <a:ext uri="{FF2B5EF4-FFF2-40B4-BE49-F238E27FC236}">
                  <a16:creationId xmlns:a16="http://schemas.microsoft.com/office/drawing/2014/main" id="{8ABF0861-0818-4531-80C6-F0146B02A443}"/>
                </a:ext>
              </a:extLst>
            </p:cNvPr>
            <p:cNvCxnSpPr>
              <a:cxnSpLocks/>
              <a:stCxn id="17" idx="0"/>
            </p:cNvCxnSpPr>
            <p:nvPr/>
          </p:nvCxnSpPr>
          <p:spPr>
            <a:xfrm flipH="1" flipV="1">
              <a:off x="1309045" y="1508909"/>
              <a:ext cx="10991" cy="384215"/>
            </a:xfrm>
            <a:prstGeom prst="straightConnector1">
              <a:avLst/>
            </a:prstGeom>
            <a:noFill/>
            <a:ln w="25400" cap="flat" cmpd="sng" algn="ctr">
              <a:solidFill>
                <a:srgbClr val="888888"/>
              </a:solidFill>
              <a:prstDash val="solid"/>
              <a:tailEnd type="arrow"/>
            </a:ln>
            <a:effectLst/>
          </p:spPr>
        </p:cxnSp>
        <p:cxnSp>
          <p:nvCxnSpPr>
            <p:cNvPr id="25" name="Straight Arrow Connector 24">
              <a:extLst>
                <a:ext uri="{FF2B5EF4-FFF2-40B4-BE49-F238E27FC236}">
                  <a16:creationId xmlns:a16="http://schemas.microsoft.com/office/drawing/2014/main" id="{BEE44A81-FF30-4450-9B47-C07720295BB0}"/>
                </a:ext>
              </a:extLst>
            </p:cNvPr>
            <p:cNvCxnSpPr>
              <a:cxnSpLocks/>
              <a:stCxn id="18" idx="0"/>
            </p:cNvCxnSpPr>
            <p:nvPr/>
          </p:nvCxnSpPr>
          <p:spPr>
            <a:xfrm flipH="1" flipV="1">
              <a:off x="1751760" y="1520195"/>
              <a:ext cx="221832" cy="375166"/>
            </a:xfrm>
            <a:prstGeom prst="straightConnector1">
              <a:avLst/>
            </a:prstGeom>
            <a:noFill/>
            <a:ln w="25400" cap="flat" cmpd="sng" algn="ctr">
              <a:solidFill>
                <a:srgbClr val="888888"/>
              </a:solidFill>
              <a:prstDash val="solid"/>
              <a:tailEnd type="arrow"/>
            </a:ln>
            <a:effectLst/>
          </p:spPr>
        </p:cxnSp>
        <p:cxnSp>
          <p:nvCxnSpPr>
            <p:cNvPr id="26" name="Straight Arrow Connector 25">
              <a:extLst>
                <a:ext uri="{FF2B5EF4-FFF2-40B4-BE49-F238E27FC236}">
                  <a16:creationId xmlns:a16="http://schemas.microsoft.com/office/drawing/2014/main" id="{AE962701-34B1-406F-A5A3-2AE8A10DAD8E}"/>
                </a:ext>
              </a:extLst>
            </p:cNvPr>
            <p:cNvCxnSpPr>
              <a:cxnSpLocks/>
              <a:stCxn id="19" idx="0"/>
              <a:endCxn id="9" idx="2"/>
            </p:cNvCxnSpPr>
            <p:nvPr/>
          </p:nvCxnSpPr>
          <p:spPr>
            <a:xfrm flipH="1" flipV="1">
              <a:off x="3078935" y="1516337"/>
              <a:ext cx="365354" cy="372021"/>
            </a:xfrm>
            <a:prstGeom prst="straightConnector1">
              <a:avLst/>
            </a:prstGeom>
            <a:noFill/>
            <a:ln w="25400" cap="flat" cmpd="sng" algn="ctr">
              <a:solidFill>
                <a:srgbClr val="888888"/>
              </a:solidFill>
              <a:prstDash val="solid"/>
              <a:tailEnd type="arrow"/>
            </a:ln>
            <a:effectLst/>
          </p:spPr>
        </p:cxnSp>
        <p:cxnSp>
          <p:nvCxnSpPr>
            <p:cNvPr id="27" name="Straight Arrow Connector 26">
              <a:extLst>
                <a:ext uri="{FF2B5EF4-FFF2-40B4-BE49-F238E27FC236}">
                  <a16:creationId xmlns:a16="http://schemas.microsoft.com/office/drawing/2014/main" id="{BBDA16DD-67FB-4E13-A595-EFD11CFA3FA5}"/>
                </a:ext>
              </a:extLst>
            </p:cNvPr>
            <p:cNvCxnSpPr>
              <a:cxnSpLocks/>
              <a:stCxn id="20" idx="0"/>
              <a:endCxn id="11" idx="2"/>
            </p:cNvCxnSpPr>
            <p:nvPr/>
          </p:nvCxnSpPr>
          <p:spPr>
            <a:xfrm flipH="1" flipV="1">
              <a:off x="4811002" y="1518575"/>
              <a:ext cx="321086" cy="369783"/>
            </a:xfrm>
            <a:prstGeom prst="straightConnector1">
              <a:avLst/>
            </a:prstGeom>
            <a:noFill/>
            <a:ln w="25400" cap="flat" cmpd="sng" algn="ctr">
              <a:solidFill>
                <a:srgbClr val="888888"/>
              </a:solidFill>
              <a:prstDash val="solid"/>
              <a:tailEnd type="arrow"/>
            </a:ln>
            <a:effectLst/>
          </p:spPr>
        </p:cxnSp>
        <p:cxnSp>
          <p:nvCxnSpPr>
            <p:cNvPr id="28" name="Straight Arrow Connector 27">
              <a:extLst>
                <a:ext uri="{FF2B5EF4-FFF2-40B4-BE49-F238E27FC236}">
                  <a16:creationId xmlns:a16="http://schemas.microsoft.com/office/drawing/2014/main" id="{86140E2D-4F0D-4706-B479-19907380030D}"/>
                </a:ext>
              </a:extLst>
            </p:cNvPr>
            <p:cNvCxnSpPr>
              <a:cxnSpLocks/>
              <a:stCxn id="21" idx="0"/>
              <a:endCxn id="13" idx="2"/>
            </p:cNvCxnSpPr>
            <p:nvPr/>
          </p:nvCxnSpPr>
          <p:spPr>
            <a:xfrm flipH="1" flipV="1">
              <a:off x="6508052" y="1513808"/>
              <a:ext cx="17697" cy="227467"/>
            </a:xfrm>
            <a:prstGeom prst="straightConnector1">
              <a:avLst/>
            </a:prstGeom>
            <a:noFill/>
            <a:ln w="25400" cap="flat" cmpd="sng" algn="ctr">
              <a:solidFill>
                <a:srgbClr val="888888"/>
              </a:solidFill>
              <a:prstDash val="solid"/>
              <a:tailEnd type="arrow"/>
            </a:ln>
            <a:effectLst/>
          </p:spPr>
        </p:cxnSp>
        <p:cxnSp>
          <p:nvCxnSpPr>
            <p:cNvPr id="29" name="Straight Arrow Connector 28">
              <a:extLst>
                <a:ext uri="{FF2B5EF4-FFF2-40B4-BE49-F238E27FC236}">
                  <a16:creationId xmlns:a16="http://schemas.microsoft.com/office/drawing/2014/main" id="{75B3ABEB-EEE2-4EFC-9174-987F08754BD4}"/>
                </a:ext>
              </a:extLst>
            </p:cNvPr>
            <p:cNvCxnSpPr>
              <a:cxnSpLocks/>
              <a:stCxn id="22" idx="0"/>
              <a:endCxn id="14" idx="2"/>
            </p:cNvCxnSpPr>
            <p:nvPr/>
          </p:nvCxnSpPr>
          <p:spPr>
            <a:xfrm flipH="1" flipV="1">
              <a:off x="6881475" y="1516046"/>
              <a:ext cx="3690" cy="437584"/>
            </a:xfrm>
            <a:prstGeom prst="straightConnector1">
              <a:avLst/>
            </a:prstGeom>
            <a:noFill/>
            <a:ln w="25400" cap="flat" cmpd="sng" algn="ctr">
              <a:solidFill>
                <a:srgbClr val="888888"/>
              </a:solidFill>
              <a:prstDash val="solid"/>
              <a:tailEnd type="arrow"/>
            </a:ln>
            <a:effectLst/>
          </p:spPr>
        </p:cxnSp>
        <p:cxnSp>
          <p:nvCxnSpPr>
            <p:cNvPr id="30" name="Straight Arrow Connector 29">
              <a:extLst>
                <a:ext uri="{FF2B5EF4-FFF2-40B4-BE49-F238E27FC236}">
                  <a16:creationId xmlns:a16="http://schemas.microsoft.com/office/drawing/2014/main" id="{9EB799B6-E6EA-4FA3-8C12-009C04706794}"/>
                </a:ext>
              </a:extLst>
            </p:cNvPr>
            <p:cNvCxnSpPr>
              <a:cxnSpLocks/>
              <a:stCxn id="23" idx="0"/>
              <a:endCxn id="15" idx="2"/>
            </p:cNvCxnSpPr>
            <p:nvPr/>
          </p:nvCxnSpPr>
          <p:spPr>
            <a:xfrm flipH="1" flipV="1">
              <a:off x="7257407" y="1520812"/>
              <a:ext cx="57539" cy="607915"/>
            </a:xfrm>
            <a:prstGeom prst="straightConnector1">
              <a:avLst/>
            </a:prstGeom>
            <a:noFill/>
            <a:ln w="25400" cap="flat" cmpd="sng" algn="ctr">
              <a:solidFill>
                <a:srgbClr val="888888"/>
              </a:solidFill>
              <a:prstDash val="solid"/>
              <a:tailEnd type="arrow"/>
            </a:ln>
            <a:effectLst/>
          </p:spPr>
        </p:cxnSp>
      </p:grpSp>
      <p:sp>
        <p:nvSpPr>
          <p:cNvPr id="31" name="Rectangle 30">
            <a:extLst>
              <a:ext uri="{FF2B5EF4-FFF2-40B4-BE49-F238E27FC236}">
                <a16:creationId xmlns:a16="http://schemas.microsoft.com/office/drawing/2014/main" id="{1C9262A5-7F95-43D0-A0B1-D72DB32F9ED9}"/>
              </a:ext>
            </a:extLst>
          </p:cNvPr>
          <p:cNvSpPr/>
          <p:nvPr/>
        </p:nvSpPr>
        <p:spPr>
          <a:xfrm>
            <a:off x="4562004" y="5082940"/>
            <a:ext cx="1284118" cy="4313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chemeClr val="bg1"/>
                </a:solidFill>
                <a:latin typeface="Sherman Sans Book" pitchFamily="50" charset="0"/>
                <a:ea typeface="Sherman Sans Book" pitchFamily="50" charset="0"/>
              </a:rPr>
              <a:t>DataNode/</a:t>
            </a:r>
            <a:br>
              <a:rPr lang="en-US" sz="1200" kern="0" dirty="0">
                <a:solidFill>
                  <a:schemeClr val="bg1"/>
                </a:solidFill>
                <a:latin typeface="Sherman Sans Book" pitchFamily="50" charset="0"/>
                <a:ea typeface="Sherman Sans Book" pitchFamily="50" charset="0"/>
              </a:rPr>
            </a:br>
            <a:r>
              <a:rPr lang="en-US" sz="1200" kern="0" dirty="0">
                <a:solidFill>
                  <a:schemeClr val="bg1"/>
                </a:solidFill>
                <a:latin typeface="Sherman Sans Book" pitchFamily="50" charset="0"/>
                <a:ea typeface="Sherman Sans Book" pitchFamily="50" charset="0"/>
              </a:rPr>
              <a:t>NodeManager</a:t>
            </a:r>
          </a:p>
        </p:txBody>
      </p:sp>
      <p:sp>
        <p:nvSpPr>
          <p:cNvPr id="47" name="Rectangle 46">
            <a:extLst>
              <a:ext uri="{FF2B5EF4-FFF2-40B4-BE49-F238E27FC236}">
                <a16:creationId xmlns:a16="http://schemas.microsoft.com/office/drawing/2014/main" id="{CF54DEF6-BF6F-4CE2-80F6-BEA14C251022}"/>
              </a:ext>
            </a:extLst>
          </p:cNvPr>
          <p:cNvSpPr/>
          <p:nvPr/>
        </p:nvSpPr>
        <p:spPr>
          <a:xfrm>
            <a:off x="1231687" y="4016620"/>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48" name="Rectangle 47">
            <a:extLst>
              <a:ext uri="{FF2B5EF4-FFF2-40B4-BE49-F238E27FC236}">
                <a16:creationId xmlns:a16="http://schemas.microsoft.com/office/drawing/2014/main" id="{0DC69AF3-7D40-4B79-8B4A-4D306435EF3C}"/>
              </a:ext>
            </a:extLst>
          </p:cNvPr>
          <p:cNvSpPr/>
          <p:nvPr/>
        </p:nvSpPr>
        <p:spPr>
          <a:xfrm>
            <a:off x="1610662" y="4010222"/>
            <a:ext cx="203096" cy="2031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endParaRPr lang="en-US" sz="1350" kern="0" dirty="0">
              <a:solidFill>
                <a:sysClr val="window" lastClr="FFFFFF"/>
              </a:solidFill>
              <a:latin typeface="Calibri"/>
            </a:endParaRPr>
          </a:p>
        </p:txBody>
      </p:sp>
      <p:sp>
        <p:nvSpPr>
          <p:cNvPr id="49" name="Rectangle 48">
            <a:extLst>
              <a:ext uri="{FF2B5EF4-FFF2-40B4-BE49-F238E27FC236}">
                <a16:creationId xmlns:a16="http://schemas.microsoft.com/office/drawing/2014/main" id="{6253E142-CFBA-414A-9849-37C63328860F}"/>
              </a:ext>
            </a:extLst>
          </p:cNvPr>
          <p:cNvSpPr/>
          <p:nvPr/>
        </p:nvSpPr>
        <p:spPr>
          <a:xfrm>
            <a:off x="1089891" y="5098404"/>
            <a:ext cx="1284118" cy="4313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chemeClr val="bg1"/>
                </a:solidFill>
                <a:latin typeface="Sherman Sans Book" pitchFamily="50" charset="0"/>
                <a:ea typeface="Sherman Sans Book" pitchFamily="50" charset="0"/>
              </a:rPr>
              <a:t>DataNode/</a:t>
            </a:r>
            <a:br>
              <a:rPr lang="en-US" sz="1200" kern="0" dirty="0">
                <a:solidFill>
                  <a:schemeClr val="bg1"/>
                </a:solidFill>
                <a:latin typeface="Sherman Sans Book" pitchFamily="50" charset="0"/>
                <a:ea typeface="Sherman Sans Book" pitchFamily="50" charset="0"/>
              </a:rPr>
            </a:br>
            <a:r>
              <a:rPr lang="en-US" sz="1200" kern="0" dirty="0">
                <a:solidFill>
                  <a:schemeClr val="bg1"/>
                </a:solidFill>
                <a:latin typeface="Sherman Sans Book" pitchFamily="50" charset="0"/>
                <a:ea typeface="Sherman Sans Book" pitchFamily="50" charset="0"/>
              </a:rPr>
              <a:t>NodeManager</a:t>
            </a:r>
          </a:p>
        </p:txBody>
      </p:sp>
      <p:sp>
        <p:nvSpPr>
          <p:cNvPr id="50" name="Rectangle 49">
            <a:extLst>
              <a:ext uri="{FF2B5EF4-FFF2-40B4-BE49-F238E27FC236}">
                <a16:creationId xmlns:a16="http://schemas.microsoft.com/office/drawing/2014/main" id="{D879B58F-3DC9-4006-8CF6-3AEFCDC2C0E9}"/>
              </a:ext>
            </a:extLst>
          </p:cNvPr>
          <p:cNvSpPr/>
          <p:nvPr/>
        </p:nvSpPr>
        <p:spPr>
          <a:xfrm>
            <a:off x="2851420" y="5102151"/>
            <a:ext cx="1284118" cy="4313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chemeClr val="bg1"/>
                </a:solidFill>
                <a:latin typeface="Sherman Sans Book" pitchFamily="50" charset="0"/>
                <a:ea typeface="Sherman Sans Book" pitchFamily="50" charset="0"/>
              </a:rPr>
              <a:t>DataNode/</a:t>
            </a:r>
            <a:br>
              <a:rPr lang="en-US" sz="1200" kern="0" dirty="0">
                <a:solidFill>
                  <a:schemeClr val="bg1"/>
                </a:solidFill>
                <a:latin typeface="Sherman Sans Book" pitchFamily="50" charset="0"/>
                <a:ea typeface="Sherman Sans Book" pitchFamily="50" charset="0"/>
              </a:rPr>
            </a:br>
            <a:r>
              <a:rPr lang="en-US" sz="1200" kern="0" dirty="0">
                <a:solidFill>
                  <a:schemeClr val="bg1"/>
                </a:solidFill>
                <a:latin typeface="Sherman Sans Book" pitchFamily="50" charset="0"/>
                <a:ea typeface="Sherman Sans Book" pitchFamily="50" charset="0"/>
              </a:rPr>
              <a:t>NodeManager</a:t>
            </a:r>
          </a:p>
        </p:txBody>
      </p:sp>
      <p:sp>
        <p:nvSpPr>
          <p:cNvPr id="51" name="Rectangle 50">
            <a:extLst>
              <a:ext uri="{FF2B5EF4-FFF2-40B4-BE49-F238E27FC236}">
                <a16:creationId xmlns:a16="http://schemas.microsoft.com/office/drawing/2014/main" id="{164C7160-E5E0-4FD2-B5DD-32A0BBE25229}"/>
              </a:ext>
            </a:extLst>
          </p:cNvPr>
          <p:cNvSpPr/>
          <p:nvPr/>
        </p:nvSpPr>
        <p:spPr>
          <a:xfrm>
            <a:off x="6315342" y="5095726"/>
            <a:ext cx="1284118" cy="431314"/>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chemeClr val="bg1"/>
                </a:solidFill>
                <a:latin typeface="Sherman Sans Book" pitchFamily="50" charset="0"/>
                <a:ea typeface="Sherman Sans Book" pitchFamily="50" charset="0"/>
              </a:rPr>
              <a:t>DataNode/</a:t>
            </a:r>
            <a:br>
              <a:rPr lang="en-US" sz="1200" kern="0" dirty="0">
                <a:solidFill>
                  <a:schemeClr val="bg1"/>
                </a:solidFill>
                <a:latin typeface="Sherman Sans Book" pitchFamily="50" charset="0"/>
                <a:ea typeface="Sherman Sans Book" pitchFamily="50" charset="0"/>
              </a:rPr>
            </a:br>
            <a:r>
              <a:rPr lang="en-US" sz="1200" kern="0" dirty="0">
                <a:solidFill>
                  <a:schemeClr val="bg1"/>
                </a:solidFill>
                <a:latin typeface="Sherman Sans Book" pitchFamily="50" charset="0"/>
                <a:ea typeface="Sherman Sans Book" pitchFamily="50" charset="0"/>
              </a:rPr>
              <a:t>NodeManager</a:t>
            </a:r>
          </a:p>
        </p:txBody>
      </p:sp>
      <p:sp>
        <p:nvSpPr>
          <p:cNvPr id="39" name="TextBox 38">
            <a:extLst>
              <a:ext uri="{FF2B5EF4-FFF2-40B4-BE49-F238E27FC236}">
                <a16:creationId xmlns:a16="http://schemas.microsoft.com/office/drawing/2014/main" id="{AE804B24-1120-4030-8345-B50FA2FA4862}"/>
              </a:ext>
            </a:extLst>
          </p:cNvPr>
          <p:cNvSpPr txBox="1"/>
          <p:nvPr/>
        </p:nvSpPr>
        <p:spPr>
          <a:xfrm>
            <a:off x="943000" y="5655976"/>
            <a:ext cx="887780" cy="715118"/>
          </a:xfrm>
          <a:prstGeom prst="rect">
            <a:avLst/>
          </a:prstGeom>
          <a:solidFill>
            <a:sysClr val="window" lastClr="FFFFFF"/>
          </a:solidFill>
          <a:ln w="12700" cap="flat" cmpd="sng" algn="ctr">
            <a:solidFill>
              <a:srgbClr val="244A58"/>
            </a:solidFill>
            <a:prstDash val="solid"/>
          </a:ln>
          <a:effectLst/>
        </p:spPr>
        <p:txBody>
          <a:bodyPr wrap="none" lIns="68122" tIns="34061" rIns="68122" bIns="34061" rtlCol="0">
            <a:noAutofit/>
          </a:bodyPr>
          <a:lstStyle/>
          <a:p>
            <a:pPr defTabSz="681072">
              <a:defRPr/>
            </a:pPr>
            <a:r>
              <a:rPr lang="en-US" sz="1050" kern="0" dirty="0">
                <a:solidFill>
                  <a:schemeClr val="tx1">
                    <a:lumMod val="65000"/>
                    <a:lumOff val="35000"/>
                  </a:schemeClr>
                </a:solidFill>
                <a:latin typeface="Calibri"/>
              </a:rPr>
              <a:t>&lt;key1, value&gt;</a:t>
            </a:r>
          </a:p>
          <a:p>
            <a:pPr defTabSz="681072">
              <a:defRPr/>
            </a:pPr>
            <a:r>
              <a:rPr lang="en-US" sz="1050" kern="0" dirty="0">
                <a:solidFill>
                  <a:schemeClr val="tx1">
                    <a:lumMod val="65000"/>
                    <a:lumOff val="35000"/>
                  </a:schemeClr>
                </a:solidFill>
                <a:latin typeface="Calibri"/>
              </a:rPr>
              <a:t>&lt;key2, value&gt;</a:t>
            </a:r>
          </a:p>
          <a:p>
            <a:pPr defTabSz="681072">
              <a:defRPr/>
            </a:pPr>
            <a:r>
              <a:rPr lang="en-US" sz="1050" kern="0" dirty="0">
                <a:solidFill>
                  <a:schemeClr val="tx1">
                    <a:lumMod val="65000"/>
                    <a:lumOff val="35000"/>
                  </a:schemeClr>
                </a:solidFill>
                <a:latin typeface="Calibri"/>
              </a:rPr>
              <a:t>&lt;key5, value&gt;</a:t>
            </a:r>
          </a:p>
          <a:p>
            <a:pPr defTabSz="681072">
              <a:defRPr/>
            </a:pPr>
            <a:r>
              <a:rPr lang="en-US" sz="1050" kern="0" dirty="0">
                <a:solidFill>
                  <a:schemeClr val="tx1">
                    <a:lumMod val="65000"/>
                    <a:lumOff val="35000"/>
                  </a:schemeClr>
                </a:solidFill>
                <a:latin typeface="Calibri"/>
              </a:rPr>
              <a:t>&lt;key9, value&gt;</a:t>
            </a:r>
          </a:p>
        </p:txBody>
      </p:sp>
      <p:sp>
        <p:nvSpPr>
          <p:cNvPr id="40" name="TextBox 39">
            <a:extLst>
              <a:ext uri="{FF2B5EF4-FFF2-40B4-BE49-F238E27FC236}">
                <a16:creationId xmlns:a16="http://schemas.microsoft.com/office/drawing/2014/main" id="{6E80D683-EE5E-4971-AD67-213F7B7721C7}"/>
              </a:ext>
            </a:extLst>
          </p:cNvPr>
          <p:cNvSpPr txBox="1"/>
          <p:nvPr/>
        </p:nvSpPr>
        <p:spPr>
          <a:xfrm>
            <a:off x="1906365" y="5655975"/>
            <a:ext cx="887780" cy="876701"/>
          </a:xfrm>
          <a:prstGeom prst="rect">
            <a:avLst/>
          </a:prstGeom>
          <a:solidFill>
            <a:sysClr val="window" lastClr="FFFFFF"/>
          </a:solidFill>
          <a:ln w="12700" cap="flat" cmpd="sng" algn="ctr">
            <a:solidFill>
              <a:srgbClr val="244A58"/>
            </a:solidFill>
            <a:prstDash val="solid"/>
          </a:ln>
          <a:effectLst/>
        </p:spPr>
        <p:txBody>
          <a:bodyPr wrap="none" lIns="68122" tIns="34061" rIns="68122" bIns="34061" rtlCol="0">
            <a:noAutofit/>
          </a:bodyPr>
          <a:lstStyle/>
          <a:p>
            <a:pPr defTabSz="681072">
              <a:defRPr/>
            </a:pPr>
            <a:r>
              <a:rPr lang="en-US" sz="1050" kern="0" dirty="0">
                <a:solidFill>
                  <a:schemeClr val="tx1">
                    <a:lumMod val="65000"/>
                    <a:lumOff val="35000"/>
                  </a:schemeClr>
                </a:solidFill>
                <a:latin typeface="Calibri"/>
              </a:rPr>
              <a:t>&lt;key2, value&gt;</a:t>
            </a:r>
          </a:p>
          <a:p>
            <a:pPr defTabSz="681072">
              <a:defRPr/>
            </a:pPr>
            <a:r>
              <a:rPr lang="en-US" sz="1050" kern="0" dirty="0">
                <a:solidFill>
                  <a:schemeClr val="tx1">
                    <a:lumMod val="65000"/>
                    <a:lumOff val="35000"/>
                  </a:schemeClr>
                </a:solidFill>
                <a:latin typeface="Calibri"/>
              </a:rPr>
              <a:t>&lt;key3, value&gt;</a:t>
            </a:r>
          </a:p>
          <a:p>
            <a:pPr defTabSz="681072">
              <a:defRPr/>
            </a:pPr>
            <a:r>
              <a:rPr lang="en-US" sz="1050" kern="0" dirty="0">
                <a:solidFill>
                  <a:schemeClr val="tx1">
                    <a:lumMod val="65000"/>
                    <a:lumOff val="35000"/>
                  </a:schemeClr>
                </a:solidFill>
                <a:latin typeface="Calibri"/>
              </a:rPr>
              <a:t>&lt;key2, value&gt;</a:t>
            </a:r>
          </a:p>
          <a:p>
            <a:pPr defTabSz="681072">
              <a:defRPr/>
            </a:pPr>
            <a:r>
              <a:rPr lang="en-US" sz="1050" kern="0" dirty="0">
                <a:solidFill>
                  <a:schemeClr val="tx1">
                    <a:lumMod val="65000"/>
                    <a:lumOff val="35000"/>
                  </a:schemeClr>
                </a:solidFill>
                <a:latin typeface="Calibri"/>
              </a:rPr>
              <a:t>&lt;key8, value&gt;</a:t>
            </a:r>
          </a:p>
          <a:p>
            <a:pPr defTabSz="681072">
              <a:defRPr/>
            </a:pPr>
            <a:r>
              <a:rPr lang="en-US" sz="1050" kern="0" dirty="0">
                <a:solidFill>
                  <a:schemeClr val="tx1">
                    <a:lumMod val="65000"/>
                    <a:lumOff val="35000"/>
                  </a:schemeClr>
                </a:solidFill>
                <a:latin typeface="Calibri"/>
              </a:rPr>
              <a:t>&lt;key1, value&gt;</a:t>
            </a:r>
          </a:p>
        </p:txBody>
      </p:sp>
      <p:sp>
        <p:nvSpPr>
          <p:cNvPr id="41" name="TextBox 40">
            <a:extLst>
              <a:ext uri="{FF2B5EF4-FFF2-40B4-BE49-F238E27FC236}">
                <a16:creationId xmlns:a16="http://schemas.microsoft.com/office/drawing/2014/main" id="{0956CFA5-A1CE-4BE2-8BCB-4B138FACF1E3}"/>
              </a:ext>
            </a:extLst>
          </p:cNvPr>
          <p:cNvSpPr txBox="1"/>
          <p:nvPr/>
        </p:nvSpPr>
        <p:spPr>
          <a:xfrm>
            <a:off x="2869735" y="5655975"/>
            <a:ext cx="887780" cy="876701"/>
          </a:xfrm>
          <a:prstGeom prst="rect">
            <a:avLst/>
          </a:prstGeom>
          <a:solidFill>
            <a:sysClr val="window" lastClr="FFFFFF"/>
          </a:solidFill>
          <a:ln w="12700" cap="flat" cmpd="sng" algn="ctr">
            <a:solidFill>
              <a:srgbClr val="244A58"/>
            </a:solidFill>
            <a:prstDash val="solid"/>
          </a:ln>
          <a:effectLst/>
        </p:spPr>
        <p:txBody>
          <a:bodyPr wrap="none" lIns="68122" tIns="34061" rIns="68122" bIns="34061" rtlCol="0">
            <a:noAutofit/>
          </a:bodyPr>
          <a:lstStyle/>
          <a:p>
            <a:pPr defTabSz="681072">
              <a:defRPr/>
            </a:pPr>
            <a:r>
              <a:rPr lang="en-US" sz="1050" kern="0" dirty="0">
                <a:solidFill>
                  <a:schemeClr val="tx1">
                    <a:lumMod val="65000"/>
                    <a:lumOff val="35000"/>
                  </a:schemeClr>
                </a:solidFill>
                <a:latin typeface="Calibri"/>
              </a:rPr>
              <a:t>&lt;key1, value&gt;</a:t>
            </a:r>
          </a:p>
          <a:p>
            <a:pPr defTabSz="681072">
              <a:defRPr/>
            </a:pPr>
            <a:r>
              <a:rPr lang="en-US" sz="1050" kern="0" dirty="0">
                <a:solidFill>
                  <a:schemeClr val="tx1">
                    <a:lumMod val="65000"/>
                    <a:lumOff val="35000"/>
                  </a:schemeClr>
                </a:solidFill>
                <a:latin typeface="Calibri"/>
              </a:rPr>
              <a:t>&lt;key4, value&gt;</a:t>
            </a:r>
          </a:p>
          <a:p>
            <a:pPr defTabSz="681072">
              <a:defRPr/>
            </a:pPr>
            <a:r>
              <a:rPr lang="en-US" sz="1050" kern="0" dirty="0">
                <a:solidFill>
                  <a:schemeClr val="tx1">
                    <a:lumMod val="65000"/>
                    <a:lumOff val="35000"/>
                  </a:schemeClr>
                </a:solidFill>
                <a:latin typeface="Calibri"/>
              </a:rPr>
              <a:t>&lt;key4, value&gt;</a:t>
            </a:r>
          </a:p>
          <a:p>
            <a:pPr defTabSz="681072">
              <a:defRPr/>
            </a:pPr>
            <a:r>
              <a:rPr lang="en-US" sz="1050" kern="0" dirty="0">
                <a:solidFill>
                  <a:schemeClr val="tx1">
                    <a:lumMod val="65000"/>
                    <a:lumOff val="35000"/>
                  </a:schemeClr>
                </a:solidFill>
                <a:latin typeface="Calibri"/>
              </a:rPr>
              <a:t>&lt;key4, value&gt;</a:t>
            </a:r>
          </a:p>
          <a:p>
            <a:pPr defTabSz="681072">
              <a:defRPr/>
            </a:pPr>
            <a:r>
              <a:rPr lang="en-US" sz="1050" kern="0" dirty="0">
                <a:solidFill>
                  <a:schemeClr val="tx1">
                    <a:lumMod val="65000"/>
                    <a:lumOff val="35000"/>
                  </a:schemeClr>
                </a:solidFill>
                <a:latin typeface="Calibri"/>
              </a:rPr>
              <a:t>&lt;key3, value&gt;</a:t>
            </a:r>
          </a:p>
        </p:txBody>
      </p:sp>
      <p:sp>
        <p:nvSpPr>
          <p:cNvPr id="42" name="TextBox 41">
            <a:extLst>
              <a:ext uri="{FF2B5EF4-FFF2-40B4-BE49-F238E27FC236}">
                <a16:creationId xmlns:a16="http://schemas.microsoft.com/office/drawing/2014/main" id="{203618A2-2249-4696-8560-B2943188AA70}"/>
              </a:ext>
            </a:extLst>
          </p:cNvPr>
          <p:cNvSpPr txBox="1"/>
          <p:nvPr/>
        </p:nvSpPr>
        <p:spPr>
          <a:xfrm>
            <a:off x="3833100" y="5655977"/>
            <a:ext cx="887780" cy="391953"/>
          </a:xfrm>
          <a:prstGeom prst="rect">
            <a:avLst/>
          </a:prstGeom>
          <a:solidFill>
            <a:sysClr val="window" lastClr="FFFFFF"/>
          </a:solidFill>
          <a:ln w="12700" cap="flat" cmpd="sng" algn="ctr">
            <a:solidFill>
              <a:srgbClr val="244A58"/>
            </a:solidFill>
            <a:prstDash val="solid"/>
          </a:ln>
          <a:effectLst/>
        </p:spPr>
        <p:txBody>
          <a:bodyPr wrap="none" lIns="68122" tIns="34061" rIns="68122" bIns="34061" rtlCol="0">
            <a:noAutofit/>
          </a:bodyPr>
          <a:lstStyle/>
          <a:p>
            <a:pPr defTabSz="681072">
              <a:defRPr/>
            </a:pPr>
            <a:r>
              <a:rPr lang="en-US" sz="1050" kern="0" dirty="0">
                <a:solidFill>
                  <a:schemeClr val="tx1">
                    <a:lumMod val="65000"/>
                    <a:lumOff val="35000"/>
                  </a:schemeClr>
                </a:solidFill>
                <a:latin typeface="Calibri"/>
              </a:rPr>
              <a:t>&lt;key7, value&gt;</a:t>
            </a:r>
          </a:p>
          <a:p>
            <a:pPr defTabSz="681072">
              <a:defRPr/>
            </a:pPr>
            <a:r>
              <a:rPr lang="en-US" sz="1050" kern="0" dirty="0">
                <a:solidFill>
                  <a:schemeClr val="tx1">
                    <a:lumMod val="65000"/>
                    <a:lumOff val="35000"/>
                  </a:schemeClr>
                </a:solidFill>
                <a:latin typeface="Calibri"/>
              </a:rPr>
              <a:t>&lt;key9, value&gt;</a:t>
            </a:r>
          </a:p>
        </p:txBody>
      </p:sp>
      <p:sp>
        <p:nvSpPr>
          <p:cNvPr id="43" name="TextBox 42">
            <a:extLst>
              <a:ext uri="{FF2B5EF4-FFF2-40B4-BE49-F238E27FC236}">
                <a16:creationId xmlns:a16="http://schemas.microsoft.com/office/drawing/2014/main" id="{F7AFA6E7-A564-4944-B78C-AA84B31292F2}"/>
              </a:ext>
            </a:extLst>
          </p:cNvPr>
          <p:cNvSpPr txBox="1"/>
          <p:nvPr/>
        </p:nvSpPr>
        <p:spPr>
          <a:xfrm>
            <a:off x="4796470" y="5655978"/>
            <a:ext cx="887780" cy="553535"/>
          </a:xfrm>
          <a:prstGeom prst="rect">
            <a:avLst/>
          </a:prstGeom>
          <a:solidFill>
            <a:sysClr val="window" lastClr="FFFFFF"/>
          </a:solidFill>
          <a:ln w="12700" cap="flat" cmpd="sng" algn="ctr">
            <a:solidFill>
              <a:srgbClr val="244A58"/>
            </a:solidFill>
            <a:prstDash val="solid"/>
          </a:ln>
          <a:effectLst/>
        </p:spPr>
        <p:txBody>
          <a:bodyPr wrap="none" lIns="68122" tIns="34061" rIns="68122" bIns="34061" rtlCol="0">
            <a:noAutofit/>
          </a:bodyPr>
          <a:lstStyle/>
          <a:p>
            <a:pPr defTabSz="681072">
              <a:defRPr/>
            </a:pPr>
            <a:r>
              <a:rPr lang="en-US" sz="1050" kern="0" dirty="0">
                <a:solidFill>
                  <a:schemeClr val="tx1">
                    <a:lumMod val="65000"/>
                    <a:lumOff val="35000"/>
                  </a:schemeClr>
                </a:solidFill>
                <a:latin typeface="Calibri"/>
              </a:rPr>
              <a:t>&lt;key4, value&gt;</a:t>
            </a:r>
          </a:p>
          <a:p>
            <a:pPr defTabSz="681072">
              <a:defRPr/>
            </a:pPr>
            <a:r>
              <a:rPr lang="en-US" sz="1050" kern="0" dirty="0">
                <a:solidFill>
                  <a:schemeClr val="tx1">
                    <a:lumMod val="65000"/>
                    <a:lumOff val="35000"/>
                  </a:schemeClr>
                </a:solidFill>
                <a:latin typeface="Calibri"/>
              </a:rPr>
              <a:t>&lt;key2, value&gt;</a:t>
            </a:r>
          </a:p>
          <a:p>
            <a:pPr defTabSz="681072">
              <a:defRPr/>
            </a:pPr>
            <a:r>
              <a:rPr lang="en-US" sz="1050" kern="0" dirty="0">
                <a:solidFill>
                  <a:schemeClr val="tx1">
                    <a:lumMod val="65000"/>
                    <a:lumOff val="35000"/>
                  </a:schemeClr>
                </a:solidFill>
                <a:latin typeface="Calibri"/>
              </a:rPr>
              <a:t>&lt;key9, value&gt;</a:t>
            </a:r>
          </a:p>
        </p:txBody>
      </p:sp>
      <p:sp>
        <p:nvSpPr>
          <p:cNvPr id="44" name="TextBox 43">
            <a:extLst>
              <a:ext uri="{FF2B5EF4-FFF2-40B4-BE49-F238E27FC236}">
                <a16:creationId xmlns:a16="http://schemas.microsoft.com/office/drawing/2014/main" id="{F46AD752-FD38-4CC8-82B9-956F7962A39B}"/>
              </a:ext>
            </a:extLst>
          </p:cNvPr>
          <p:cNvSpPr txBox="1"/>
          <p:nvPr/>
        </p:nvSpPr>
        <p:spPr>
          <a:xfrm>
            <a:off x="5759835" y="5655976"/>
            <a:ext cx="887780" cy="715118"/>
          </a:xfrm>
          <a:prstGeom prst="rect">
            <a:avLst/>
          </a:prstGeom>
          <a:solidFill>
            <a:sysClr val="window" lastClr="FFFFFF"/>
          </a:solidFill>
          <a:ln w="12700" cap="flat" cmpd="sng" algn="ctr">
            <a:solidFill>
              <a:srgbClr val="244A58"/>
            </a:solidFill>
            <a:prstDash val="solid"/>
          </a:ln>
          <a:effectLst/>
        </p:spPr>
        <p:txBody>
          <a:bodyPr wrap="none" lIns="68122" tIns="34061" rIns="68122" bIns="34061" rtlCol="0">
            <a:noAutofit/>
          </a:bodyPr>
          <a:lstStyle/>
          <a:p>
            <a:pPr defTabSz="681072">
              <a:defRPr/>
            </a:pPr>
            <a:r>
              <a:rPr lang="en-US" sz="1050" kern="0" dirty="0">
                <a:solidFill>
                  <a:schemeClr val="tx1">
                    <a:lumMod val="65000"/>
                    <a:lumOff val="35000"/>
                  </a:schemeClr>
                </a:solidFill>
                <a:latin typeface="Calibri"/>
              </a:rPr>
              <a:t>&lt;key5, value&gt;</a:t>
            </a:r>
          </a:p>
          <a:p>
            <a:pPr defTabSz="681072">
              <a:defRPr/>
            </a:pPr>
            <a:r>
              <a:rPr lang="en-US" sz="1050" kern="0" dirty="0">
                <a:solidFill>
                  <a:schemeClr val="tx1">
                    <a:lumMod val="65000"/>
                    <a:lumOff val="35000"/>
                  </a:schemeClr>
                </a:solidFill>
                <a:latin typeface="Calibri"/>
              </a:rPr>
              <a:t>&lt;key6, value&gt;</a:t>
            </a:r>
          </a:p>
          <a:p>
            <a:pPr defTabSz="681072">
              <a:defRPr/>
            </a:pPr>
            <a:r>
              <a:rPr lang="en-US" sz="1050" kern="0" dirty="0">
                <a:solidFill>
                  <a:schemeClr val="tx1">
                    <a:lumMod val="65000"/>
                    <a:lumOff val="35000"/>
                  </a:schemeClr>
                </a:solidFill>
                <a:latin typeface="Calibri"/>
              </a:rPr>
              <a:t>&lt;key2, value&gt;</a:t>
            </a:r>
          </a:p>
          <a:p>
            <a:pPr defTabSz="681072">
              <a:defRPr/>
            </a:pPr>
            <a:r>
              <a:rPr lang="en-US" sz="1050" kern="0" dirty="0">
                <a:solidFill>
                  <a:schemeClr val="tx1">
                    <a:lumMod val="65000"/>
                    <a:lumOff val="35000"/>
                  </a:schemeClr>
                </a:solidFill>
                <a:latin typeface="Calibri"/>
              </a:rPr>
              <a:t>&lt;key6, value&gt;</a:t>
            </a:r>
          </a:p>
        </p:txBody>
      </p:sp>
      <p:sp>
        <p:nvSpPr>
          <p:cNvPr id="45" name="TextBox 44">
            <a:extLst>
              <a:ext uri="{FF2B5EF4-FFF2-40B4-BE49-F238E27FC236}">
                <a16:creationId xmlns:a16="http://schemas.microsoft.com/office/drawing/2014/main" id="{C3CF4BAC-0278-440F-BA7B-5D61D5D47855}"/>
              </a:ext>
            </a:extLst>
          </p:cNvPr>
          <p:cNvSpPr txBox="1"/>
          <p:nvPr/>
        </p:nvSpPr>
        <p:spPr>
          <a:xfrm>
            <a:off x="6723205" y="5655976"/>
            <a:ext cx="887780" cy="715118"/>
          </a:xfrm>
          <a:prstGeom prst="rect">
            <a:avLst/>
          </a:prstGeom>
          <a:solidFill>
            <a:sysClr val="window" lastClr="FFFFFF"/>
          </a:solidFill>
          <a:ln w="12700" cap="flat" cmpd="sng" algn="ctr">
            <a:solidFill>
              <a:srgbClr val="244A58"/>
            </a:solidFill>
            <a:prstDash val="solid"/>
          </a:ln>
          <a:effectLst/>
        </p:spPr>
        <p:txBody>
          <a:bodyPr wrap="none" lIns="68122" tIns="34061" rIns="68122" bIns="34061" rtlCol="0">
            <a:noAutofit/>
          </a:bodyPr>
          <a:lstStyle/>
          <a:p>
            <a:pPr defTabSz="681072">
              <a:defRPr/>
            </a:pPr>
            <a:r>
              <a:rPr lang="en-US" sz="1050" kern="0" dirty="0">
                <a:solidFill>
                  <a:schemeClr val="tx1">
                    <a:lumMod val="65000"/>
                    <a:lumOff val="35000"/>
                  </a:schemeClr>
                </a:solidFill>
                <a:latin typeface="Calibri"/>
              </a:rPr>
              <a:t>&lt;key6, value&gt;</a:t>
            </a:r>
          </a:p>
          <a:p>
            <a:pPr defTabSz="681072">
              <a:defRPr/>
            </a:pPr>
            <a:r>
              <a:rPr lang="en-US" sz="1050" kern="0" dirty="0">
                <a:solidFill>
                  <a:schemeClr val="tx1">
                    <a:lumMod val="65000"/>
                    <a:lumOff val="35000"/>
                  </a:schemeClr>
                </a:solidFill>
                <a:latin typeface="Calibri"/>
              </a:rPr>
              <a:t>&lt;key1, value&gt;</a:t>
            </a:r>
          </a:p>
          <a:p>
            <a:pPr defTabSz="681072">
              <a:defRPr/>
            </a:pPr>
            <a:r>
              <a:rPr lang="en-US" sz="1050" kern="0" dirty="0">
                <a:solidFill>
                  <a:schemeClr val="tx1">
                    <a:lumMod val="65000"/>
                    <a:lumOff val="35000"/>
                  </a:schemeClr>
                </a:solidFill>
                <a:latin typeface="Calibri"/>
              </a:rPr>
              <a:t>&lt;key9, value&gt;</a:t>
            </a:r>
          </a:p>
          <a:p>
            <a:pPr defTabSz="681072">
              <a:defRPr/>
            </a:pPr>
            <a:r>
              <a:rPr lang="en-US" sz="1050" kern="0" dirty="0">
                <a:solidFill>
                  <a:schemeClr val="tx1">
                    <a:lumMod val="65000"/>
                    <a:lumOff val="35000"/>
                  </a:schemeClr>
                </a:solidFill>
                <a:latin typeface="Calibri"/>
              </a:rPr>
              <a:t>&lt;key9, value&gt;</a:t>
            </a:r>
          </a:p>
        </p:txBody>
      </p:sp>
      <p:cxnSp>
        <p:nvCxnSpPr>
          <p:cNvPr id="46" name="Straight Arrow Connector 45">
            <a:extLst>
              <a:ext uri="{FF2B5EF4-FFF2-40B4-BE49-F238E27FC236}">
                <a16:creationId xmlns:a16="http://schemas.microsoft.com/office/drawing/2014/main" id="{4E6D328B-5B96-4412-B3EC-53EF56EB641F}"/>
              </a:ext>
            </a:extLst>
          </p:cNvPr>
          <p:cNvCxnSpPr>
            <a:cxnSpLocks/>
            <a:stCxn id="23" idx="2"/>
            <a:endCxn id="45" idx="0"/>
          </p:cNvCxnSpPr>
          <p:nvPr/>
        </p:nvCxnSpPr>
        <p:spPr>
          <a:xfrm flipH="1">
            <a:off x="7167095" y="5095726"/>
            <a:ext cx="159277" cy="560250"/>
          </a:xfrm>
          <a:prstGeom prst="straightConnector1">
            <a:avLst/>
          </a:prstGeom>
          <a:noFill/>
          <a:ln w="25400" cap="flat" cmpd="sng" algn="ctr">
            <a:solidFill>
              <a:srgbClr val="888888"/>
            </a:solidFill>
            <a:prstDash val="solid"/>
            <a:tailEnd type="arrow"/>
          </a:ln>
          <a:effectLst/>
        </p:spPr>
      </p:cxnSp>
      <p:cxnSp>
        <p:nvCxnSpPr>
          <p:cNvPr id="52" name="Straight Arrow Connector 51">
            <a:extLst>
              <a:ext uri="{FF2B5EF4-FFF2-40B4-BE49-F238E27FC236}">
                <a16:creationId xmlns:a16="http://schemas.microsoft.com/office/drawing/2014/main" id="{60A2AF7E-91DA-4B94-8955-12DFBF8D4C47}"/>
              </a:ext>
            </a:extLst>
          </p:cNvPr>
          <p:cNvCxnSpPr>
            <a:stCxn id="17" idx="2"/>
            <a:endCxn id="39" idx="0"/>
          </p:cNvCxnSpPr>
          <p:nvPr/>
        </p:nvCxnSpPr>
        <p:spPr>
          <a:xfrm>
            <a:off x="1331462" y="4860123"/>
            <a:ext cx="55428" cy="795853"/>
          </a:xfrm>
          <a:prstGeom prst="straightConnector1">
            <a:avLst/>
          </a:prstGeom>
          <a:noFill/>
          <a:ln w="25400" cap="flat" cmpd="sng" algn="ctr">
            <a:solidFill>
              <a:srgbClr val="888888"/>
            </a:solidFill>
            <a:prstDash val="solid"/>
            <a:tailEnd type="arrow"/>
          </a:ln>
          <a:effectLst/>
        </p:spPr>
      </p:cxnSp>
      <p:cxnSp>
        <p:nvCxnSpPr>
          <p:cNvPr id="53" name="Straight Arrow Connector 52">
            <a:extLst>
              <a:ext uri="{FF2B5EF4-FFF2-40B4-BE49-F238E27FC236}">
                <a16:creationId xmlns:a16="http://schemas.microsoft.com/office/drawing/2014/main" id="{E42CDECC-EC27-4C61-AB76-585A20C59727}"/>
              </a:ext>
            </a:extLst>
          </p:cNvPr>
          <p:cNvCxnSpPr>
            <a:cxnSpLocks/>
            <a:stCxn id="18" idx="2"/>
            <a:endCxn id="40" idx="0"/>
          </p:cNvCxnSpPr>
          <p:nvPr/>
        </p:nvCxnSpPr>
        <p:spPr>
          <a:xfrm>
            <a:off x="1985018" y="4862360"/>
            <a:ext cx="365237" cy="793615"/>
          </a:xfrm>
          <a:prstGeom prst="straightConnector1">
            <a:avLst/>
          </a:prstGeom>
          <a:noFill/>
          <a:ln w="25400" cap="flat" cmpd="sng" algn="ctr">
            <a:solidFill>
              <a:srgbClr val="888888"/>
            </a:solidFill>
            <a:prstDash val="solid"/>
            <a:tailEnd type="arrow"/>
          </a:ln>
          <a:effectLst/>
        </p:spPr>
      </p:cxnSp>
      <p:cxnSp>
        <p:nvCxnSpPr>
          <p:cNvPr id="54" name="Straight Arrow Connector 53">
            <a:extLst>
              <a:ext uri="{FF2B5EF4-FFF2-40B4-BE49-F238E27FC236}">
                <a16:creationId xmlns:a16="http://schemas.microsoft.com/office/drawing/2014/main" id="{000AEFA8-6427-47F3-83B4-191901BDB096}"/>
              </a:ext>
            </a:extLst>
          </p:cNvPr>
          <p:cNvCxnSpPr>
            <a:stCxn id="19" idx="2"/>
            <a:endCxn id="41" idx="0"/>
          </p:cNvCxnSpPr>
          <p:nvPr/>
        </p:nvCxnSpPr>
        <p:spPr>
          <a:xfrm flipH="1">
            <a:off x="3313625" y="4855357"/>
            <a:ext cx="142090" cy="800618"/>
          </a:xfrm>
          <a:prstGeom prst="straightConnector1">
            <a:avLst/>
          </a:prstGeom>
          <a:noFill/>
          <a:ln w="25400" cap="flat" cmpd="sng" algn="ctr">
            <a:solidFill>
              <a:srgbClr val="888888"/>
            </a:solidFill>
            <a:prstDash val="solid"/>
            <a:tailEnd type="arrow"/>
          </a:ln>
          <a:effectLst/>
        </p:spPr>
      </p:cxnSp>
      <p:cxnSp>
        <p:nvCxnSpPr>
          <p:cNvPr id="55" name="Straight Arrow Connector 54">
            <a:extLst>
              <a:ext uri="{FF2B5EF4-FFF2-40B4-BE49-F238E27FC236}">
                <a16:creationId xmlns:a16="http://schemas.microsoft.com/office/drawing/2014/main" id="{2F1D07F1-1E1A-42BE-BC80-3E14DB5D068E}"/>
              </a:ext>
            </a:extLst>
          </p:cNvPr>
          <p:cNvCxnSpPr>
            <a:cxnSpLocks/>
            <a:stCxn id="20" idx="2"/>
            <a:endCxn id="42" idx="0"/>
          </p:cNvCxnSpPr>
          <p:nvPr/>
        </p:nvCxnSpPr>
        <p:spPr>
          <a:xfrm flipH="1">
            <a:off x="4276990" y="4855357"/>
            <a:ext cx="866524" cy="800620"/>
          </a:xfrm>
          <a:prstGeom prst="straightConnector1">
            <a:avLst/>
          </a:prstGeom>
          <a:noFill/>
          <a:ln w="25400" cap="flat" cmpd="sng" algn="ctr">
            <a:solidFill>
              <a:srgbClr val="888888"/>
            </a:solidFill>
            <a:prstDash val="solid"/>
            <a:tailEnd type="arrow"/>
          </a:ln>
          <a:effectLst/>
        </p:spPr>
      </p:cxnSp>
      <p:cxnSp>
        <p:nvCxnSpPr>
          <p:cNvPr id="56" name="Straight Arrow Connector 55">
            <a:extLst>
              <a:ext uri="{FF2B5EF4-FFF2-40B4-BE49-F238E27FC236}">
                <a16:creationId xmlns:a16="http://schemas.microsoft.com/office/drawing/2014/main" id="{0D071162-5D12-405E-B872-243C22E3F2F7}"/>
              </a:ext>
            </a:extLst>
          </p:cNvPr>
          <p:cNvCxnSpPr>
            <a:cxnSpLocks/>
            <a:stCxn id="21" idx="2"/>
            <a:endCxn id="43" idx="0"/>
          </p:cNvCxnSpPr>
          <p:nvPr/>
        </p:nvCxnSpPr>
        <p:spPr>
          <a:xfrm flipH="1">
            <a:off x="5240360" y="4708274"/>
            <a:ext cx="1296815" cy="947704"/>
          </a:xfrm>
          <a:prstGeom prst="straightConnector1">
            <a:avLst/>
          </a:prstGeom>
          <a:noFill/>
          <a:ln w="25400" cap="flat" cmpd="sng" algn="ctr">
            <a:solidFill>
              <a:srgbClr val="888888"/>
            </a:solidFill>
            <a:prstDash val="solid"/>
            <a:tailEnd type="arrow"/>
          </a:ln>
          <a:effectLst/>
        </p:spPr>
      </p:cxnSp>
      <p:cxnSp>
        <p:nvCxnSpPr>
          <p:cNvPr id="57" name="Straight Arrow Connector 56">
            <a:extLst>
              <a:ext uri="{FF2B5EF4-FFF2-40B4-BE49-F238E27FC236}">
                <a16:creationId xmlns:a16="http://schemas.microsoft.com/office/drawing/2014/main" id="{6EB4EADA-4A3C-4613-80DA-F365026B06F4}"/>
              </a:ext>
            </a:extLst>
          </p:cNvPr>
          <p:cNvCxnSpPr>
            <a:cxnSpLocks/>
            <a:stCxn id="22" idx="2"/>
            <a:endCxn id="44" idx="0"/>
          </p:cNvCxnSpPr>
          <p:nvPr/>
        </p:nvCxnSpPr>
        <p:spPr>
          <a:xfrm flipH="1">
            <a:off x="6203725" y="4920629"/>
            <a:ext cx="692866" cy="735347"/>
          </a:xfrm>
          <a:prstGeom prst="straightConnector1">
            <a:avLst/>
          </a:prstGeom>
          <a:noFill/>
          <a:ln w="25400" cap="flat" cmpd="sng" algn="ctr">
            <a:solidFill>
              <a:srgbClr val="888888"/>
            </a:solidFill>
            <a:prstDash val="solid"/>
            <a:tailEnd type="arrow"/>
          </a:ln>
          <a:effectLst/>
        </p:spPr>
      </p:cxnSp>
    </p:spTree>
    <p:extLst>
      <p:ext uri="{BB962C8B-B14F-4D97-AF65-F5344CB8AC3E}">
        <p14:creationId xmlns:p14="http://schemas.microsoft.com/office/powerpoint/2010/main" val="397237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91376-FCF5-4BE6-A094-AFCEEC57E67C}"/>
              </a:ext>
            </a:extLst>
          </p:cNvPr>
          <p:cNvSpPr>
            <a:spLocks noGrp="1"/>
          </p:cNvSpPr>
          <p:nvPr>
            <p:ph type="title"/>
          </p:nvPr>
        </p:nvSpPr>
        <p:spPr/>
        <p:txBody>
          <a:bodyPr>
            <a:noAutofit/>
          </a:bodyPr>
          <a:lstStyle/>
          <a:p>
            <a:r>
              <a:rPr lang="en-US" dirty="0"/>
              <a:t>Hadoop Is Designed to Use </a:t>
            </a:r>
            <a:br>
              <a:rPr lang="en-US" dirty="0"/>
            </a:br>
            <a:r>
              <a:rPr lang="en-US" dirty="0"/>
              <a:t>Commodity Hardware</a:t>
            </a:r>
            <a:endParaRPr lang="en-IN" dirty="0"/>
          </a:p>
        </p:txBody>
      </p:sp>
      <p:sp>
        <p:nvSpPr>
          <p:cNvPr id="3" name="Content Placeholder 2">
            <a:extLst>
              <a:ext uri="{FF2B5EF4-FFF2-40B4-BE49-F238E27FC236}">
                <a16:creationId xmlns:a16="http://schemas.microsoft.com/office/drawing/2014/main" id="{883EF110-D86F-4257-996A-A8C3B1B4A91F}"/>
              </a:ext>
            </a:extLst>
          </p:cNvPr>
          <p:cNvSpPr>
            <a:spLocks noGrp="1"/>
          </p:cNvSpPr>
          <p:nvPr>
            <p:ph idx="1"/>
          </p:nvPr>
        </p:nvSpPr>
        <p:spPr>
          <a:xfrm>
            <a:off x="768097" y="2286000"/>
            <a:ext cx="3508213" cy="4023360"/>
          </a:xfrm>
        </p:spPr>
        <p:txBody>
          <a:bodyPr>
            <a:noAutofit/>
          </a:bodyPr>
          <a:lstStyle/>
          <a:p>
            <a:r>
              <a:rPr lang="en-US" dirty="0"/>
              <a:t>Hadoop hardware</a:t>
            </a:r>
          </a:p>
          <a:p>
            <a:pPr lvl="1"/>
            <a:r>
              <a:rPr lang="en-US" dirty="0"/>
              <a:t>Modular</a:t>
            </a:r>
          </a:p>
          <a:p>
            <a:pPr lvl="1"/>
            <a:r>
              <a:rPr lang="en-US" dirty="0"/>
              <a:t>Easy to add and remove nodes</a:t>
            </a:r>
          </a:p>
          <a:p>
            <a:pPr lvl="1"/>
            <a:r>
              <a:rPr lang="en-US" dirty="0"/>
              <a:t>Failure is acceptable</a:t>
            </a:r>
          </a:p>
          <a:p>
            <a:r>
              <a:rPr lang="en-US" dirty="0"/>
              <a:t>This is contrary to enterprise hardware</a:t>
            </a:r>
          </a:p>
          <a:p>
            <a:pPr lvl="1"/>
            <a:r>
              <a:rPr lang="en-US" dirty="0"/>
              <a:t>High-redundancy/fault-tolerant</a:t>
            </a:r>
          </a:p>
          <a:p>
            <a:pPr lvl="1"/>
            <a:r>
              <a:rPr lang="en-US" dirty="0"/>
              <a:t>Vertical scaling</a:t>
            </a:r>
          </a:p>
          <a:p>
            <a:pPr lvl="1"/>
            <a:r>
              <a:rPr lang="en-US" dirty="0"/>
              <a:t>Storage arrays</a:t>
            </a:r>
          </a:p>
        </p:txBody>
      </p:sp>
      <p:sp>
        <p:nvSpPr>
          <p:cNvPr id="4" name="Footer Placeholder 3">
            <a:extLst>
              <a:ext uri="{FF2B5EF4-FFF2-40B4-BE49-F238E27FC236}">
                <a16:creationId xmlns:a16="http://schemas.microsoft.com/office/drawing/2014/main" id="{50ED3191-9AFB-4A83-9057-0611784A1C52}"/>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C270D3FC-3201-4DFB-95E4-E965600FB074}"/>
              </a:ext>
            </a:extLst>
          </p:cNvPr>
          <p:cNvSpPr>
            <a:spLocks noGrp="1"/>
          </p:cNvSpPr>
          <p:nvPr>
            <p:ph type="sldNum" sz="quarter" idx="12"/>
          </p:nvPr>
        </p:nvSpPr>
        <p:spPr/>
        <p:txBody>
          <a:bodyPr>
            <a:noAutofit/>
          </a:bodyPr>
          <a:lstStyle/>
          <a:p>
            <a:fld id="{4FAB73BC-B049-4115-A692-8D63A059BFB8}" type="slidenum">
              <a:rPr lang="en-US" smtClean="0"/>
              <a:t>8</a:t>
            </a:fld>
            <a:endParaRPr lang="en-US" dirty="0"/>
          </a:p>
        </p:txBody>
      </p:sp>
      <p:pic>
        <p:nvPicPr>
          <p:cNvPr id="6" name="Picture 2" descr="http://i.i.cbsi.com/cnwk.1d/i/bto/20090401/GoogleServerLarge.jpg">
            <a:extLst>
              <a:ext uri="{FF2B5EF4-FFF2-40B4-BE49-F238E27FC236}">
                <a16:creationId xmlns:a16="http://schemas.microsoft.com/office/drawing/2014/main" id="{8C666F7D-871D-47EF-B0B9-AF6D668DF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724" y="2286000"/>
            <a:ext cx="3508213" cy="19349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A19917E-C191-4B5C-B9AC-39E12AC7CA0F}"/>
              </a:ext>
            </a:extLst>
          </p:cNvPr>
          <p:cNvSpPr txBox="1"/>
          <p:nvPr/>
        </p:nvSpPr>
        <p:spPr>
          <a:xfrm>
            <a:off x="4641500" y="4299055"/>
            <a:ext cx="3492500" cy="523220"/>
          </a:xfrm>
          <a:prstGeom prst="rect">
            <a:avLst/>
          </a:prstGeom>
          <a:noFill/>
        </p:spPr>
        <p:txBody>
          <a:bodyPr wrap="square" rtlCol="0">
            <a:noAutofit/>
          </a:bodyPr>
          <a:lstStyle/>
          <a:p>
            <a:pPr algn="ctr"/>
            <a:r>
              <a:rPr lang="en-US" sz="1400" dirty="0">
                <a:solidFill>
                  <a:schemeClr val="tx1">
                    <a:lumMod val="65000"/>
                    <a:lumOff val="35000"/>
                  </a:schemeClr>
                </a:solidFill>
                <a:latin typeface="Sherman Sans Book" pitchFamily="50" charset="0"/>
                <a:ea typeface="Sherman Sans Book" pitchFamily="50" charset="0"/>
              </a:rPr>
              <a:t>*Google hardware spec for server source: C|NET</a:t>
            </a:r>
          </a:p>
        </p:txBody>
      </p:sp>
    </p:spTree>
    <p:extLst>
      <p:ext uri="{BB962C8B-B14F-4D97-AF65-F5344CB8AC3E}">
        <p14:creationId xmlns:p14="http://schemas.microsoft.com/office/powerpoint/2010/main" val="9308513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7B640-0F47-4474-98BB-74B3E481EE24}"/>
              </a:ext>
            </a:extLst>
          </p:cNvPr>
          <p:cNvSpPr>
            <a:spLocks noGrp="1"/>
          </p:cNvSpPr>
          <p:nvPr>
            <p:ph type="title"/>
          </p:nvPr>
        </p:nvSpPr>
        <p:spPr/>
        <p:txBody>
          <a:bodyPr>
            <a:noAutofit/>
          </a:bodyPr>
          <a:lstStyle/>
          <a:p>
            <a:r>
              <a:rPr lang="en-US" dirty="0"/>
              <a:t>Understanding MapReduce</a:t>
            </a:r>
            <a:endParaRPr lang="en-IN" dirty="0"/>
          </a:p>
        </p:txBody>
      </p:sp>
      <p:sp>
        <p:nvSpPr>
          <p:cNvPr id="3" name="Content Placeholder 2">
            <a:extLst>
              <a:ext uri="{FF2B5EF4-FFF2-40B4-BE49-F238E27FC236}">
                <a16:creationId xmlns:a16="http://schemas.microsoft.com/office/drawing/2014/main" id="{AB747640-1C7A-487D-AA91-E3D23B328F39}"/>
              </a:ext>
            </a:extLst>
          </p:cNvPr>
          <p:cNvSpPr>
            <a:spLocks noGrp="1"/>
          </p:cNvSpPr>
          <p:nvPr>
            <p:ph idx="1"/>
          </p:nvPr>
        </p:nvSpPr>
        <p:spPr>
          <a:xfrm>
            <a:off x="768096" y="2286000"/>
            <a:ext cx="7290055" cy="482901"/>
          </a:xfrm>
        </p:spPr>
        <p:txBody>
          <a:bodyPr>
            <a:noAutofit/>
          </a:bodyPr>
          <a:lstStyle/>
          <a:p>
            <a:pPr marL="255429" indent="-255429">
              <a:buFont typeface="+mj-lt"/>
              <a:buAutoNum type="arabicPeriod" startAt="5"/>
            </a:pPr>
            <a:r>
              <a:rPr lang="en-US" sz="1400" kern="0" dirty="0"/>
              <a:t>Reduce tasks run on a NodeManager as a Java process. Each Reducer processes its input and output &lt;key, value&gt; pairs that are typically written to a file in HDFS.</a:t>
            </a:r>
          </a:p>
        </p:txBody>
      </p:sp>
      <p:sp>
        <p:nvSpPr>
          <p:cNvPr id="4" name="Footer Placeholder 3">
            <a:extLst>
              <a:ext uri="{FF2B5EF4-FFF2-40B4-BE49-F238E27FC236}">
                <a16:creationId xmlns:a16="http://schemas.microsoft.com/office/drawing/2014/main" id="{6D7360C8-4213-41C4-A60B-8602F076E6A8}"/>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DBEECFF0-9DFE-4254-9644-D2BB5449FCBA}"/>
              </a:ext>
            </a:extLst>
          </p:cNvPr>
          <p:cNvSpPr>
            <a:spLocks noGrp="1"/>
          </p:cNvSpPr>
          <p:nvPr>
            <p:ph type="sldNum" sz="quarter" idx="12"/>
          </p:nvPr>
        </p:nvSpPr>
        <p:spPr/>
        <p:txBody>
          <a:bodyPr>
            <a:noAutofit/>
          </a:bodyPr>
          <a:lstStyle/>
          <a:p>
            <a:fld id="{4FAB73BC-B049-4115-A692-8D63A059BFB8}" type="slidenum">
              <a:rPr lang="en-US" smtClean="0"/>
              <a:t>80</a:t>
            </a:fld>
            <a:endParaRPr lang="en-US" dirty="0"/>
          </a:p>
        </p:txBody>
      </p:sp>
      <p:sp>
        <p:nvSpPr>
          <p:cNvPr id="6" name="Rectangle 5">
            <a:extLst>
              <a:ext uri="{FF2B5EF4-FFF2-40B4-BE49-F238E27FC236}">
                <a16:creationId xmlns:a16="http://schemas.microsoft.com/office/drawing/2014/main" id="{A8EF8E82-142B-4FA2-927C-CF06756D43E6}"/>
              </a:ext>
            </a:extLst>
          </p:cNvPr>
          <p:cNvSpPr/>
          <p:nvPr/>
        </p:nvSpPr>
        <p:spPr>
          <a:xfrm>
            <a:off x="1503353" y="3865954"/>
            <a:ext cx="1486657" cy="940762"/>
          </a:xfrm>
          <a:prstGeom prst="rect">
            <a:avLst/>
          </a:prstGeom>
          <a:noFill/>
          <a:ln w="25400" cap="flat" cmpd="sng" algn="ctr">
            <a:solidFill>
              <a:srgbClr val="595959"/>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7" name="Rectangle 6">
            <a:extLst>
              <a:ext uri="{FF2B5EF4-FFF2-40B4-BE49-F238E27FC236}">
                <a16:creationId xmlns:a16="http://schemas.microsoft.com/office/drawing/2014/main" id="{C8A5F4AB-B10E-4BC3-94E6-3EE556B66BFA}"/>
              </a:ext>
            </a:extLst>
          </p:cNvPr>
          <p:cNvSpPr/>
          <p:nvPr/>
        </p:nvSpPr>
        <p:spPr>
          <a:xfrm>
            <a:off x="5819644" y="3868191"/>
            <a:ext cx="1486657" cy="940762"/>
          </a:xfrm>
          <a:prstGeom prst="rect">
            <a:avLst/>
          </a:prstGeom>
          <a:noFill/>
          <a:ln w="25400" cap="flat" cmpd="sng" algn="ctr">
            <a:solidFill>
              <a:srgbClr val="595959"/>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sp>
        <p:nvSpPr>
          <p:cNvPr id="8" name="Rectangle 7">
            <a:extLst>
              <a:ext uri="{FF2B5EF4-FFF2-40B4-BE49-F238E27FC236}">
                <a16:creationId xmlns:a16="http://schemas.microsoft.com/office/drawing/2014/main" id="{96738B88-1CE6-47CD-95FE-AAACF5AEDA3A}"/>
              </a:ext>
            </a:extLst>
          </p:cNvPr>
          <p:cNvSpPr/>
          <p:nvPr/>
        </p:nvSpPr>
        <p:spPr>
          <a:xfrm>
            <a:off x="1897491" y="4099276"/>
            <a:ext cx="623295" cy="238133"/>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200" kern="0" dirty="0">
                <a:solidFill>
                  <a:schemeClr val="tx1">
                    <a:lumMod val="65000"/>
                    <a:lumOff val="35000"/>
                  </a:schemeClr>
                </a:solidFill>
                <a:latin typeface="Sherman Sans Book" pitchFamily="50" charset="0"/>
                <a:ea typeface="Sherman Sans Book" pitchFamily="50" charset="0"/>
              </a:rPr>
              <a:t>reduce1</a:t>
            </a:r>
          </a:p>
        </p:txBody>
      </p:sp>
      <p:sp>
        <p:nvSpPr>
          <p:cNvPr id="9" name="TextBox 8">
            <a:extLst>
              <a:ext uri="{FF2B5EF4-FFF2-40B4-BE49-F238E27FC236}">
                <a16:creationId xmlns:a16="http://schemas.microsoft.com/office/drawing/2014/main" id="{C5248EB7-280C-47B1-921B-6158142184AF}"/>
              </a:ext>
            </a:extLst>
          </p:cNvPr>
          <p:cNvSpPr txBox="1"/>
          <p:nvPr/>
        </p:nvSpPr>
        <p:spPr>
          <a:xfrm>
            <a:off x="1393248" y="2950632"/>
            <a:ext cx="2093996" cy="715118"/>
          </a:xfrm>
          <a:prstGeom prst="rect">
            <a:avLst/>
          </a:prstGeom>
          <a:solidFill>
            <a:sysClr val="window" lastClr="FFFFFF"/>
          </a:solidFill>
          <a:ln w="12700" cap="flat" cmpd="sng" algn="ctr">
            <a:solidFill>
              <a:srgbClr val="244A58"/>
            </a:solidFill>
            <a:prstDash val="solid"/>
          </a:ln>
          <a:effectLst/>
        </p:spPr>
        <p:txBody>
          <a:bodyPr wrap="square" lIns="68122" tIns="34061" rIns="68122" bIns="34061" rtlCol="0">
            <a:noAutofit/>
          </a:bodyPr>
          <a:lstStyle/>
          <a:p>
            <a:pPr defTabSz="681072">
              <a:defRPr/>
            </a:pPr>
            <a:r>
              <a:rPr lang="en-US" sz="1050" kern="0" dirty="0">
                <a:solidFill>
                  <a:sysClr val="windowText" lastClr="000000"/>
                </a:solidFill>
                <a:latin typeface="Calibri"/>
              </a:rPr>
              <a:t>&lt;key1, (value, value, value, value)&gt;</a:t>
            </a:r>
          </a:p>
          <a:p>
            <a:pPr defTabSz="681072">
              <a:defRPr/>
            </a:pPr>
            <a:r>
              <a:rPr lang="en-US" sz="1050" kern="0" dirty="0">
                <a:solidFill>
                  <a:sysClr val="windowText" lastClr="000000"/>
                </a:solidFill>
                <a:latin typeface="Calibri"/>
              </a:rPr>
              <a:t>&lt;key3, (value, value)&gt;</a:t>
            </a:r>
          </a:p>
          <a:p>
            <a:pPr defTabSz="681072">
              <a:defRPr/>
            </a:pPr>
            <a:r>
              <a:rPr lang="en-US" sz="1050" kern="0" dirty="0">
                <a:solidFill>
                  <a:sysClr val="windowText" lastClr="000000"/>
                </a:solidFill>
                <a:latin typeface="Calibri"/>
              </a:rPr>
              <a:t>&lt;key5, (value, value)&gt;</a:t>
            </a:r>
          </a:p>
          <a:p>
            <a:pPr defTabSz="681072">
              <a:defRPr/>
            </a:pPr>
            <a:r>
              <a:rPr lang="en-US" sz="1050" kern="0" dirty="0">
                <a:solidFill>
                  <a:sysClr val="windowText" lastClr="000000"/>
                </a:solidFill>
                <a:latin typeface="Calibri"/>
              </a:rPr>
              <a:t>&lt;key6, (value, value, value)&gt;</a:t>
            </a:r>
          </a:p>
        </p:txBody>
      </p:sp>
      <p:sp>
        <p:nvSpPr>
          <p:cNvPr id="10" name="TextBox 9">
            <a:extLst>
              <a:ext uri="{FF2B5EF4-FFF2-40B4-BE49-F238E27FC236}">
                <a16:creationId xmlns:a16="http://schemas.microsoft.com/office/drawing/2014/main" id="{13A384B4-8E38-4D20-872A-9090F1C4C799}"/>
              </a:ext>
            </a:extLst>
          </p:cNvPr>
          <p:cNvSpPr txBox="1"/>
          <p:nvPr/>
        </p:nvSpPr>
        <p:spPr>
          <a:xfrm>
            <a:off x="5312017" y="2868571"/>
            <a:ext cx="2337137" cy="876701"/>
          </a:xfrm>
          <a:prstGeom prst="rect">
            <a:avLst/>
          </a:prstGeom>
          <a:solidFill>
            <a:sysClr val="window" lastClr="FFFFFF"/>
          </a:solidFill>
          <a:ln w="12700" cap="flat" cmpd="sng" algn="ctr">
            <a:solidFill>
              <a:srgbClr val="244A58"/>
            </a:solidFill>
            <a:prstDash val="solid"/>
          </a:ln>
          <a:effectLst/>
        </p:spPr>
        <p:txBody>
          <a:bodyPr wrap="none" lIns="68122" tIns="34061" rIns="68122" bIns="34061" rtlCol="0">
            <a:noAutofit/>
          </a:bodyPr>
          <a:lstStyle/>
          <a:p>
            <a:pPr defTabSz="681072">
              <a:defRPr/>
            </a:pPr>
            <a:r>
              <a:rPr lang="en-US" sz="1050" kern="0" dirty="0">
                <a:solidFill>
                  <a:sysClr val="windowText" lastClr="000000"/>
                </a:solidFill>
                <a:latin typeface="Calibri"/>
              </a:rPr>
              <a:t>&lt;key2, (value, value, value, value, value)&gt;</a:t>
            </a:r>
          </a:p>
          <a:p>
            <a:pPr defTabSz="681072">
              <a:defRPr/>
            </a:pPr>
            <a:r>
              <a:rPr lang="en-US" sz="1050" kern="0" dirty="0">
                <a:solidFill>
                  <a:sysClr val="windowText" lastClr="000000"/>
                </a:solidFill>
                <a:latin typeface="Calibri"/>
              </a:rPr>
              <a:t>&lt;key4, (value, value, value, value)&gt;</a:t>
            </a:r>
          </a:p>
          <a:p>
            <a:pPr defTabSz="681072">
              <a:defRPr/>
            </a:pPr>
            <a:r>
              <a:rPr lang="en-US" sz="1050" kern="0" dirty="0">
                <a:solidFill>
                  <a:sysClr val="windowText" lastClr="000000"/>
                </a:solidFill>
                <a:latin typeface="Calibri"/>
              </a:rPr>
              <a:t>&lt;key7, (value)&gt;</a:t>
            </a:r>
          </a:p>
          <a:p>
            <a:pPr defTabSz="681072">
              <a:defRPr/>
            </a:pPr>
            <a:r>
              <a:rPr lang="en-US" sz="1050" kern="0" dirty="0">
                <a:solidFill>
                  <a:sysClr val="windowText" lastClr="000000"/>
                </a:solidFill>
                <a:latin typeface="Calibri"/>
              </a:rPr>
              <a:t>&lt;key8, (value)&gt;</a:t>
            </a:r>
          </a:p>
          <a:p>
            <a:pPr defTabSz="681072">
              <a:defRPr/>
            </a:pPr>
            <a:r>
              <a:rPr lang="en-US" sz="1050" kern="0" dirty="0">
                <a:solidFill>
                  <a:sysClr val="windowText" lastClr="000000"/>
                </a:solidFill>
                <a:latin typeface="Calibri"/>
              </a:rPr>
              <a:t>&lt;key9, (value, value, value, value, value)&gt; </a:t>
            </a:r>
          </a:p>
        </p:txBody>
      </p:sp>
      <p:sp>
        <p:nvSpPr>
          <p:cNvPr id="11" name="TextBox 10">
            <a:extLst>
              <a:ext uri="{FF2B5EF4-FFF2-40B4-BE49-F238E27FC236}">
                <a16:creationId xmlns:a16="http://schemas.microsoft.com/office/drawing/2014/main" id="{C11C619F-6C2E-4371-B8AE-28AEC326BB3F}"/>
              </a:ext>
            </a:extLst>
          </p:cNvPr>
          <p:cNvSpPr txBox="1"/>
          <p:nvPr/>
        </p:nvSpPr>
        <p:spPr>
          <a:xfrm>
            <a:off x="3425645" y="4974763"/>
            <a:ext cx="818851" cy="715118"/>
          </a:xfrm>
          <a:prstGeom prst="rect">
            <a:avLst/>
          </a:prstGeom>
          <a:solidFill>
            <a:sysClr val="window" lastClr="FFFFFF"/>
          </a:solidFill>
          <a:ln w="12700" cap="flat" cmpd="sng" algn="ctr">
            <a:solidFill>
              <a:srgbClr val="595959"/>
            </a:solidFill>
            <a:prstDash val="solid"/>
          </a:ln>
          <a:effectLst/>
        </p:spPr>
        <p:txBody>
          <a:bodyPr wrap="none" lIns="68122" tIns="34061" rIns="68122" bIns="34061" rtlCol="0">
            <a:noAutofit/>
          </a:bodyPr>
          <a:lstStyle/>
          <a:p>
            <a:pPr defTabSz="681072">
              <a:defRPr/>
            </a:pPr>
            <a:r>
              <a:rPr lang="en-US" sz="1050" kern="0" dirty="0">
                <a:solidFill>
                  <a:sysClr val="windowText" lastClr="000000"/>
                </a:solidFill>
                <a:latin typeface="Calibri"/>
              </a:rPr>
              <a:t>&lt;key, value&gt;</a:t>
            </a:r>
          </a:p>
          <a:p>
            <a:pPr defTabSz="681072">
              <a:defRPr/>
            </a:pPr>
            <a:r>
              <a:rPr lang="en-US" sz="1050" kern="0" dirty="0">
                <a:solidFill>
                  <a:sysClr val="windowText" lastClr="000000"/>
                </a:solidFill>
                <a:latin typeface="Calibri"/>
              </a:rPr>
              <a:t>&lt;key, value&gt;</a:t>
            </a:r>
          </a:p>
          <a:p>
            <a:pPr defTabSz="681072">
              <a:defRPr/>
            </a:pPr>
            <a:r>
              <a:rPr lang="en-US" sz="1050" kern="0" dirty="0">
                <a:solidFill>
                  <a:sysClr val="windowText" lastClr="000000"/>
                </a:solidFill>
                <a:latin typeface="Calibri"/>
              </a:rPr>
              <a:t>&lt;key, value&gt;</a:t>
            </a:r>
          </a:p>
          <a:p>
            <a:pPr defTabSz="681072">
              <a:defRPr/>
            </a:pPr>
            <a:r>
              <a:rPr lang="en-US" sz="1050" kern="0" dirty="0">
                <a:solidFill>
                  <a:sysClr val="windowText" lastClr="000000"/>
                </a:solidFill>
                <a:latin typeface="Calibri"/>
              </a:rPr>
              <a:t>… </a:t>
            </a:r>
          </a:p>
        </p:txBody>
      </p:sp>
      <p:sp>
        <p:nvSpPr>
          <p:cNvPr id="12" name="Rectangle 11">
            <a:extLst>
              <a:ext uri="{FF2B5EF4-FFF2-40B4-BE49-F238E27FC236}">
                <a16:creationId xmlns:a16="http://schemas.microsoft.com/office/drawing/2014/main" id="{792FF62C-8F8D-485D-94E4-255A0553ECC0}"/>
              </a:ext>
            </a:extLst>
          </p:cNvPr>
          <p:cNvSpPr/>
          <p:nvPr/>
        </p:nvSpPr>
        <p:spPr>
          <a:xfrm>
            <a:off x="1600841" y="4699082"/>
            <a:ext cx="1284118" cy="428636"/>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ysClr val="window" lastClr="FFFFFF"/>
                </a:solidFill>
                <a:latin typeface="Sherman Sans Book" pitchFamily="50" charset="0"/>
                <a:ea typeface="Sherman Sans Book" pitchFamily="50" charset="0"/>
              </a:rPr>
              <a:t>NodeManager</a:t>
            </a:r>
          </a:p>
        </p:txBody>
      </p:sp>
      <p:sp>
        <p:nvSpPr>
          <p:cNvPr id="13" name="Rectangle 12">
            <a:extLst>
              <a:ext uri="{FF2B5EF4-FFF2-40B4-BE49-F238E27FC236}">
                <a16:creationId xmlns:a16="http://schemas.microsoft.com/office/drawing/2014/main" id="{48ECA9FE-89BC-4EF6-A0FE-0C8122646371}"/>
              </a:ext>
            </a:extLst>
          </p:cNvPr>
          <p:cNvSpPr/>
          <p:nvPr/>
        </p:nvSpPr>
        <p:spPr>
          <a:xfrm>
            <a:off x="5931143" y="4701319"/>
            <a:ext cx="1284118" cy="428636"/>
          </a:xfrm>
          <a:prstGeom prst="rect">
            <a:avLst/>
          </a:prstGeom>
          <a:solidFill>
            <a:schemeClr val="accent1"/>
          </a:solidFill>
          <a:ln w="25400" cap="flat" cmpd="sng" algn="ctr">
            <a:noFill/>
            <a:prstDash val="solid"/>
          </a:ln>
          <a:effectLst/>
        </p:spPr>
        <p:txBody>
          <a:bodyPr lIns="68122" tIns="34061" rIns="68122" bIns="34061" rtlCol="0" anchor="ctr">
            <a:noAutofit/>
          </a:bodyPr>
          <a:lstStyle/>
          <a:p>
            <a:pPr algn="ctr" defTabSz="681072">
              <a:defRPr/>
            </a:pPr>
            <a:r>
              <a:rPr lang="en-US" sz="1200" kern="0" dirty="0">
                <a:solidFill>
                  <a:sysClr val="window" lastClr="FFFFFF"/>
                </a:solidFill>
                <a:latin typeface="Sherman Sans Book" pitchFamily="50" charset="0"/>
                <a:ea typeface="Sherman Sans Book" pitchFamily="50" charset="0"/>
              </a:rPr>
              <a:t>NodeManager</a:t>
            </a:r>
          </a:p>
        </p:txBody>
      </p:sp>
      <p:sp>
        <p:nvSpPr>
          <p:cNvPr id="14" name="Rectangle 13">
            <a:extLst>
              <a:ext uri="{FF2B5EF4-FFF2-40B4-BE49-F238E27FC236}">
                <a16:creationId xmlns:a16="http://schemas.microsoft.com/office/drawing/2014/main" id="{0D83B657-206F-4545-ADDF-BF848D0013F9}"/>
              </a:ext>
            </a:extLst>
          </p:cNvPr>
          <p:cNvSpPr/>
          <p:nvPr/>
        </p:nvSpPr>
        <p:spPr>
          <a:xfrm>
            <a:off x="6304826" y="4101513"/>
            <a:ext cx="623295" cy="238133"/>
          </a:xfrm>
          <a:prstGeom prst="rect">
            <a:avLst/>
          </a:prstGeom>
          <a:solidFill>
            <a:sysClr val="window" lastClr="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sz="1200" kern="0" dirty="0">
                <a:solidFill>
                  <a:schemeClr val="tx1">
                    <a:lumMod val="65000"/>
                    <a:lumOff val="35000"/>
                  </a:schemeClr>
                </a:solidFill>
                <a:latin typeface="Sherman Sans Book" pitchFamily="50" charset="0"/>
                <a:ea typeface="Sherman Sans Book" pitchFamily="50" charset="0"/>
              </a:rPr>
              <a:t>reduce2</a:t>
            </a:r>
          </a:p>
        </p:txBody>
      </p:sp>
      <p:sp>
        <p:nvSpPr>
          <p:cNvPr id="15" name="TextBox 14">
            <a:extLst>
              <a:ext uri="{FF2B5EF4-FFF2-40B4-BE49-F238E27FC236}">
                <a16:creationId xmlns:a16="http://schemas.microsoft.com/office/drawing/2014/main" id="{F1DF032E-56F9-45EC-81E6-24E345B8C1CE}"/>
              </a:ext>
            </a:extLst>
          </p:cNvPr>
          <p:cNvSpPr txBox="1"/>
          <p:nvPr/>
        </p:nvSpPr>
        <p:spPr>
          <a:xfrm>
            <a:off x="4492395" y="4965277"/>
            <a:ext cx="818851" cy="715118"/>
          </a:xfrm>
          <a:prstGeom prst="rect">
            <a:avLst/>
          </a:prstGeom>
          <a:solidFill>
            <a:sysClr val="window" lastClr="FFFFFF"/>
          </a:solidFill>
          <a:ln w="12700" cap="flat" cmpd="sng" algn="ctr">
            <a:solidFill>
              <a:srgbClr val="595959"/>
            </a:solidFill>
            <a:prstDash val="solid"/>
          </a:ln>
          <a:effectLst/>
        </p:spPr>
        <p:txBody>
          <a:bodyPr wrap="none" lIns="68122" tIns="34061" rIns="68122" bIns="34061" rtlCol="0">
            <a:noAutofit/>
          </a:bodyPr>
          <a:lstStyle/>
          <a:p>
            <a:pPr defTabSz="681072">
              <a:defRPr/>
            </a:pPr>
            <a:r>
              <a:rPr lang="en-US" sz="1050" kern="0" dirty="0">
                <a:solidFill>
                  <a:sysClr val="windowText" lastClr="000000"/>
                </a:solidFill>
                <a:latin typeface="Calibri"/>
              </a:rPr>
              <a:t>&lt;key, value&gt;</a:t>
            </a:r>
          </a:p>
          <a:p>
            <a:pPr defTabSz="681072">
              <a:defRPr/>
            </a:pPr>
            <a:r>
              <a:rPr lang="en-US" sz="1050" kern="0" dirty="0">
                <a:solidFill>
                  <a:sysClr val="windowText" lastClr="000000"/>
                </a:solidFill>
                <a:latin typeface="Calibri"/>
              </a:rPr>
              <a:t>&lt;key, value&gt;</a:t>
            </a:r>
          </a:p>
          <a:p>
            <a:pPr defTabSz="681072">
              <a:defRPr/>
            </a:pPr>
            <a:r>
              <a:rPr lang="en-US" sz="1050" kern="0" dirty="0">
                <a:solidFill>
                  <a:sysClr val="windowText" lastClr="000000"/>
                </a:solidFill>
                <a:latin typeface="Calibri"/>
              </a:rPr>
              <a:t>&lt;key, value&gt;</a:t>
            </a:r>
          </a:p>
          <a:p>
            <a:pPr defTabSz="681072">
              <a:defRPr/>
            </a:pPr>
            <a:r>
              <a:rPr lang="en-US" sz="1050" kern="0" dirty="0">
                <a:solidFill>
                  <a:sysClr val="windowText" lastClr="000000"/>
                </a:solidFill>
                <a:latin typeface="Calibri"/>
              </a:rPr>
              <a:t>… </a:t>
            </a:r>
          </a:p>
        </p:txBody>
      </p:sp>
      <p:grpSp>
        <p:nvGrpSpPr>
          <p:cNvPr id="16" name="Group 15">
            <a:extLst>
              <a:ext uri="{FF2B5EF4-FFF2-40B4-BE49-F238E27FC236}">
                <a16:creationId xmlns:a16="http://schemas.microsoft.com/office/drawing/2014/main" id="{A309472E-FA80-41F2-B769-EDE0BB71266C}"/>
              </a:ext>
            </a:extLst>
          </p:cNvPr>
          <p:cNvGrpSpPr/>
          <p:nvPr/>
        </p:nvGrpSpPr>
        <p:grpSpPr>
          <a:xfrm>
            <a:off x="4126456" y="5920136"/>
            <a:ext cx="599844" cy="593216"/>
            <a:chOff x="3626228" y="6142034"/>
            <a:chExt cx="799791" cy="790954"/>
          </a:xfrm>
        </p:grpSpPr>
        <p:pic>
          <p:nvPicPr>
            <p:cNvPr id="17" name="Picture 16" descr="cluster HDFS.ai">
              <a:extLst>
                <a:ext uri="{FF2B5EF4-FFF2-40B4-BE49-F238E27FC236}">
                  <a16:creationId xmlns:a16="http://schemas.microsoft.com/office/drawing/2014/main" id="{78BB2255-0555-4E93-9F5B-CBE538FBE209}"/>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3723734" y="6142034"/>
              <a:ext cx="616807" cy="427182"/>
            </a:xfrm>
            <a:prstGeom prst="rect">
              <a:avLst/>
            </a:prstGeom>
          </p:spPr>
        </p:pic>
        <p:sp>
          <p:nvSpPr>
            <p:cNvPr id="18" name="TextBox 17">
              <a:extLst>
                <a:ext uri="{FF2B5EF4-FFF2-40B4-BE49-F238E27FC236}">
                  <a16:creationId xmlns:a16="http://schemas.microsoft.com/office/drawing/2014/main" id="{E48FD6A4-A24C-425A-A9AC-964F87A32384}"/>
                </a:ext>
              </a:extLst>
            </p:cNvPr>
            <p:cNvSpPr txBox="1"/>
            <p:nvPr/>
          </p:nvSpPr>
          <p:spPr>
            <a:xfrm>
              <a:off x="3626228" y="6522619"/>
              <a:ext cx="799791" cy="410369"/>
            </a:xfrm>
            <a:prstGeom prst="rect">
              <a:avLst/>
            </a:prstGeom>
            <a:noFill/>
          </p:spPr>
          <p:txBody>
            <a:bodyPr wrap="none" rtlCol="0">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HDFS</a:t>
              </a:r>
            </a:p>
          </p:txBody>
        </p:sp>
      </p:grpSp>
      <p:cxnSp>
        <p:nvCxnSpPr>
          <p:cNvPr id="19" name="Straight Arrow Connector 18">
            <a:extLst>
              <a:ext uri="{FF2B5EF4-FFF2-40B4-BE49-F238E27FC236}">
                <a16:creationId xmlns:a16="http://schemas.microsoft.com/office/drawing/2014/main" id="{C48C3282-60E4-4561-B595-4151A5EC3D83}"/>
              </a:ext>
            </a:extLst>
          </p:cNvPr>
          <p:cNvCxnSpPr>
            <a:stCxn id="9" idx="2"/>
            <a:endCxn id="8" idx="0"/>
          </p:cNvCxnSpPr>
          <p:nvPr/>
        </p:nvCxnSpPr>
        <p:spPr>
          <a:xfrm flipH="1">
            <a:off x="2209139" y="3665750"/>
            <a:ext cx="231107" cy="433526"/>
          </a:xfrm>
          <a:prstGeom prst="straightConnector1">
            <a:avLst/>
          </a:prstGeom>
          <a:noFill/>
          <a:ln w="25400" cap="flat" cmpd="sng" algn="ctr">
            <a:solidFill>
              <a:srgbClr val="888888"/>
            </a:solidFill>
            <a:prstDash val="solid"/>
            <a:tailEnd type="arrow"/>
          </a:ln>
          <a:effectLst/>
        </p:spPr>
      </p:cxnSp>
      <p:cxnSp>
        <p:nvCxnSpPr>
          <p:cNvPr id="20" name="Straight Arrow Connector 19">
            <a:extLst>
              <a:ext uri="{FF2B5EF4-FFF2-40B4-BE49-F238E27FC236}">
                <a16:creationId xmlns:a16="http://schemas.microsoft.com/office/drawing/2014/main" id="{C90ADB77-E924-4C08-AA39-666C642009ED}"/>
              </a:ext>
            </a:extLst>
          </p:cNvPr>
          <p:cNvCxnSpPr>
            <a:cxnSpLocks/>
            <a:stCxn id="8" idx="2"/>
          </p:cNvCxnSpPr>
          <p:nvPr/>
        </p:nvCxnSpPr>
        <p:spPr>
          <a:xfrm>
            <a:off x="2209139" y="4337409"/>
            <a:ext cx="1520881" cy="564787"/>
          </a:xfrm>
          <a:prstGeom prst="straightConnector1">
            <a:avLst/>
          </a:prstGeom>
          <a:noFill/>
          <a:ln w="25400" cap="flat" cmpd="sng" algn="ctr">
            <a:solidFill>
              <a:srgbClr val="888888"/>
            </a:solidFill>
            <a:prstDash val="solid"/>
            <a:tailEnd type="arrow"/>
          </a:ln>
          <a:effectLst/>
        </p:spPr>
      </p:cxnSp>
      <p:cxnSp>
        <p:nvCxnSpPr>
          <p:cNvPr id="21" name="Straight Arrow Connector 20">
            <a:extLst>
              <a:ext uri="{FF2B5EF4-FFF2-40B4-BE49-F238E27FC236}">
                <a16:creationId xmlns:a16="http://schemas.microsoft.com/office/drawing/2014/main" id="{1B6BB605-92F6-42DE-AC2E-85777C4EAD4E}"/>
              </a:ext>
            </a:extLst>
          </p:cNvPr>
          <p:cNvCxnSpPr>
            <a:cxnSpLocks/>
            <a:stCxn id="14" idx="2"/>
          </p:cNvCxnSpPr>
          <p:nvPr/>
        </p:nvCxnSpPr>
        <p:spPr>
          <a:xfrm flipH="1">
            <a:off x="5086082" y="4339646"/>
            <a:ext cx="1530392" cy="562550"/>
          </a:xfrm>
          <a:prstGeom prst="straightConnector1">
            <a:avLst/>
          </a:prstGeom>
          <a:noFill/>
          <a:ln w="25400" cap="flat" cmpd="sng" algn="ctr">
            <a:solidFill>
              <a:srgbClr val="888888"/>
            </a:solidFill>
            <a:prstDash val="solid"/>
            <a:tailEnd type="arrow"/>
          </a:ln>
          <a:effectLst/>
        </p:spPr>
      </p:cxnSp>
      <p:cxnSp>
        <p:nvCxnSpPr>
          <p:cNvPr id="22" name="Straight Arrow Connector 21">
            <a:extLst>
              <a:ext uri="{FF2B5EF4-FFF2-40B4-BE49-F238E27FC236}">
                <a16:creationId xmlns:a16="http://schemas.microsoft.com/office/drawing/2014/main" id="{F08010A9-CFC7-477E-AA57-92AAD4FA3110}"/>
              </a:ext>
            </a:extLst>
          </p:cNvPr>
          <p:cNvCxnSpPr>
            <a:stCxn id="10" idx="2"/>
            <a:endCxn id="14" idx="0"/>
          </p:cNvCxnSpPr>
          <p:nvPr/>
        </p:nvCxnSpPr>
        <p:spPr>
          <a:xfrm>
            <a:off x="6480586" y="3745272"/>
            <a:ext cx="135888" cy="356241"/>
          </a:xfrm>
          <a:prstGeom prst="straightConnector1">
            <a:avLst/>
          </a:prstGeom>
          <a:noFill/>
          <a:ln w="25400" cap="flat" cmpd="sng" algn="ctr">
            <a:solidFill>
              <a:srgbClr val="888888"/>
            </a:solidFill>
            <a:prstDash val="solid"/>
            <a:tailEnd type="arrow"/>
          </a:ln>
          <a:effectLst/>
        </p:spPr>
      </p:cxnSp>
      <p:cxnSp>
        <p:nvCxnSpPr>
          <p:cNvPr id="23" name="Straight Arrow Connector 22">
            <a:extLst>
              <a:ext uri="{FF2B5EF4-FFF2-40B4-BE49-F238E27FC236}">
                <a16:creationId xmlns:a16="http://schemas.microsoft.com/office/drawing/2014/main" id="{B2E3E3B5-5871-479F-B0F4-F188D24FA18B}"/>
              </a:ext>
            </a:extLst>
          </p:cNvPr>
          <p:cNvCxnSpPr>
            <a:cxnSpLocks/>
            <a:stCxn id="11" idx="2"/>
          </p:cNvCxnSpPr>
          <p:nvPr/>
        </p:nvCxnSpPr>
        <p:spPr>
          <a:xfrm>
            <a:off x="3835071" y="5689881"/>
            <a:ext cx="470831" cy="225955"/>
          </a:xfrm>
          <a:prstGeom prst="straightConnector1">
            <a:avLst/>
          </a:prstGeom>
          <a:noFill/>
          <a:ln w="25400" cap="flat" cmpd="sng" algn="ctr">
            <a:solidFill>
              <a:srgbClr val="888888"/>
            </a:solidFill>
            <a:prstDash val="solid"/>
            <a:tailEnd type="arrow"/>
          </a:ln>
          <a:effectLst/>
        </p:spPr>
      </p:cxnSp>
      <p:sp>
        <p:nvSpPr>
          <p:cNvPr id="24" name="TextBox 23">
            <a:extLst>
              <a:ext uri="{FF2B5EF4-FFF2-40B4-BE49-F238E27FC236}">
                <a16:creationId xmlns:a16="http://schemas.microsoft.com/office/drawing/2014/main" id="{90444102-6E3F-4EC4-9DB0-527807C80DB6}"/>
              </a:ext>
            </a:extLst>
          </p:cNvPr>
          <p:cNvSpPr txBox="1"/>
          <p:nvPr/>
        </p:nvSpPr>
        <p:spPr>
          <a:xfrm>
            <a:off x="3612247" y="2911343"/>
            <a:ext cx="1665759" cy="807451"/>
          </a:xfrm>
          <a:prstGeom prst="rect">
            <a:avLst/>
          </a:prstGeom>
          <a:noFill/>
        </p:spPr>
        <p:txBody>
          <a:bodyPr wrap="square" lIns="68122" tIns="34061" rIns="68122" bIns="34061" rtlCol="0">
            <a:noAutofit/>
          </a:bodyPr>
          <a:lstStyle/>
          <a:p>
            <a:pPr defTabSz="681072">
              <a:defRPr/>
            </a:pPr>
            <a:r>
              <a:rPr lang="en-US" sz="1200" kern="0" dirty="0">
                <a:solidFill>
                  <a:schemeClr val="tx1">
                    <a:lumMod val="65000"/>
                    <a:lumOff val="35000"/>
                  </a:schemeClr>
                </a:solidFill>
                <a:latin typeface="Sherman Sans Book" pitchFamily="50" charset="0"/>
                <a:ea typeface="Sherman Sans Book" pitchFamily="50" charset="0"/>
              </a:rPr>
              <a:t>Output from the mappers after being shuffled and sorted = input of the Reducers</a:t>
            </a:r>
          </a:p>
        </p:txBody>
      </p:sp>
      <p:cxnSp>
        <p:nvCxnSpPr>
          <p:cNvPr id="29" name="Straight Arrow Connector 28">
            <a:extLst>
              <a:ext uri="{FF2B5EF4-FFF2-40B4-BE49-F238E27FC236}">
                <a16:creationId xmlns:a16="http://schemas.microsoft.com/office/drawing/2014/main" id="{AA5F6747-CE28-4EB1-B49C-FEBF11EFC492}"/>
              </a:ext>
            </a:extLst>
          </p:cNvPr>
          <p:cNvCxnSpPr>
            <a:cxnSpLocks/>
          </p:cNvCxnSpPr>
          <p:nvPr/>
        </p:nvCxnSpPr>
        <p:spPr>
          <a:xfrm flipH="1">
            <a:off x="4553801" y="5682709"/>
            <a:ext cx="382179" cy="227867"/>
          </a:xfrm>
          <a:prstGeom prst="straightConnector1">
            <a:avLst/>
          </a:prstGeom>
          <a:noFill/>
          <a:ln w="25400" cap="flat" cmpd="sng" algn="ctr">
            <a:solidFill>
              <a:srgbClr val="888888"/>
            </a:solidFill>
            <a:prstDash val="solid"/>
            <a:tailEnd type="arrow"/>
          </a:ln>
          <a:effectLst/>
        </p:spPr>
      </p:cxnSp>
    </p:spTree>
    <p:extLst>
      <p:ext uri="{BB962C8B-B14F-4D97-AF65-F5344CB8AC3E}">
        <p14:creationId xmlns:p14="http://schemas.microsoft.com/office/powerpoint/2010/main" val="10492713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01F4B-94B1-41A2-B589-6430DA0F1F37}"/>
              </a:ext>
            </a:extLst>
          </p:cNvPr>
          <p:cNvSpPr>
            <a:spLocks noGrp="1"/>
          </p:cNvSpPr>
          <p:nvPr>
            <p:ph type="title"/>
          </p:nvPr>
        </p:nvSpPr>
        <p:spPr/>
        <p:txBody>
          <a:bodyPr>
            <a:noAutofit/>
          </a:bodyPr>
          <a:lstStyle/>
          <a:p>
            <a:r>
              <a:rPr lang="en-US" dirty="0"/>
              <a:t>WordCount in MapReduce</a:t>
            </a:r>
            <a:endParaRPr lang="en-IN" dirty="0"/>
          </a:p>
        </p:txBody>
      </p:sp>
      <p:sp>
        <p:nvSpPr>
          <p:cNvPr id="3" name="Footer Placeholder 2">
            <a:extLst>
              <a:ext uri="{FF2B5EF4-FFF2-40B4-BE49-F238E27FC236}">
                <a16:creationId xmlns:a16="http://schemas.microsoft.com/office/drawing/2014/main" id="{A38D2924-581D-4942-A27A-A7E40608772A}"/>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B3E961BE-25C7-4D77-81A4-F12D24F6D675}"/>
              </a:ext>
            </a:extLst>
          </p:cNvPr>
          <p:cNvSpPr>
            <a:spLocks noGrp="1"/>
          </p:cNvSpPr>
          <p:nvPr>
            <p:ph type="sldNum" sz="quarter" idx="12"/>
          </p:nvPr>
        </p:nvSpPr>
        <p:spPr/>
        <p:txBody>
          <a:bodyPr>
            <a:noAutofit/>
          </a:bodyPr>
          <a:lstStyle/>
          <a:p>
            <a:fld id="{4FAB73BC-B049-4115-A692-8D63A059BFB8}" type="slidenum">
              <a:rPr lang="en-US" smtClean="0"/>
              <a:t>81</a:t>
            </a:fld>
            <a:endParaRPr lang="en-US" dirty="0"/>
          </a:p>
        </p:txBody>
      </p:sp>
      <p:grpSp>
        <p:nvGrpSpPr>
          <p:cNvPr id="5" name="Group 4">
            <a:extLst>
              <a:ext uri="{FF2B5EF4-FFF2-40B4-BE49-F238E27FC236}">
                <a16:creationId xmlns:a16="http://schemas.microsoft.com/office/drawing/2014/main" id="{E802E53C-7AA1-4992-8245-C14DB7B6D848}"/>
              </a:ext>
            </a:extLst>
          </p:cNvPr>
          <p:cNvGrpSpPr/>
          <p:nvPr/>
        </p:nvGrpSpPr>
        <p:grpSpPr>
          <a:xfrm>
            <a:off x="1228665" y="2352824"/>
            <a:ext cx="3654756" cy="1312239"/>
            <a:chOff x="1228665" y="1683339"/>
            <a:chExt cx="3654756" cy="1312239"/>
          </a:xfrm>
        </p:grpSpPr>
        <p:grpSp>
          <p:nvGrpSpPr>
            <p:cNvPr id="6" name="Group 5">
              <a:extLst>
                <a:ext uri="{FF2B5EF4-FFF2-40B4-BE49-F238E27FC236}">
                  <a16:creationId xmlns:a16="http://schemas.microsoft.com/office/drawing/2014/main" id="{2467BC41-EE11-4B36-8F5A-56A5042118EE}"/>
                </a:ext>
              </a:extLst>
            </p:cNvPr>
            <p:cNvGrpSpPr/>
            <p:nvPr/>
          </p:nvGrpSpPr>
          <p:grpSpPr>
            <a:xfrm>
              <a:off x="1543550" y="2138254"/>
              <a:ext cx="599844" cy="705465"/>
              <a:chOff x="693537" y="1708000"/>
              <a:chExt cx="799791" cy="940619"/>
            </a:xfrm>
          </p:grpSpPr>
          <p:pic>
            <p:nvPicPr>
              <p:cNvPr id="14" name="Picture 13" descr="cluster HDFS.ai">
                <a:extLst>
                  <a:ext uri="{FF2B5EF4-FFF2-40B4-BE49-F238E27FC236}">
                    <a16:creationId xmlns:a16="http://schemas.microsoft.com/office/drawing/2014/main" id="{21F2AC8B-57DD-4814-95A7-3BB86BE3C19E}"/>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774728" y="1732629"/>
                <a:ext cx="678488" cy="469900"/>
              </a:xfrm>
              <a:prstGeom prst="rect">
                <a:avLst/>
              </a:prstGeom>
            </p:spPr>
          </p:pic>
          <p:sp>
            <p:nvSpPr>
              <p:cNvPr id="15" name="Rectangle 14">
                <a:extLst>
                  <a:ext uri="{FF2B5EF4-FFF2-40B4-BE49-F238E27FC236}">
                    <a16:creationId xmlns:a16="http://schemas.microsoft.com/office/drawing/2014/main" id="{880396CB-1B15-46EF-901F-99347DCE3C68}"/>
                  </a:ext>
                </a:extLst>
              </p:cNvPr>
              <p:cNvSpPr/>
              <p:nvPr/>
            </p:nvSpPr>
            <p:spPr>
              <a:xfrm>
                <a:off x="744438" y="1708000"/>
                <a:ext cx="678754" cy="525538"/>
              </a:xfrm>
              <a:prstGeom prst="rect">
                <a:avLst/>
              </a:prstGeom>
              <a:noFill/>
              <a:ln w="38100" cap="flat" cmpd="sng" algn="ctr">
                <a:solidFill>
                  <a:srgbClr val="595959"/>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sp>
            <p:nvSpPr>
              <p:cNvPr id="16" name="TextBox 15">
                <a:extLst>
                  <a:ext uri="{FF2B5EF4-FFF2-40B4-BE49-F238E27FC236}">
                    <a16:creationId xmlns:a16="http://schemas.microsoft.com/office/drawing/2014/main" id="{952AA152-FBC0-4C00-B4B1-8C2CD5D25D8C}"/>
                  </a:ext>
                </a:extLst>
              </p:cNvPr>
              <p:cNvSpPr txBox="1"/>
              <p:nvPr/>
            </p:nvSpPr>
            <p:spPr>
              <a:xfrm>
                <a:off x="693537" y="2238250"/>
                <a:ext cx="799791" cy="410369"/>
              </a:xfrm>
              <a:prstGeom prst="rect">
                <a:avLst/>
              </a:prstGeom>
              <a:noFill/>
            </p:spPr>
            <p:txBody>
              <a:bodyPr wrap="none" rtlCol="0">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HDFS</a:t>
                </a:r>
              </a:p>
            </p:txBody>
          </p:sp>
        </p:grpSp>
        <p:sp>
          <p:nvSpPr>
            <p:cNvPr id="7" name="TextBox 6">
              <a:extLst>
                <a:ext uri="{FF2B5EF4-FFF2-40B4-BE49-F238E27FC236}">
                  <a16:creationId xmlns:a16="http://schemas.microsoft.com/office/drawing/2014/main" id="{EABAF333-441E-4C50-B809-3C7CE826E931}"/>
                </a:ext>
              </a:extLst>
            </p:cNvPr>
            <p:cNvSpPr txBox="1"/>
            <p:nvPr/>
          </p:nvSpPr>
          <p:spPr>
            <a:xfrm>
              <a:off x="1228665" y="1776943"/>
              <a:ext cx="1201968" cy="284231"/>
            </a:xfrm>
            <a:prstGeom prst="rect">
              <a:avLst/>
            </a:prstGeom>
            <a:noFill/>
          </p:spPr>
          <p:txBody>
            <a:bodyPr wrap="none" lIns="68122" tIns="34061" rIns="68122" bIns="34061" rtlCol="0">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constitution.txt</a:t>
              </a:r>
            </a:p>
          </p:txBody>
        </p:sp>
        <p:cxnSp>
          <p:nvCxnSpPr>
            <p:cNvPr id="8" name="Straight Arrow Connector 7">
              <a:extLst>
                <a:ext uri="{FF2B5EF4-FFF2-40B4-BE49-F238E27FC236}">
                  <a16:creationId xmlns:a16="http://schemas.microsoft.com/office/drawing/2014/main" id="{27507F9C-2C1F-4CE3-8BF8-96750642F594}"/>
                </a:ext>
              </a:extLst>
            </p:cNvPr>
            <p:cNvCxnSpPr>
              <a:cxnSpLocks/>
            </p:cNvCxnSpPr>
            <p:nvPr/>
          </p:nvCxnSpPr>
          <p:spPr>
            <a:xfrm>
              <a:off x="3164440" y="2645700"/>
              <a:ext cx="683444" cy="0"/>
            </a:xfrm>
            <a:prstGeom prst="straightConnector1">
              <a:avLst/>
            </a:prstGeom>
            <a:noFill/>
            <a:ln w="38100" cap="flat" cmpd="sng" algn="ctr">
              <a:solidFill>
                <a:schemeClr val="accent1"/>
              </a:solidFill>
              <a:prstDash val="solid"/>
              <a:tailEnd type="arrow"/>
            </a:ln>
            <a:effectLst/>
          </p:spPr>
        </p:cxnSp>
        <p:grpSp>
          <p:nvGrpSpPr>
            <p:cNvPr id="9" name="Group 8">
              <a:extLst>
                <a:ext uri="{FF2B5EF4-FFF2-40B4-BE49-F238E27FC236}">
                  <a16:creationId xmlns:a16="http://schemas.microsoft.com/office/drawing/2014/main" id="{8CA26BA2-7CAE-47DB-9389-49368604E368}"/>
                </a:ext>
              </a:extLst>
            </p:cNvPr>
            <p:cNvGrpSpPr/>
            <p:nvPr/>
          </p:nvGrpSpPr>
          <p:grpSpPr>
            <a:xfrm>
              <a:off x="2466753" y="1683339"/>
              <a:ext cx="1964091" cy="820725"/>
              <a:chOff x="2351433" y="1046709"/>
              <a:chExt cx="2618787" cy="1094300"/>
            </a:xfrm>
          </p:grpSpPr>
          <p:sp>
            <p:nvSpPr>
              <p:cNvPr id="11" name="TextBox 10">
                <a:extLst>
                  <a:ext uri="{FF2B5EF4-FFF2-40B4-BE49-F238E27FC236}">
                    <a16:creationId xmlns:a16="http://schemas.microsoft.com/office/drawing/2014/main" id="{09D94FC7-3AD0-422A-865F-A44A42753CE9}"/>
                  </a:ext>
                </a:extLst>
              </p:cNvPr>
              <p:cNvSpPr txBox="1"/>
              <p:nvPr/>
            </p:nvSpPr>
            <p:spPr>
              <a:xfrm>
                <a:off x="2561743" y="1156124"/>
                <a:ext cx="2408477" cy="984885"/>
              </a:xfrm>
              <a:prstGeom prst="rect">
                <a:avLst/>
              </a:prstGeom>
              <a:noFill/>
              <a:ln w="28575">
                <a:solidFill>
                  <a:srgbClr val="595959"/>
                </a:solidFill>
              </a:ln>
            </p:spPr>
            <p:txBody>
              <a:bodyPr wrap="square" rtlCol="0" anchor="ctr">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The mappers read the file’s blocks from HDFS line by line.</a:t>
                </a:r>
              </a:p>
            </p:txBody>
          </p:sp>
          <p:sp>
            <p:nvSpPr>
              <p:cNvPr id="13" name="Oval 12">
                <a:extLst>
                  <a:ext uri="{FF2B5EF4-FFF2-40B4-BE49-F238E27FC236}">
                    <a16:creationId xmlns:a16="http://schemas.microsoft.com/office/drawing/2014/main" id="{841317FA-1A79-43C5-B84F-5B3897153039}"/>
                  </a:ext>
                </a:extLst>
              </p:cNvPr>
              <p:cNvSpPr/>
              <p:nvPr/>
            </p:nvSpPr>
            <p:spPr>
              <a:xfrm>
                <a:off x="2351433" y="1046709"/>
                <a:ext cx="329184" cy="330512"/>
              </a:xfrm>
              <a:prstGeom prst="ellipse">
                <a:avLst/>
              </a:prstGeom>
              <a:solidFill>
                <a:srgbClr val="595959"/>
              </a:solidFill>
              <a:ln w="25400" cap="flat" cmpd="sng" algn="ctr">
                <a:noFill/>
                <a:prstDash val="solid"/>
              </a:ln>
              <a:effectLst/>
            </p:spPr>
            <p:txBody>
              <a:bodyPr lIns="0" tIns="0" rIns="0" bIns="0" rtlCol="0" anchor="ctr">
                <a:noAutofit/>
              </a:bodyPr>
              <a:lstStyle/>
              <a:p>
                <a:pPr algn="ctr" defTabSz="681072">
                  <a:defRPr/>
                </a:pPr>
                <a:r>
                  <a:rPr lang="en-US" sz="1400" kern="0" dirty="0">
                    <a:solidFill>
                      <a:srgbClr val="F9F9F9"/>
                    </a:solidFill>
                    <a:latin typeface="Sherman Sans Book" pitchFamily="50" charset="0"/>
                    <a:ea typeface="Sherman Sans Book" pitchFamily="50" charset="0"/>
                  </a:rPr>
                  <a:t>1</a:t>
                </a:r>
              </a:p>
            </p:txBody>
          </p:sp>
        </p:grpSp>
        <p:sp>
          <p:nvSpPr>
            <p:cNvPr id="10" name="TextBox 9">
              <a:extLst>
                <a:ext uri="{FF2B5EF4-FFF2-40B4-BE49-F238E27FC236}">
                  <a16:creationId xmlns:a16="http://schemas.microsoft.com/office/drawing/2014/main" id="{7C797DF7-F6BD-437C-9A70-FB919B9C41C6}"/>
                </a:ext>
              </a:extLst>
            </p:cNvPr>
            <p:cNvSpPr txBox="1"/>
            <p:nvPr/>
          </p:nvSpPr>
          <p:spPr>
            <a:xfrm>
              <a:off x="2378211" y="2711347"/>
              <a:ext cx="2505210" cy="284231"/>
            </a:xfrm>
            <a:prstGeom prst="rect">
              <a:avLst/>
            </a:prstGeom>
            <a:noFill/>
          </p:spPr>
          <p:txBody>
            <a:bodyPr wrap="none" lIns="68122" tIns="34061" rIns="68122" bIns="34061" rtlCol="0">
              <a:noAutofit/>
            </a:bodyPr>
            <a:lstStyle/>
            <a:p>
              <a:pPr defTabSz="681072">
                <a:defRPr/>
              </a:pPr>
              <a:r>
                <a:rPr lang="en-US" sz="1400" i="1" kern="0" dirty="0">
                  <a:solidFill>
                    <a:schemeClr val="tx1">
                      <a:lumMod val="65000"/>
                      <a:lumOff val="35000"/>
                    </a:schemeClr>
                  </a:solidFill>
                  <a:latin typeface="Sherman Sans Book" pitchFamily="50" charset="0"/>
                  <a:ea typeface="Sherman Sans Book" pitchFamily="50" charset="0"/>
                </a:rPr>
                <a:t>We the people, in order to form a…</a:t>
              </a:r>
            </a:p>
          </p:txBody>
        </p:sp>
      </p:grpSp>
      <p:grpSp>
        <p:nvGrpSpPr>
          <p:cNvPr id="17" name="Group 16">
            <a:extLst>
              <a:ext uri="{FF2B5EF4-FFF2-40B4-BE49-F238E27FC236}">
                <a16:creationId xmlns:a16="http://schemas.microsoft.com/office/drawing/2014/main" id="{FFB35832-2983-42E1-82DE-E0887189991A}"/>
              </a:ext>
            </a:extLst>
          </p:cNvPr>
          <p:cNvGrpSpPr/>
          <p:nvPr/>
        </p:nvGrpSpPr>
        <p:grpSpPr>
          <a:xfrm>
            <a:off x="5451890" y="2314200"/>
            <a:ext cx="2499761" cy="2076221"/>
            <a:chOff x="5454805" y="1692375"/>
            <a:chExt cx="2499761" cy="2076221"/>
          </a:xfrm>
        </p:grpSpPr>
        <p:grpSp>
          <p:nvGrpSpPr>
            <p:cNvPr id="18" name="Group 17">
              <a:extLst>
                <a:ext uri="{FF2B5EF4-FFF2-40B4-BE49-F238E27FC236}">
                  <a16:creationId xmlns:a16="http://schemas.microsoft.com/office/drawing/2014/main" id="{BF7F6DB2-CA5E-491D-87A7-CD895D146D5E}"/>
                </a:ext>
              </a:extLst>
            </p:cNvPr>
            <p:cNvGrpSpPr/>
            <p:nvPr/>
          </p:nvGrpSpPr>
          <p:grpSpPr>
            <a:xfrm>
              <a:off x="5454805" y="1692375"/>
              <a:ext cx="2499761" cy="843873"/>
              <a:chOff x="5908544" y="1113499"/>
              <a:chExt cx="3135384" cy="1125164"/>
            </a:xfrm>
          </p:grpSpPr>
          <p:grpSp>
            <p:nvGrpSpPr>
              <p:cNvPr id="29" name="Group 28">
                <a:extLst>
                  <a:ext uri="{FF2B5EF4-FFF2-40B4-BE49-F238E27FC236}">
                    <a16:creationId xmlns:a16="http://schemas.microsoft.com/office/drawing/2014/main" id="{A378887B-BBAB-4218-A6F5-67AA41D38F36}"/>
                  </a:ext>
                </a:extLst>
              </p:cNvPr>
              <p:cNvGrpSpPr/>
              <p:nvPr/>
            </p:nvGrpSpPr>
            <p:grpSpPr>
              <a:xfrm>
                <a:off x="5908544" y="1113499"/>
                <a:ext cx="2653530" cy="1125164"/>
                <a:chOff x="2351434" y="1015843"/>
                <a:chExt cx="2653530" cy="1125164"/>
              </a:xfrm>
            </p:grpSpPr>
            <p:sp>
              <p:nvSpPr>
                <p:cNvPr id="31" name="TextBox 30">
                  <a:extLst>
                    <a:ext uri="{FF2B5EF4-FFF2-40B4-BE49-F238E27FC236}">
                      <a16:creationId xmlns:a16="http://schemas.microsoft.com/office/drawing/2014/main" id="{C1369055-C424-443D-9DC1-7F8B43C20E07}"/>
                    </a:ext>
                  </a:extLst>
                </p:cNvPr>
                <p:cNvSpPr txBox="1"/>
                <p:nvPr/>
              </p:nvSpPr>
              <p:spPr>
                <a:xfrm>
                  <a:off x="2561743" y="1156121"/>
                  <a:ext cx="2443221" cy="984886"/>
                </a:xfrm>
                <a:prstGeom prst="rect">
                  <a:avLst/>
                </a:prstGeom>
                <a:noFill/>
                <a:ln w="28575">
                  <a:solidFill>
                    <a:srgbClr val="595959"/>
                  </a:solidFill>
                </a:ln>
              </p:spPr>
              <p:txBody>
                <a:bodyPr wrap="square" rtlCol="0" anchor="ctr">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The lines of text are split into words and output to the Reducers.</a:t>
                  </a:r>
                </a:p>
              </p:txBody>
            </p:sp>
            <p:sp>
              <p:nvSpPr>
                <p:cNvPr id="33" name="Oval 32">
                  <a:extLst>
                    <a:ext uri="{FF2B5EF4-FFF2-40B4-BE49-F238E27FC236}">
                      <a16:creationId xmlns:a16="http://schemas.microsoft.com/office/drawing/2014/main" id="{93B36263-7222-4C44-9164-3024FFE5D30E}"/>
                    </a:ext>
                  </a:extLst>
                </p:cNvPr>
                <p:cNvSpPr/>
                <p:nvPr/>
              </p:nvSpPr>
              <p:spPr>
                <a:xfrm>
                  <a:off x="2351434" y="1015843"/>
                  <a:ext cx="305140" cy="330512"/>
                </a:xfrm>
                <a:prstGeom prst="ellipse">
                  <a:avLst/>
                </a:prstGeom>
                <a:solidFill>
                  <a:srgbClr val="595959"/>
                </a:solidFill>
                <a:ln w="25400" cap="flat" cmpd="sng" algn="ctr">
                  <a:noFill/>
                  <a:prstDash val="solid"/>
                </a:ln>
                <a:effectLst/>
              </p:spPr>
              <p:txBody>
                <a:bodyPr lIns="0" tIns="0" rIns="0" bIns="0" rtlCol="0" anchor="ctr">
                  <a:noAutofit/>
                </a:bodyPr>
                <a:lstStyle/>
                <a:p>
                  <a:pPr algn="ctr" defTabSz="681072">
                    <a:defRPr/>
                  </a:pPr>
                  <a:r>
                    <a:rPr lang="en-US" sz="1400" kern="0" dirty="0">
                      <a:solidFill>
                        <a:srgbClr val="F9F9F9"/>
                      </a:solidFill>
                      <a:latin typeface="Sherman Sans Book" pitchFamily="50" charset="0"/>
                      <a:ea typeface="Sherman Sans Book" pitchFamily="50" charset="0"/>
                    </a:rPr>
                    <a:t>2</a:t>
                  </a:r>
                </a:p>
              </p:txBody>
            </p:sp>
          </p:grpSp>
          <p:pic>
            <p:nvPicPr>
              <p:cNvPr id="30" name="Picture 29" descr="icon_name_node.png">
                <a:extLst>
                  <a:ext uri="{FF2B5EF4-FFF2-40B4-BE49-F238E27FC236}">
                    <a16:creationId xmlns:a16="http://schemas.microsoft.com/office/drawing/2014/main" id="{E1EF58F2-25A9-4345-A070-F80587B51E3C}"/>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8462002" y="1474540"/>
                <a:ext cx="581926" cy="581926"/>
              </a:xfrm>
              <a:prstGeom prst="rect">
                <a:avLst/>
              </a:prstGeom>
            </p:spPr>
          </p:pic>
        </p:grpSp>
        <p:grpSp>
          <p:nvGrpSpPr>
            <p:cNvPr id="19" name="Group 18">
              <a:extLst>
                <a:ext uri="{FF2B5EF4-FFF2-40B4-BE49-F238E27FC236}">
                  <a16:creationId xmlns:a16="http://schemas.microsoft.com/office/drawing/2014/main" id="{BBCC7B7C-FC57-4C63-A40C-0278DFA05C55}"/>
                </a:ext>
              </a:extLst>
            </p:cNvPr>
            <p:cNvGrpSpPr/>
            <p:nvPr/>
          </p:nvGrpSpPr>
          <p:grpSpPr>
            <a:xfrm>
              <a:off x="5506451" y="2663123"/>
              <a:ext cx="2182249" cy="1105473"/>
              <a:chOff x="5977402" y="2407830"/>
              <a:chExt cx="2909665" cy="1473964"/>
            </a:xfrm>
          </p:grpSpPr>
          <p:sp>
            <p:nvSpPr>
              <p:cNvPr id="20" name="TextBox 19">
                <a:extLst>
                  <a:ext uri="{FF2B5EF4-FFF2-40B4-BE49-F238E27FC236}">
                    <a16:creationId xmlns:a16="http://schemas.microsoft.com/office/drawing/2014/main" id="{24CDD033-94C7-4313-9BDF-DF6759FBA3EE}"/>
                  </a:ext>
                </a:extLst>
              </p:cNvPr>
              <p:cNvSpPr txBox="1"/>
              <p:nvPr/>
            </p:nvSpPr>
            <p:spPr>
              <a:xfrm>
                <a:off x="5977402" y="2408710"/>
                <a:ext cx="1079783" cy="400109"/>
              </a:xfrm>
              <a:prstGeom prst="rect">
                <a:avLst/>
              </a:prstGeom>
              <a:noFill/>
            </p:spPr>
            <p:txBody>
              <a:bodyPr wrap="none" rtlCol="0">
                <a:noAutofit/>
              </a:bodyPr>
              <a:lstStyle/>
              <a:p>
                <a:pPr defTabSz="681072">
                  <a:defRPr/>
                </a:pPr>
                <a:r>
                  <a:rPr lang="en-US" sz="1350" kern="0" dirty="0">
                    <a:solidFill>
                      <a:sysClr val="windowText" lastClr="000000"/>
                    </a:solidFill>
                  </a:rPr>
                  <a:t>&lt;We,1&gt;</a:t>
                </a:r>
              </a:p>
            </p:txBody>
          </p:sp>
          <p:sp>
            <p:nvSpPr>
              <p:cNvPr id="21" name="TextBox 20">
                <a:extLst>
                  <a:ext uri="{FF2B5EF4-FFF2-40B4-BE49-F238E27FC236}">
                    <a16:creationId xmlns:a16="http://schemas.microsoft.com/office/drawing/2014/main" id="{338A990A-A5CD-49A3-8C91-0FFA096A62E1}"/>
                  </a:ext>
                </a:extLst>
              </p:cNvPr>
              <p:cNvSpPr txBox="1"/>
              <p:nvPr/>
            </p:nvSpPr>
            <p:spPr>
              <a:xfrm>
                <a:off x="5977402" y="2766369"/>
                <a:ext cx="1011388" cy="400109"/>
              </a:xfrm>
              <a:prstGeom prst="rect">
                <a:avLst/>
              </a:prstGeom>
              <a:noFill/>
            </p:spPr>
            <p:txBody>
              <a:bodyPr wrap="none" rtlCol="0">
                <a:noAutofit/>
              </a:bodyPr>
              <a:lstStyle/>
              <a:p>
                <a:pPr defTabSz="681072">
                  <a:defRPr/>
                </a:pPr>
                <a:r>
                  <a:rPr lang="en-US" sz="1350" kern="0" dirty="0">
                    <a:solidFill>
                      <a:sysClr val="windowText" lastClr="000000"/>
                    </a:solidFill>
                  </a:rPr>
                  <a:t>&lt;the,1&gt;</a:t>
                </a:r>
              </a:p>
            </p:txBody>
          </p:sp>
          <p:sp>
            <p:nvSpPr>
              <p:cNvPr id="22" name="TextBox 21">
                <a:extLst>
                  <a:ext uri="{FF2B5EF4-FFF2-40B4-BE49-F238E27FC236}">
                    <a16:creationId xmlns:a16="http://schemas.microsoft.com/office/drawing/2014/main" id="{772D2613-2C32-41BC-B73D-B3F0D72B49AC}"/>
                  </a:ext>
                </a:extLst>
              </p:cNvPr>
              <p:cNvSpPr txBox="1"/>
              <p:nvPr/>
            </p:nvSpPr>
            <p:spPr>
              <a:xfrm>
                <a:off x="5977402" y="3124026"/>
                <a:ext cx="1387560" cy="400109"/>
              </a:xfrm>
              <a:prstGeom prst="rect">
                <a:avLst/>
              </a:prstGeom>
              <a:noFill/>
            </p:spPr>
            <p:txBody>
              <a:bodyPr wrap="none" rtlCol="0">
                <a:noAutofit/>
              </a:bodyPr>
              <a:lstStyle/>
              <a:p>
                <a:pPr defTabSz="681072">
                  <a:defRPr/>
                </a:pPr>
                <a:r>
                  <a:rPr lang="en-US" sz="1350" kern="0" dirty="0">
                    <a:solidFill>
                      <a:sysClr val="windowText" lastClr="000000"/>
                    </a:solidFill>
                  </a:rPr>
                  <a:t>&lt;people,1&gt;</a:t>
                </a:r>
              </a:p>
            </p:txBody>
          </p:sp>
          <p:sp>
            <p:nvSpPr>
              <p:cNvPr id="23" name="TextBox 22">
                <a:extLst>
                  <a:ext uri="{FF2B5EF4-FFF2-40B4-BE49-F238E27FC236}">
                    <a16:creationId xmlns:a16="http://schemas.microsoft.com/office/drawing/2014/main" id="{74CBA6C1-BACC-45CB-B889-7DC0B969D5BF}"/>
                  </a:ext>
                </a:extLst>
              </p:cNvPr>
              <p:cNvSpPr txBox="1"/>
              <p:nvPr/>
            </p:nvSpPr>
            <p:spPr>
              <a:xfrm>
                <a:off x="5977402" y="3481685"/>
                <a:ext cx="885285" cy="400109"/>
              </a:xfrm>
              <a:prstGeom prst="rect">
                <a:avLst/>
              </a:prstGeom>
              <a:noFill/>
            </p:spPr>
            <p:txBody>
              <a:bodyPr wrap="none" rtlCol="0">
                <a:noAutofit/>
              </a:bodyPr>
              <a:lstStyle/>
              <a:p>
                <a:pPr defTabSz="681072">
                  <a:defRPr/>
                </a:pPr>
                <a:r>
                  <a:rPr lang="en-US" sz="1350" kern="0" dirty="0">
                    <a:solidFill>
                      <a:sysClr val="windowText" lastClr="000000"/>
                    </a:solidFill>
                  </a:rPr>
                  <a:t>&lt;in,1&gt;</a:t>
                </a:r>
              </a:p>
            </p:txBody>
          </p:sp>
          <p:cxnSp>
            <p:nvCxnSpPr>
              <p:cNvPr id="24" name="Straight Arrow Connector 23">
                <a:extLst>
                  <a:ext uri="{FF2B5EF4-FFF2-40B4-BE49-F238E27FC236}">
                    <a16:creationId xmlns:a16="http://schemas.microsoft.com/office/drawing/2014/main" id="{5C18A0E4-96E0-4284-A236-2471C990D9A1}"/>
                  </a:ext>
                </a:extLst>
              </p:cNvPr>
              <p:cNvCxnSpPr>
                <a:cxnSpLocks/>
              </p:cNvCxnSpPr>
              <p:nvPr/>
            </p:nvCxnSpPr>
            <p:spPr>
              <a:xfrm flipH="1">
                <a:off x="7307027" y="2407830"/>
                <a:ext cx="1" cy="1361619"/>
              </a:xfrm>
              <a:prstGeom prst="straightConnector1">
                <a:avLst/>
              </a:prstGeom>
              <a:noFill/>
              <a:ln w="38100" cap="flat" cmpd="sng" algn="ctr">
                <a:solidFill>
                  <a:schemeClr val="accent1"/>
                </a:solidFill>
                <a:prstDash val="solid"/>
                <a:tailEnd type="arrow"/>
              </a:ln>
              <a:effectLst/>
            </p:spPr>
          </p:cxnSp>
          <p:sp>
            <p:nvSpPr>
              <p:cNvPr id="25" name="TextBox 24">
                <a:extLst>
                  <a:ext uri="{FF2B5EF4-FFF2-40B4-BE49-F238E27FC236}">
                    <a16:creationId xmlns:a16="http://schemas.microsoft.com/office/drawing/2014/main" id="{0FF262E5-D334-440A-BA1B-BA14475AE1E7}"/>
                  </a:ext>
                </a:extLst>
              </p:cNvPr>
              <p:cNvSpPr txBox="1"/>
              <p:nvPr/>
            </p:nvSpPr>
            <p:spPr>
              <a:xfrm>
                <a:off x="7640573" y="2407830"/>
                <a:ext cx="1246494" cy="400109"/>
              </a:xfrm>
              <a:prstGeom prst="rect">
                <a:avLst/>
              </a:prstGeom>
              <a:noFill/>
            </p:spPr>
            <p:txBody>
              <a:bodyPr wrap="none" rtlCol="0">
                <a:noAutofit/>
              </a:bodyPr>
              <a:lstStyle/>
              <a:p>
                <a:pPr defTabSz="681072">
                  <a:defRPr/>
                </a:pPr>
                <a:r>
                  <a:rPr lang="en-US" sz="1350" kern="0" dirty="0">
                    <a:solidFill>
                      <a:sysClr val="windowText" lastClr="000000"/>
                    </a:solidFill>
                  </a:rPr>
                  <a:t>&lt;order,1&gt;</a:t>
                </a:r>
              </a:p>
            </p:txBody>
          </p:sp>
          <p:sp>
            <p:nvSpPr>
              <p:cNvPr id="26" name="TextBox 25">
                <a:extLst>
                  <a:ext uri="{FF2B5EF4-FFF2-40B4-BE49-F238E27FC236}">
                    <a16:creationId xmlns:a16="http://schemas.microsoft.com/office/drawing/2014/main" id="{5498186E-B6E7-43B6-ADE1-4EF9FBFBAF39}"/>
                  </a:ext>
                </a:extLst>
              </p:cNvPr>
              <p:cNvSpPr txBox="1"/>
              <p:nvPr/>
            </p:nvSpPr>
            <p:spPr>
              <a:xfrm>
                <a:off x="7640573" y="2765489"/>
                <a:ext cx="910933" cy="400109"/>
              </a:xfrm>
              <a:prstGeom prst="rect">
                <a:avLst/>
              </a:prstGeom>
              <a:noFill/>
            </p:spPr>
            <p:txBody>
              <a:bodyPr wrap="none" rtlCol="0">
                <a:noAutofit/>
              </a:bodyPr>
              <a:lstStyle/>
              <a:p>
                <a:pPr defTabSz="681072">
                  <a:defRPr/>
                </a:pPr>
                <a:r>
                  <a:rPr lang="en-US" sz="1350" kern="0" dirty="0">
                    <a:solidFill>
                      <a:sysClr val="windowText" lastClr="000000"/>
                    </a:solidFill>
                  </a:rPr>
                  <a:t>&lt;to,1&gt;</a:t>
                </a:r>
              </a:p>
            </p:txBody>
          </p:sp>
          <p:sp>
            <p:nvSpPr>
              <p:cNvPr id="27" name="TextBox 26">
                <a:extLst>
                  <a:ext uri="{FF2B5EF4-FFF2-40B4-BE49-F238E27FC236}">
                    <a16:creationId xmlns:a16="http://schemas.microsoft.com/office/drawing/2014/main" id="{F022E8E0-5234-4DBF-867A-39CA3B197B76}"/>
                  </a:ext>
                </a:extLst>
              </p:cNvPr>
              <p:cNvSpPr txBox="1"/>
              <p:nvPr/>
            </p:nvSpPr>
            <p:spPr>
              <a:xfrm>
                <a:off x="7640573" y="3123146"/>
                <a:ext cx="1156726" cy="400109"/>
              </a:xfrm>
              <a:prstGeom prst="rect">
                <a:avLst/>
              </a:prstGeom>
              <a:noFill/>
            </p:spPr>
            <p:txBody>
              <a:bodyPr wrap="none" rtlCol="0">
                <a:noAutofit/>
              </a:bodyPr>
              <a:lstStyle/>
              <a:p>
                <a:pPr defTabSz="681072">
                  <a:defRPr/>
                </a:pPr>
                <a:r>
                  <a:rPr lang="en-US" sz="1350" kern="0" dirty="0">
                    <a:solidFill>
                      <a:sysClr val="windowText" lastClr="000000"/>
                    </a:solidFill>
                  </a:rPr>
                  <a:t>&lt;form,1&gt;</a:t>
                </a:r>
              </a:p>
            </p:txBody>
          </p:sp>
          <p:sp>
            <p:nvSpPr>
              <p:cNvPr id="28" name="TextBox 27">
                <a:extLst>
                  <a:ext uri="{FF2B5EF4-FFF2-40B4-BE49-F238E27FC236}">
                    <a16:creationId xmlns:a16="http://schemas.microsoft.com/office/drawing/2014/main" id="{55B37E65-CCCA-4E4E-BFBC-EAE851E88550}"/>
                  </a:ext>
                </a:extLst>
              </p:cNvPr>
              <p:cNvSpPr txBox="1"/>
              <p:nvPr/>
            </p:nvSpPr>
            <p:spPr>
              <a:xfrm>
                <a:off x="7640573" y="3480805"/>
                <a:ext cx="861774" cy="400109"/>
              </a:xfrm>
              <a:prstGeom prst="rect">
                <a:avLst/>
              </a:prstGeom>
              <a:noFill/>
            </p:spPr>
            <p:txBody>
              <a:bodyPr wrap="none" rtlCol="0">
                <a:noAutofit/>
              </a:bodyPr>
              <a:lstStyle/>
              <a:p>
                <a:pPr defTabSz="681072">
                  <a:defRPr/>
                </a:pPr>
                <a:r>
                  <a:rPr lang="en-US" sz="1350" kern="0" dirty="0">
                    <a:solidFill>
                      <a:sysClr val="windowText" lastClr="000000"/>
                    </a:solidFill>
                  </a:rPr>
                  <a:t>&lt;a,1&gt;</a:t>
                </a:r>
              </a:p>
            </p:txBody>
          </p:sp>
        </p:grpSp>
      </p:grpSp>
      <p:grpSp>
        <p:nvGrpSpPr>
          <p:cNvPr id="34" name="Group 33">
            <a:extLst>
              <a:ext uri="{FF2B5EF4-FFF2-40B4-BE49-F238E27FC236}">
                <a16:creationId xmlns:a16="http://schemas.microsoft.com/office/drawing/2014/main" id="{900DFAF1-574B-4D9F-AC54-52F15F181335}"/>
              </a:ext>
            </a:extLst>
          </p:cNvPr>
          <p:cNvGrpSpPr/>
          <p:nvPr/>
        </p:nvGrpSpPr>
        <p:grpSpPr>
          <a:xfrm>
            <a:off x="3674811" y="4465806"/>
            <a:ext cx="4206634" cy="1212223"/>
            <a:chOff x="3674811" y="3796321"/>
            <a:chExt cx="4206634" cy="1212223"/>
          </a:xfrm>
        </p:grpSpPr>
        <p:grpSp>
          <p:nvGrpSpPr>
            <p:cNvPr id="35" name="Group 34">
              <a:extLst>
                <a:ext uri="{FF2B5EF4-FFF2-40B4-BE49-F238E27FC236}">
                  <a16:creationId xmlns:a16="http://schemas.microsoft.com/office/drawing/2014/main" id="{384612CC-FEFA-4020-9D57-5FBEF1D9D971}"/>
                </a:ext>
              </a:extLst>
            </p:cNvPr>
            <p:cNvGrpSpPr/>
            <p:nvPr/>
          </p:nvGrpSpPr>
          <p:grpSpPr>
            <a:xfrm>
              <a:off x="5414956" y="3923766"/>
              <a:ext cx="2466489" cy="820723"/>
              <a:chOff x="5855348" y="4088687"/>
              <a:chExt cx="3288652" cy="1094298"/>
            </a:xfrm>
          </p:grpSpPr>
          <p:grpSp>
            <p:nvGrpSpPr>
              <p:cNvPr id="42" name="Group 41">
                <a:extLst>
                  <a:ext uri="{FF2B5EF4-FFF2-40B4-BE49-F238E27FC236}">
                    <a16:creationId xmlns:a16="http://schemas.microsoft.com/office/drawing/2014/main" id="{73C73F4E-FD6A-4A51-8F9B-2D09451DA607}"/>
                  </a:ext>
                </a:extLst>
              </p:cNvPr>
              <p:cNvGrpSpPr/>
              <p:nvPr/>
            </p:nvGrpSpPr>
            <p:grpSpPr>
              <a:xfrm>
                <a:off x="5855348" y="4088687"/>
                <a:ext cx="2618787" cy="1094298"/>
                <a:chOff x="2351433" y="1046709"/>
                <a:chExt cx="2618787" cy="1094298"/>
              </a:xfrm>
            </p:grpSpPr>
            <p:sp>
              <p:nvSpPr>
                <p:cNvPr id="44" name="TextBox 43">
                  <a:extLst>
                    <a:ext uri="{FF2B5EF4-FFF2-40B4-BE49-F238E27FC236}">
                      <a16:creationId xmlns:a16="http://schemas.microsoft.com/office/drawing/2014/main" id="{5D70F15A-2E49-4DE1-931C-7C2CB6D10DD3}"/>
                    </a:ext>
                  </a:extLst>
                </p:cNvPr>
                <p:cNvSpPr txBox="1"/>
                <p:nvPr/>
              </p:nvSpPr>
              <p:spPr>
                <a:xfrm>
                  <a:off x="2561743" y="1156121"/>
                  <a:ext cx="2408477" cy="984886"/>
                </a:xfrm>
                <a:prstGeom prst="rect">
                  <a:avLst/>
                </a:prstGeom>
                <a:noFill/>
                <a:ln w="28575">
                  <a:solidFill>
                    <a:srgbClr val="595959"/>
                  </a:solidFill>
                </a:ln>
              </p:spPr>
              <p:txBody>
                <a:bodyPr wrap="square" rtlCol="0" anchor="ctr">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The shuffle/sort phase combines pairs with the same key.</a:t>
                  </a:r>
                </a:p>
              </p:txBody>
            </p:sp>
            <p:sp>
              <p:nvSpPr>
                <p:cNvPr id="46" name="Oval 45">
                  <a:extLst>
                    <a:ext uri="{FF2B5EF4-FFF2-40B4-BE49-F238E27FC236}">
                      <a16:creationId xmlns:a16="http://schemas.microsoft.com/office/drawing/2014/main" id="{7153FFCB-09B4-40F4-AC55-7533F90662AC}"/>
                    </a:ext>
                  </a:extLst>
                </p:cNvPr>
                <p:cNvSpPr/>
                <p:nvPr/>
              </p:nvSpPr>
              <p:spPr>
                <a:xfrm>
                  <a:off x="2351433" y="1046709"/>
                  <a:ext cx="329184" cy="330512"/>
                </a:xfrm>
                <a:prstGeom prst="ellipse">
                  <a:avLst/>
                </a:prstGeom>
                <a:solidFill>
                  <a:srgbClr val="595959"/>
                </a:solidFill>
                <a:ln w="25400" cap="flat" cmpd="sng" algn="ctr">
                  <a:noFill/>
                  <a:prstDash val="solid"/>
                </a:ln>
                <a:effectLst/>
              </p:spPr>
              <p:txBody>
                <a:bodyPr lIns="0" tIns="0" rIns="0" bIns="0" rtlCol="0" anchor="ctr">
                  <a:noAutofit/>
                </a:bodyPr>
                <a:lstStyle/>
                <a:p>
                  <a:pPr algn="ctr" defTabSz="681072">
                    <a:defRPr/>
                  </a:pPr>
                  <a:r>
                    <a:rPr lang="en-US" sz="1400" kern="0" dirty="0">
                      <a:solidFill>
                        <a:srgbClr val="F9F9F9"/>
                      </a:solidFill>
                      <a:latin typeface="Sherman Sans Book" pitchFamily="50" charset="0"/>
                      <a:ea typeface="Sherman Sans Book" pitchFamily="50" charset="0"/>
                    </a:rPr>
                    <a:t>3</a:t>
                  </a:r>
                </a:p>
              </p:txBody>
            </p:sp>
          </p:grpSp>
          <p:pic>
            <p:nvPicPr>
              <p:cNvPr id="43" name="Picture 42" descr="icon_name_node.png">
                <a:extLst>
                  <a:ext uri="{FF2B5EF4-FFF2-40B4-BE49-F238E27FC236}">
                    <a16:creationId xmlns:a16="http://schemas.microsoft.com/office/drawing/2014/main" id="{3D441996-BECD-4C84-9D23-A7197B85DB1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8562074" y="4418862"/>
                <a:ext cx="581926" cy="581926"/>
              </a:xfrm>
              <a:prstGeom prst="rect">
                <a:avLst/>
              </a:prstGeom>
            </p:spPr>
          </p:pic>
        </p:grpSp>
        <p:grpSp>
          <p:nvGrpSpPr>
            <p:cNvPr id="36" name="Group 35">
              <a:extLst>
                <a:ext uri="{FF2B5EF4-FFF2-40B4-BE49-F238E27FC236}">
                  <a16:creationId xmlns:a16="http://schemas.microsoft.com/office/drawing/2014/main" id="{B1D9D952-BB1F-49DC-9A30-62AD3F8E17EE}"/>
                </a:ext>
              </a:extLst>
            </p:cNvPr>
            <p:cNvGrpSpPr/>
            <p:nvPr/>
          </p:nvGrpSpPr>
          <p:grpSpPr>
            <a:xfrm>
              <a:off x="3674811" y="3796321"/>
              <a:ext cx="1861407" cy="1212223"/>
              <a:chOff x="3535216" y="3918758"/>
              <a:chExt cx="2481876" cy="1616296"/>
            </a:xfrm>
          </p:grpSpPr>
          <p:cxnSp>
            <p:nvCxnSpPr>
              <p:cNvPr id="37" name="Straight Arrow Connector 36">
                <a:extLst>
                  <a:ext uri="{FF2B5EF4-FFF2-40B4-BE49-F238E27FC236}">
                    <a16:creationId xmlns:a16="http://schemas.microsoft.com/office/drawing/2014/main" id="{5E5F0DA4-6D13-4F09-9AC8-4CCB93BADBC1}"/>
                  </a:ext>
                </a:extLst>
              </p:cNvPr>
              <p:cNvCxnSpPr>
                <a:cxnSpLocks/>
              </p:cNvCxnSpPr>
              <p:nvPr/>
            </p:nvCxnSpPr>
            <p:spPr>
              <a:xfrm flipH="1">
                <a:off x="4133899" y="3918758"/>
                <a:ext cx="704083" cy="0"/>
              </a:xfrm>
              <a:prstGeom prst="straightConnector1">
                <a:avLst/>
              </a:prstGeom>
              <a:noFill/>
              <a:ln w="38100" cap="flat" cmpd="sng" algn="ctr">
                <a:solidFill>
                  <a:schemeClr val="accent1"/>
                </a:solidFill>
                <a:prstDash val="solid"/>
                <a:tailEnd type="arrow"/>
              </a:ln>
              <a:effectLst/>
            </p:spPr>
          </p:cxnSp>
          <p:sp>
            <p:nvSpPr>
              <p:cNvPr id="38" name="TextBox 37">
                <a:extLst>
                  <a:ext uri="{FF2B5EF4-FFF2-40B4-BE49-F238E27FC236}">
                    <a16:creationId xmlns:a16="http://schemas.microsoft.com/office/drawing/2014/main" id="{5C8E3419-EA3D-4255-AAB1-02678D9EB170}"/>
                  </a:ext>
                </a:extLst>
              </p:cNvPr>
              <p:cNvSpPr txBox="1"/>
              <p:nvPr/>
            </p:nvSpPr>
            <p:spPr>
              <a:xfrm>
                <a:off x="3535216" y="3995393"/>
                <a:ext cx="1806478" cy="400109"/>
              </a:xfrm>
              <a:prstGeom prst="rect">
                <a:avLst/>
              </a:prstGeom>
              <a:noFill/>
            </p:spPr>
            <p:txBody>
              <a:bodyPr wrap="none" rtlCol="0">
                <a:noAutofit/>
              </a:bodyPr>
              <a:lstStyle/>
              <a:p>
                <a:pPr defTabSz="681072">
                  <a:defRPr/>
                </a:pPr>
                <a:r>
                  <a:rPr lang="en-US" sz="1350" kern="0" dirty="0">
                    <a:solidFill>
                      <a:sysClr val="windowText" lastClr="000000"/>
                    </a:solidFill>
                  </a:rPr>
                  <a:t>&lt;We, (1,1,1,1)&gt;</a:t>
                </a:r>
              </a:p>
            </p:txBody>
          </p:sp>
          <p:sp>
            <p:nvSpPr>
              <p:cNvPr id="39" name="TextBox 38">
                <a:extLst>
                  <a:ext uri="{FF2B5EF4-FFF2-40B4-BE49-F238E27FC236}">
                    <a16:creationId xmlns:a16="http://schemas.microsoft.com/office/drawing/2014/main" id="{40FAEA8F-4AC3-4E29-A009-D09EBC2A1405}"/>
                  </a:ext>
                </a:extLst>
              </p:cNvPr>
              <p:cNvSpPr txBox="1"/>
              <p:nvPr/>
            </p:nvSpPr>
            <p:spPr>
              <a:xfrm>
                <a:off x="3535216" y="4375243"/>
                <a:ext cx="2481876" cy="400109"/>
              </a:xfrm>
              <a:prstGeom prst="rect">
                <a:avLst/>
              </a:prstGeom>
              <a:noFill/>
            </p:spPr>
            <p:txBody>
              <a:bodyPr wrap="none" rtlCol="0">
                <a:noAutofit/>
              </a:bodyPr>
              <a:lstStyle/>
              <a:p>
                <a:pPr defTabSz="681072">
                  <a:defRPr/>
                </a:pPr>
                <a:r>
                  <a:rPr lang="en-US" sz="1350" kern="0" dirty="0">
                    <a:solidFill>
                      <a:sysClr val="windowText" lastClr="000000"/>
                    </a:solidFill>
                  </a:rPr>
                  <a:t>&lt;the, (1,1,1,1,1,1,1,...)&gt;</a:t>
                </a:r>
              </a:p>
            </p:txBody>
          </p:sp>
          <p:sp>
            <p:nvSpPr>
              <p:cNvPr id="40" name="TextBox 39">
                <a:extLst>
                  <a:ext uri="{FF2B5EF4-FFF2-40B4-BE49-F238E27FC236}">
                    <a16:creationId xmlns:a16="http://schemas.microsoft.com/office/drawing/2014/main" id="{68DA5AAB-29EB-4E5F-A885-3387FE2196A7}"/>
                  </a:ext>
                </a:extLst>
              </p:cNvPr>
              <p:cNvSpPr txBox="1"/>
              <p:nvPr/>
            </p:nvSpPr>
            <p:spPr>
              <a:xfrm>
                <a:off x="3535216" y="4755095"/>
                <a:ext cx="2293791" cy="400109"/>
              </a:xfrm>
              <a:prstGeom prst="rect">
                <a:avLst/>
              </a:prstGeom>
              <a:noFill/>
            </p:spPr>
            <p:txBody>
              <a:bodyPr wrap="none" rtlCol="0">
                <a:noAutofit/>
              </a:bodyPr>
              <a:lstStyle/>
              <a:p>
                <a:pPr defTabSz="681072">
                  <a:defRPr/>
                </a:pPr>
                <a:r>
                  <a:rPr lang="en-US" sz="1350" kern="0" dirty="0">
                    <a:solidFill>
                      <a:sysClr val="windowText" lastClr="000000"/>
                    </a:solidFill>
                  </a:rPr>
                  <a:t>&lt;people, (1,1,1,1,1)&gt;</a:t>
                </a:r>
              </a:p>
            </p:txBody>
          </p:sp>
          <p:sp>
            <p:nvSpPr>
              <p:cNvPr id="41" name="TextBox 40">
                <a:extLst>
                  <a:ext uri="{FF2B5EF4-FFF2-40B4-BE49-F238E27FC236}">
                    <a16:creationId xmlns:a16="http://schemas.microsoft.com/office/drawing/2014/main" id="{A8532119-A651-4D49-AEC4-708F25FD772A}"/>
                  </a:ext>
                </a:extLst>
              </p:cNvPr>
              <p:cNvSpPr txBox="1"/>
              <p:nvPr/>
            </p:nvSpPr>
            <p:spPr>
              <a:xfrm>
                <a:off x="3535216" y="5134945"/>
                <a:ext cx="1344812" cy="400109"/>
              </a:xfrm>
              <a:prstGeom prst="rect">
                <a:avLst/>
              </a:prstGeom>
              <a:noFill/>
            </p:spPr>
            <p:txBody>
              <a:bodyPr wrap="none" rtlCol="0">
                <a:noAutofit/>
              </a:bodyPr>
              <a:lstStyle/>
              <a:p>
                <a:pPr defTabSz="681072">
                  <a:defRPr/>
                </a:pPr>
                <a:r>
                  <a:rPr lang="en-US" sz="1350" kern="0" dirty="0">
                    <a:solidFill>
                      <a:sysClr val="windowText" lastClr="000000"/>
                    </a:solidFill>
                  </a:rPr>
                  <a:t>&lt;form, (1)&gt;</a:t>
                </a:r>
              </a:p>
            </p:txBody>
          </p:sp>
        </p:grpSp>
      </p:grpSp>
      <p:grpSp>
        <p:nvGrpSpPr>
          <p:cNvPr id="47" name="Group 46">
            <a:extLst>
              <a:ext uri="{FF2B5EF4-FFF2-40B4-BE49-F238E27FC236}">
                <a16:creationId xmlns:a16="http://schemas.microsoft.com/office/drawing/2014/main" id="{B1D49616-08F2-4A04-A141-1E63D2FC8A62}"/>
              </a:ext>
            </a:extLst>
          </p:cNvPr>
          <p:cNvGrpSpPr/>
          <p:nvPr/>
        </p:nvGrpSpPr>
        <p:grpSpPr>
          <a:xfrm>
            <a:off x="974119" y="4099618"/>
            <a:ext cx="2700692" cy="2160601"/>
            <a:chOff x="974119" y="3430133"/>
            <a:chExt cx="2700692" cy="2160601"/>
          </a:xfrm>
        </p:grpSpPr>
        <p:grpSp>
          <p:nvGrpSpPr>
            <p:cNvPr id="48" name="Group 47">
              <a:extLst>
                <a:ext uri="{FF2B5EF4-FFF2-40B4-BE49-F238E27FC236}">
                  <a16:creationId xmlns:a16="http://schemas.microsoft.com/office/drawing/2014/main" id="{8FC432F8-6D8B-473C-93B3-15C4DA4C38E8}"/>
                </a:ext>
              </a:extLst>
            </p:cNvPr>
            <p:cNvGrpSpPr/>
            <p:nvPr/>
          </p:nvGrpSpPr>
          <p:grpSpPr>
            <a:xfrm>
              <a:off x="974119" y="3430133"/>
              <a:ext cx="2700692" cy="838771"/>
              <a:chOff x="96286" y="3474339"/>
              <a:chExt cx="3361738" cy="1090562"/>
            </a:xfrm>
          </p:grpSpPr>
          <p:grpSp>
            <p:nvGrpSpPr>
              <p:cNvPr id="56" name="Group 55">
                <a:extLst>
                  <a:ext uri="{FF2B5EF4-FFF2-40B4-BE49-F238E27FC236}">
                    <a16:creationId xmlns:a16="http://schemas.microsoft.com/office/drawing/2014/main" id="{C9043A8D-7568-483E-93F4-0BED4B769A9B}"/>
                  </a:ext>
                </a:extLst>
              </p:cNvPr>
              <p:cNvGrpSpPr/>
              <p:nvPr/>
            </p:nvGrpSpPr>
            <p:grpSpPr>
              <a:xfrm>
                <a:off x="636968" y="3474339"/>
                <a:ext cx="2821056" cy="1090562"/>
                <a:chOff x="2205078" y="1013526"/>
                <a:chExt cx="2821056" cy="1090562"/>
              </a:xfrm>
            </p:grpSpPr>
            <p:sp>
              <p:nvSpPr>
                <p:cNvPr id="58" name="TextBox 57">
                  <a:extLst>
                    <a:ext uri="{FF2B5EF4-FFF2-40B4-BE49-F238E27FC236}">
                      <a16:creationId xmlns:a16="http://schemas.microsoft.com/office/drawing/2014/main" id="{52FE04AD-4C42-48C1-B927-C359AC77AA69}"/>
                    </a:ext>
                  </a:extLst>
                </p:cNvPr>
                <p:cNvSpPr txBox="1"/>
                <p:nvPr/>
              </p:nvSpPr>
              <p:spPr>
                <a:xfrm>
                  <a:off x="2417712" y="1143684"/>
                  <a:ext cx="2608422" cy="960404"/>
                </a:xfrm>
                <a:prstGeom prst="rect">
                  <a:avLst/>
                </a:prstGeom>
                <a:noFill/>
                <a:ln w="28575">
                  <a:solidFill>
                    <a:srgbClr val="595959"/>
                  </a:solidFill>
                </a:ln>
              </p:spPr>
              <p:txBody>
                <a:bodyPr wrap="square" rtlCol="0" anchor="ctr">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The Reducers add up the “1s” and output each word and its count.</a:t>
                  </a:r>
                </a:p>
              </p:txBody>
            </p:sp>
            <p:sp>
              <p:nvSpPr>
                <p:cNvPr id="60" name="Oval 59">
                  <a:extLst>
                    <a:ext uri="{FF2B5EF4-FFF2-40B4-BE49-F238E27FC236}">
                      <a16:creationId xmlns:a16="http://schemas.microsoft.com/office/drawing/2014/main" id="{0ED1FC6A-092B-4A2A-8540-F448C6F2BC69}"/>
                    </a:ext>
                  </a:extLst>
                </p:cNvPr>
                <p:cNvSpPr/>
                <p:nvPr/>
              </p:nvSpPr>
              <p:spPr>
                <a:xfrm>
                  <a:off x="2205078" y="1013526"/>
                  <a:ext cx="305140" cy="321001"/>
                </a:xfrm>
                <a:prstGeom prst="ellipse">
                  <a:avLst/>
                </a:prstGeom>
                <a:solidFill>
                  <a:srgbClr val="595959"/>
                </a:solidFill>
                <a:ln w="25400" cap="flat" cmpd="sng" algn="ctr">
                  <a:noFill/>
                  <a:prstDash val="solid"/>
                </a:ln>
                <a:effectLst/>
              </p:spPr>
              <p:txBody>
                <a:bodyPr lIns="0" tIns="0" rIns="0" bIns="0" rtlCol="0" anchor="ctr">
                  <a:noAutofit/>
                </a:bodyPr>
                <a:lstStyle/>
                <a:p>
                  <a:pPr algn="ctr" defTabSz="681072">
                    <a:defRPr/>
                  </a:pPr>
                  <a:r>
                    <a:rPr lang="en-US" sz="1400" kern="0" dirty="0">
                      <a:solidFill>
                        <a:srgbClr val="F9F9F9"/>
                      </a:solidFill>
                      <a:latin typeface="Sherman Sans Book" pitchFamily="50" charset="0"/>
                      <a:ea typeface="Sherman Sans Book" pitchFamily="50" charset="0"/>
                    </a:rPr>
                    <a:t>4</a:t>
                  </a:r>
                </a:p>
              </p:txBody>
            </p:sp>
          </p:grpSp>
          <p:pic>
            <p:nvPicPr>
              <p:cNvPr id="57" name="Picture 56" descr="icon_name_node.png">
                <a:extLst>
                  <a:ext uri="{FF2B5EF4-FFF2-40B4-BE49-F238E27FC236}">
                    <a16:creationId xmlns:a16="http://schemas.microsoft.com/office/drawing/2014/main" id="{73500096-9DB1-477B-BD70-6D754E641CC1}"/>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96286" y="3804851"/>
                <a:ext cx="581926" cy="581926"/>
              </a:xfrm>
              <a:prstGeom prst="rect">
                <a:avLst/>
              </a:prstGeom>
            </p:spPr>
          </p:pic>
        </p:grpSp>
        <p:grpSp>
          <p:nvGrpSpPr>
            <p:cNvPr id="49" name="Group 48">
              <a:extLst>
                <a:ext uri="{FF2B5EF4-FFF2-40B4-BE49-F238E27FC236}">
                  <a16:creationId xmlns:a16="http://schemas.microsoft.com/office/drawing/2014/main" id="{679D7288-8770-4B10-91FE-E5166C8B40D7}"/>
                </a:ext>
              </a:extLst>
            </p:cNvPr>
            <p:cNvGrpSpPr/>
            <p:nvPr/>
          </p:nvGrpSpPr>
          <p:grpSpPr>
            <a:xfrm>
              <a:off x="1377321" y="4314125"/>
              <a:ext cx="1761176" cy="1276609"/>
              <a:chOff x="471898" y="4609163"/>
              <a:chExt cx="2348235" cy="1702145"/>
            </a:xfrm>
          </p:grpSpPr>
          <p:sp>
            <p:nvSpPr>
              <p:cNvPr id="50" name="TextBox 49">
                <a:extLst>
                  <a:ext uri="{FF2B5EF4-FFF2-40B4-BE49-F238E27FC236}">
                    <a16:creationId xmlns:a16="http://schemas.microsoft.com/office/drawing/2014/main" id="{871E79F5-F0D7-41DE-B0BA-319064FF7502}"/>
                  </a:ext>
                </a:extLst>
              </p:cNvPr>
              <p:cNvSpPr txBox="1"/>
              <p:nvPr/>
            </p:nvSpPr>
            <p:spPr>
              <a:xfrm>
                <a:off x="1368453" y="5080202"/>
                <a:ext cx="1451680" cy="1231106"/>
              </a:xfrm>
              <a:prstGeom prst="rect">
                <a:avLst/>
              </a:prstGeom>
              <a:noFill/>
            </p:spPr>
            <p:txBody>
              <a:bodyPr wrap="none" rtlCol="0">
                <a:noAutofit/>
              </a:bodyPr>
              <a:lstStyle/>
              <a:p>
                <a:pPr defTabSz="681072">
                  <a:defRPr/>
                </a:pPr>
                <a:r>
                  <a:rPr lang="en-US" sz="1350" kern="0" dirty="0">
                    <a:solidFill>
                      <a:sysClr val="windowText" lastClr="000000"/>
                    </a:solidFill>
                  </a:rPr>
                  <a:t>&lt;We, 4&gt;</a:t>
                </a:r>
              </a:p>
              <a:p>
                <a:pPr defTabSz="681072">
                  <a:defRPr/>
                </a:pPr>
                <a:r>
                  <a:rPr lang="en-US" sz="1350" kern="0" dirty="0">
                    <a:solidFill>
                      <a:sysClr val="windowText" lastClr="000000"/>
                    </a:solidFill>
                  </a:rPr>
                  <a:t>&lt;the, 265&gt;</a:t>
                </a:r>
              </a:p>
              <a:p>
                <a:pPr defTabSz="681072">
                  <a:defRPr/>
                </a:pPr>
                <a:r>
                  <a:rPr lang="en-US" sz="1350" kern="0" dirty="0">
                    <a:solidFill>
                      <a:sysClr val="windowText" lastClr="000000"/>
                    </a:solidFill>
                  </a:rPr>
                  <a:t>&lt;people, 5&gt;</a:t>
                </a:r>
              </a:p>
              <a:p>
                <a:pPr defTabSz="681072">
                  <a:defRPr/>
                </a:pPr>
                <a:r>
                  <a:rPr lang="en-US" sz="1350" kern="0" dirty="0">
                    <a:solidFill>
                      <a:sysClr val="windowText" lastClr="000000"/>
                    </a:solidFill>
                  </a:rPr>
                  <a:t>&lt;form, 1&gt;</a:t>
                </a:r>
              </a:p>
            </p:txBody>
          </p:sp>
          <p:grpSp>
            <p:nvGrpSpPr>
              <p:cNvPr id="51" name="Group 50">
                <a:extLst>
                  <a:ext uri="{FF2B5EF4-FFF2-40B4-BE49-F238E27FC236}">
                    <a16:creationId xmlns:a16="http://schemas.microsoft.com/office/drawing/2014/main" id="{934941D9-0F0C-400E-8796-1E9BF6E5CA15}"/>
                  </a:ext>
                </a:extLst>
              </p:cNvPr>
              <p:cNvGrpSpPr/>
              <p:nvPr/>
            </p:nvGrpSpPr>
            <p:grpSpPr>
              <a:xfrm>
                <a:off x="471898" y="5331142"/>
                <a:ext cx="799792" cy="922940"/>
                <a:chOff x="680770" y="1708000"/>
                <a:chExt cx="799792" cy="922940"/>
              </a:xfrm>
            </p:grpSpPr>
            <p:pic>
              <p:nvPicPr>
                <p:cNvPr id="53" name="Picture 52" descr="cluster HDFS.ai">
                  <a:extLst>
                    <a:ext uri="{FF2B5EF4-FFF2-40B4-BE49-F238E27FC236}">
                      <a16:creationId xmlns:a16="http://schemas.microsoft.com/office/drawing/2014/main" id="{D23DB331-CFFF-4BB1-BE91-EC5F6F311C67}"/>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774728" y="1732629"/>
                  <a:ext cx="678488" cy="469900"/>
                </a:xfrm>
                <a:prstGeom prst="rect">
                  <a:avLst/>
                </a:prstGeom>
              </p:spPr>
            </p:pic>
            <p:sp>
              <p:nvSpPr>
                <p:cNvPr id="54" name="Rectangle 53">
                  <a:extLst>
                    <a:ext uri="{FF2B5EF4-FFF2-40B4-BE49-F238E27FC236}">
                      <a16:creationId xmlns:a16="http://schemas.microsoft.com/office/drawing/2014/main" id="{951E8CCF-A338-4EB9-80FA-140C37577381}"/>
                    </a:ext>
                  </a:extLst>
                </p:cNvPr>
                <p:cNvSpPr/>
                <p:nvPr/>
              </p:nvSpPr>
              <p:spPr>
                <a:xfrm>
                  <a:off x="744438" y="1708000"/>
                  <a:ext cx="678754" cy="525538"/>
                </a:xfrm>
                <a:prstGeom prst="rect">
                  <a:avLst/>
                </a:prstGeom>
                <a:noFill/>
                <a:ln w="38100" cap="flat" cmpd="sng" algn="ctr">
                  <a:solidFill>
                    <a:srgbClr val="595959"/>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sp>
              <p:nvSpPr>
                <p:cNvPr id="55" name="TextBox 54">
                  <a:extLst>
                    <a:ext uri="{FF2B5EF4-FFF2-40B4-BE49-F238E27FC236}">
                      <a16:creationId xmlns:a16="http://schemas.microsoft.com/office/drawing/2014/main" id="{3EE71106-1A91-4E7E-BD9E-E990C8280CA5}"/>
                    </a:ext>
                  </a:extLst>
                </p:cNvPr>
                <p:cNvSpPr txBox="1"/>
                <p:nvPr/>
              </p:nvSpPr>
              <p:spPr>
                <a:xfrm>
                  <a:off x="680770" y="2220571"/>
                  <a:ext cx="799792" cy="410369"/>
                </a:xfrm>
                <a:prstGeom prst="rect">
                  <a:avLst/>
                </a:prstGeom>
                <a:noFill/>
              </p:spPr>
              <p:txBody>
                <a:bodyPr wrap="none" rtlCol="0">
                  <a:noAutofit/>
                </a:bodyPr>
                <a:lstStyle/>
                <a:p>
                  <a:pPr defTabSz="681072">
                    <a:defRPr/>
                  </a:pPr>
                  <a:r>
                    <a:rPr lang="en-US" sz="1400" kern="0" dirty="0">
                      <a:solidFill>
                        <a:schemeClr val="tx1">
                          <a:lumMod val="65000"/>
                          <a:lumOff val="35000"/>
                        </a:schemeClr>
                      </a:solidFill>
                      <a:latin typeface="Sherman Sans Book" pitchFamily="50" charset="0"/>
                      <a:ea typeface="Sherman Sans Book" pitchFamily="50" charset="0"/>
                    </a:rPr>
                    <a:t>HDFS</a:t>
                  </a:r>
                </a:p>
              </p:txBody>
            </p:sp>
          </p:grpSp>
          <p:cxnSp>
            <p:nvCxnSpPr>
              <p:cNvPr id="52" name="Straight Arrow Connector 51">
                <a:extLst>
                  <a:ext uri="{FF2B5EF4-FFF2-40B4-BE49-F238E27FC236}">
                    <a16:creationId xmlns:a16="http://schemas.microsoft.com/office/drawing/2014/main" id="{67F106C9-8EF8-4E9E-A500-904D990EF0CD}"/>
                  </a:ext>
                </a:extLst>
              </p:cNvPr>
              <p:cNvCxnSpPr>
                <a:cxnSpLocks/>
              </p:cNvCxnSpPr>
              <p:nvPr/>
            </p:nvCxnSpPr>
            <p:spPr>
              <a:xfrm>
                <a:off x="1872042" y="4609163"/>
                <a:ext cx="0" cy="525782"/>
              </a:xfrm>
              <a:prstGeom prst="straightConnector1">
                <a:avLst/>
              </a:prstGeom>
              <a:noFill/>
              <a:ln w="38100" cap="flat" cmpd="sng" algn="ctr">
                <a:solidFill>
                  <a:schemeClr val="accent1"/>
                </a:solidFill>
                <a:prstDash val="solid"/>
                <a:tailEnd type="arrow"/>
              </a:ln>
              <a:effectLst/>
            </p:spPr>
          </p:cxnSp>
        </p:grpSp>
      </p:grpSp>
    </p:spTree>
    <p:extLst>
      <p:ext uri="{BB962C8B-B14F-4D97-AF65-F5344CB8AC3E}">
        <p14:creationId xmlns:p14="http://schemas.microsoft.com/office/powerpoint/2010/main" val="2617665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29E69C-DA05-44CB-A361-3F37DA464001}"/>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88ECE82A-56FD-408F-8A65-CBE95E9A74A5}"/>
              </a:ext>
            </a:extLst>
          </p:cNvPr>
          <p:cNvSpPr>
            <a:spLocks noGrp="1"/>
          </p:cNvSpPr>
          <p:nvPr>
            <p:ph type="sldNum" sz="quarter" idx="12"/>
          </p:nvPr>
        </p:nvSpPr>
        <p:spPr/>
        <p:txBody>
          <a:bodyPr>
            <a:noAutofit/>
          </a:bodyPr>
          <a:lstStyle/>
          <a:p>
            <a:fld id="{4FAB73BC-B049-4115-A692-8D63A059BFB8}" type="slidenum">
              <a:rPr lang="en-US" smtClean="0"/>
              <a:t>82</a:t>
            </a:fld>
            <a:endParaRPr lang="en-US" dirty="0"/>
          </a:p>
        </p:txBody>
      </p:sp>
      <p:sp>
        <p:nvSpPr>
          <p:cNvPr id="7" name="Document 43">
            <a:extLst>
              <a:ext uri="{FF2B5EF4-FFF2-40B4-BE49-F238E27FC236}">
                <a16:creationId xmlns:a16="http://schemas.microsoft.com/office/drawing/2014/main" id="{7FC5A0B5-CB8D-473A-B223-353D8E5F8657}"/>
              </a:ext>
            </a:extLst>
          </p:cNvPr>
          <p:cNvSpPr/>
          <p:nvPr/>
        </p:nvSpPr>
        <p:spPr>
          <a:xfrm>
            <a:off x="1677591" y="1190201"/>
            <a:ext cx="971550" cy="1028700"/>
          </a:xfrm>
          <a:prstGeom prst="flowChartDocument">
            <a:avLst/>
          </a:prstGeom>
          <a:noFill/>
          <a:ln w="28575" cap="flat" cmpd="sng" algn="ctr">
            <a:solidFill>
              <a:srgbClr val="888888"/>
            </a:solidFill>
            <a:prstDash val="solid"/>
          </a:ln>
          <a:effectLst/>
        </p:spPr>
        <p:txBody>
          <a:bodyPr lIns="68122" tIns="34061" rIns="68122" bIns="34061" rtlCol="0" anchor="ctr">
            <a:noAutofit/>
          </a:bodyPr>
          <a:lstStyle/>
          <a:p>
            <a:pPr algn="ctr" defTabSz="681072">
              <a:defRPr/>
            </a:pPr>
            <a:r>
              <a:rPr lang="en-US" sz="1300" b="1" kern="0" dirty="0">
                <a:solidFill>
                  <a:schemeClr val="tx1">
                    <a:lumMod val="65000"/>
                    <a:lumOff val="35000"/>
                  </a:schemeClr>
                </a:solidFill>
                <a:latin typeface="Sherman Sans Book" pitchFamily="50" charset="0"/>
                <a:ea typeface="Sherman Sans Book" pitchFamily="50" charset="0"/>
              </a:rPr>
              <a:t>Input split</a:t>
            </a:r>
          </a:p>
          <a:p>
            <a:pPr algn="ctr" defTabSz="681072">
              <a:defRPr/>
            </a:pPr>
            <a:endParaRPr lang="en-US" sz="1300" b="1" kern="0" dirty="0">
              <a:solidFill>
                <a:schemeClr val="tx1">
                  <a:lumMod val="65000"/>
                  <a:lumOff val="35000"/>
                </a:schemeClr>
              </a:solidFill>
              <a:latin typeface="Sherman Sans Book" pitchFamily="50" charset="0"/>
              <a:ea typeface="Sherman Sans Book" pitchFamily="50" charset="0"/>
            </a:endParaRPr>
          </a:p>
          <a:p>
            <a:pPr algn="ctr" defTabSz="681072">
              <a:defRPr/>
            </a:pPr>
            <a:endParaRPr lang="en-US" sz="1300" b="1" kern="0" dirty="0">
              <a:solidFill>
                <a:schemeClr val="tx1">
                  <a:lumMod val="65000"/>
                  <a:lumOff val="35000"/>
                </a:schemeClr>
              </a:solidFill>
              <a:latin typeface="Sherman Sans Book" pitchFamily="50" charset="0"/>
              <a:ea typeface="Sherman Sans Book" pitchFamily="50" charset="0"/>
            </a:endParaRPr>
          </a:p>
          <a:p>
            <a:pPr algn="ctr" defTabSz="681072">
              <a:defRPr/>
            </a:pPr>
            <a:endParaRPr lang="en-US" sz="1300" b="1" kern="0" dirty="0">
              <a:solidFill>
                <a:schemeClr val="tx1">
                  <a:lumMod val="65000"/>
                  <a:lumOff val="35000"/>
                </a:schemeClr>
              </a:solidFill>
              <a:latin typeface="Sherman Sans Book" pitchFamily="50" charset="0"/>
              <a:ea typeface="Sherman Sans Book" pitchFamily="50" charset="0"/>
            </a:endParaRPr>
          </a:p>
        </p:txBody>
      </p:sp>
      <p:cxnSp>
        <p:nvCxnSpPr>
          <p:cNvPr id="8" name="Straight Arrow Connector 7">
            <a:extLst>
              <a:ext uri="{FF2B5EF4-FFF2-40B4-BE49-F238E27FC236}">
                <a16:creationId xmlns:a16="http://schemas.microsoft.com/office/drawing/2014/main" id="{F0543BD6-762A-4585-BD77-ECD2544E82DB}"/>
              </a:ext>
            </a:extLst>
          </p:cNvPr>
          <p:cNvCxnSpPr/>
          <p:nvPr/>
        </p:nvCxnSpPr>
        <p:spPr>
          <a:xfrm>
            <a:off x="2087166" y="2257001"/>
            <a:ext cx="0" cy="371475"/>
          </a:xfrm>
          <a:prstGeom prst="straightConnector1">
            <a:avLst/>
          </a:prstGeom>
          <a:noFill/>
          <a:ln w="25400" cap="flat" cmpd="sng" algn="ctr">
            <a:solidFill>
              <a:srgbClr val="595959"/>
            </a:solidFill>
            <a:prstDash val="solid"/>
            <a:tailEnd type="arrow"/>
          </a:ln>
          <a:effectLst/>
        </p:spPr>
      </p:cxnSp>
      <p:cxnSp>
        <p:nvCxnSpPr>
          <p:cNvPr id="9" name="Straight Arrow Connector 8">
            <a:extLst>
              <a:ext uri="{FF2B5EF4-FFF2-40B4-BE49-F238E27FC236}">
                <a16:creationId xmlns:a16="http://schemas.microsoft.com/office/drawing/2014/main" id="{B63BE05D-DD52-470E-A7B1-BE2AEE580807}"/>
              </a:ext>
            </a:extLst>
          </p:cNvPr>
          <p:cNvCxnSpPr/>
          <p:nvPr/>
        </p:nvCxnSpPr>
        <p:spPr>
          <a:xfrm>
            <a:off x="2087166" y="3257126"/>
            <a:ext cx="9525" cy="466725"/>
          </a:xfrm>
          <a:prstGeom prst="straightConnector1">
            <a:avLst/>
          </a:prstGeom>
          <a:noFill/>
          <a:ln w="25400" cap="flat" cmpd="sng" algn="ctr">
            <a:solidFill>
              <a:srgbClr val="595959"/>
            </a:solidFill>
            <a:prstDash val="solid"/>
            <a:tailEnd type="arrow"/>
          </a:ln>
          <a:effectLst/>
        </p:spPr>
      </p:cxnSp>
      <p:grpSp>
        <p:nvGrpSpPr>
          <p:cNvPr id="10" name="Group 9">
            <a:extLst>
              <a:ext uri="{FF2B5EF4-FFF2-40B4-BE49-F238E27FC236}">
                <a16:creationId xmlns:a16="http://schemas.microsoft.com/office/drawing/2014/main" id="{AAF4CF4D-A669-476F-9058-DC251D17D3F6}"/>
              </a:ext>
            </a:extLst>
          </p:cNvPr>
          <p:cNvGrpSpPr/>
          <p:nvPr/>
        </p:nvGrpSpPr>
        <p:grpSpPr>
          <a:xfrm>
            <a:off x="2921355" y="4113954"/>
            <a:ext cx="1676400" cy="1049381"/>
            <a:chOff x="2293352" y="4330134"/>
            <a:chExt cx="2235200" cy="1399172"/>
          </a:xfrm>
        </p:grpSpPr>
        <p:cxnSp>
          <p:nvCxnSpPr>
            <p:cNvPr id="11" name="Straight Arrow Connector 10">
              <a:extLst>
                <a:ext uri="{FF2B5EF4-FFF2-40B4-BE49-F238E27FC236}">
                  <a16:creationId xmlns:a16="http://schemas.microsoft.com/office/drawing/2014/main" id="{4DC007C2-3C75-4679-B531-F3C3843E38C6}"/>
                </a:ext>
              </a:extLst>
            </p:cNvPr>
            <p:cNvCxnSpPr/>
            <p:nvPr/>
          </p:nvCxnSpPr>
          <p:spPr>
            <a:xfrm>
              <a:off x="2293352" y="4330134"/>
              <a:ext cx="2235200" cy="0"/>
            </a:xfrm>
            <a:prstGeom prst="straightConnector1">
              <a:avLst/>
            </a:prstGeom>
            <a:noFill/>
            <a:ln w="25400" cap="flat" cmpd="sng" algn="ctr">
              <a:solidFill>
                <a:srgbClr val="595959"/>
              </a:solidFill>
              <a:prstDash val="solid"/>
              <a:tailEnd type="arrow"/>
            </a:ln>
            <a:effectLst/>
          </p:spPr>
        </p:cxnSp>
        <p:sp>
          <p:nvSpPr>
            <p:cNvPr id="12" name="TextBox 11">
              <a:extLst>
                <a:ext uri="{FF2B5EF4-FFF2-40B4-BE49-F238E27FC236}">
                  <a16:creationId xmlns:a16="http://schemas.microsoft.com/office/drawing/2014/main" id="{01A98AAB-8876-4D03-BE14-9C2D1284DC2C}"/>
                </a:ext>
              </a:extLst>
            </p:cNvPr>
            <p:cNvSpPr txBox="1"/>
            <p:nvPr/>
          </p:nvSpPr>
          <p:spPr>
            <a:xfrm>
              <a:off x="2349500" y="4775200"/>
              <a:ext cx="1841500" cy="954106"/>
            </a:xfrm>
            <a:prstGeom prst="rect">
              <a:avLst/>
            </a:prstGeom>
            <a:noFill/>
          </p:spPr>
          <p:txBody>
            <a:bodyPr wrap="square" rtlCol="0">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The map method outputs &lt;k2,v2&gt; pairs</a:t>
              </a:r>
            </a:p>
          </p:txBody>
        </p:sp>
      </p:grpSp>
      <p:sp>
        <p:nvSpPr>
          <p:cNvPr id="13" name="Rectangle 12">
            <a:extLst>
              <a:ext uri="{FF2B5EF4-FFF2-40B4-BE49-F238E27FC236}">
                <a16:creationId xmlns:a16="http://schemas.microsoft.com/office/drawing/2014/main" id="{14FF4872-0CB0-4FD8-BD8C-21A480EBB2CD}"/>
              </a:ext>
            </a:extLst>
          </p:cNvPr>
          <p:cNvSpPr/>
          <p:nvPr/>
        </p:nvSpPr>
        <p:spPr>
          <a:xfrm>
            <a:off x="4601766" y="3752426"/>
            <a:ext cx="2038350" cy="1685925"/>
          </a:xfrm>
          <a:prstGeom prst="rect">
            <a:avLst/>
          </a:prstGeom>
          <a:solidFill>
            <a:srgbClr val="FFFFFF"/>
          </a:solidFill>
          <a:ln w="25400" cap="flat" cmpd="sng" algn="ctr">
            <a:solidFill>
              <a:srgbClr val="BFBFBF"/>
            </a:solidFill>
            <a:prstDash val="solid"/>
          </a:ln>
          <a:effectLst/>
        </p:spPr>
        <p:txBody>
          <a:bodyPr lIns="68122" tIns="34061" rIns="68122" bIns="34061" rtlCol="0" anchor="ctr">
            <a:noAutofit/>
          </a:bodyPr>
          <a:lstStyle/>
          <a:p>
            <a:pPr algn="ctr" defTabSz="681072">
              <a:defRPr/>
            </a:pPr>
            <a:r>
              <a:rPr lang="en-US" sz="1300" b="1" kern="0" dirty="0">
                <a:solidFill>
                  <a:schemeClr val="tx1">
                    <a:lumMod val="65000"/>
                    <a:lumOff val="35000"/>
                  </a:schemeClr>
                </a:solidFill>
                <a:latin typeface="Sherman Sans Book" pitchFamily="50" charset="0"/>
                <a:ea typeface="Sherman Sans Book" pitchFamily="50" charset="0"/>
              </a:rPr>
              <a:t>MapOutputBuffer</a:t>
            </a:r>
          </a:p>
          <a:p>
            <a:pPr algn="ctr" defTabSz="681072">
              <a:defRPr/>
            </a:pPr>
            <a:endParaRPr lang="en-US" sz="1300" b="1" kern="0" dirty="0">
              <a:solidFill>
                <a:schemeClr val="tx1">
                  <a:lumMod val="65000"/>
                  <a:lumOff val="35000"/>
                </a:schemeClr>
              </a:solidFill>
              <a:latin typeface="Sherman Sans Book" pitchFamily="50" charset="0"/>
              <a:ea typeface="Sherman Sans Book" pitchFamily="50" charset="0"/>
            </a:endParaRPr>
          </a:p>
          <a:p>
            <a:pPr algn="ctr" defTabSz="681072">
              <a:defRPr/>
            </a:pPr>
            <a:endParaRPr lang="en-US" sz="1300" b="1" kern="0" dirty="0">
              <a:solidFill>
                <a:schemeClr val="tx1">
                  <a:lumMod val="65000"/>
                  <a:lumOff val="35000"/>
                </a:schemeClr>
              </a:solidFill>
              <a:latin typeface="Sherman Sans Book" pitchFamily="50" charset="0"/>
              <a:ea typeface="Sherman Sans Book" pitchFamily="50" charset="0"/>
            </a:endParaRPr>
          </a:p>
          <a:p>
            <a:pPr algn="ctr" defTabSz="681072">
              <a:defRPr/>
            </a:pPr>
            <a:endParaRPr lang="en-US" sz="1300" b="1" kern="0" dirty="0">
              <a:solidFill>
                <a:schemeClr val="tx1">
                  <a:lumMod val="65000"/>
                  <a:lumOff val="35000"/>
                </a:schemeClr>
              </a:solidFill>
              <a:latin typeface="Sherman Sans Book" pitchFamily="50" charset="0"/>
              <a:ea typeface="Sherman Sans Book" pitchFamily="50" charset="0"/>
            </a:endParaRPr>
          </a:p>
          <a:p>
            <a:pPr algn="ctr" defTabSz="681072">
              <a:defRPr/>
            </a:pPr>
            <a:endParaRPr lang="en-US" sz="1300" b="1" kern="0" dirty="0">
              <a:solidFill>
                <a:schemeClr val="tx1">
                  <a:lumMod val="65000"/>
                  <a:lumOff val="35000"/>
                </a:schemeClr>
              </a:solidFill>
              <a:latin typeface="Sherman Sans Book" pitchFamily="50" charset="0"/>
              <a:ea typeface="Sherman Sans Book" pitchFamily="50" charset="0"/>
            </a:endParaRPr>
          </a:p>
          <a:p>
            <a:pPr algn="ctr" defTabSz="681072">
              <a:defRPr/>
            </a:pPr>
            <a:endParaRPr lang="en-US" sz="1300" b="1" kern="0" dirty="0">
              <a:solidFill>
                <a:schemeClr val="tx1">
                  <a:lumMod val="65000"/>
                  <a:lumOff val="35000"/>
                </a:schemeClr>
              </a:solidFill>
              <a:latin typeface="Sherman Sans Book" pitchFamily="50" charset="0"/>
              <a:ea typeface="Sherman Sans Book" pitchFamily="50" charset="0"/>
            </a:endParaRPr>
          </a:p>
          <a:p>
            <a:pPr algn="ctr" defTabSz="681072">
              <a:defRPr/>
            </a:pPr>
            <a:endParaRPr lang="en-US" sz="1300" b="1" kern="0" dirty="0">
              <a:solidFill>
                <a:schemeClr val="tx1">
                  <a:lumMod val="65000"/>
                  <a:lumOff val="35000"/>
                </a:schemeClr>
              </a:solidFill>
              <a:latin typeface="Sherman Sans Book" pitchFamily="50" charset="0"/>
              <a:ea typeface="Sherman Sans Book" pitchFamily="50" charset="0"/>
            </a:endParaRPr>
          </a:p>
        </p:txBody>
      </p:sp>
      <p:sp>
        <p:nvSpPr>
          <p:cNvPr id="14" name="Rectangle 13">
            <a:extLst>
              <a:ext uri="{FF2B5EF4-FFF2-40B4-BE49-F238E27FC236}">
                <a16:creationId xmlns:a16="http://schemas.microsoft.com/office/drawing/2014/main" id="{D20577F9-8039-4EB8-8EF4-80E680F910DF}"/>
              </a:ext>
            </a:extLst>
          </p:cNvPr>
          <p:cNvSpPr/>
          <p:nvPr/>
        </p:nvSpPr>
        <p:spPr>
          <a:xfrm>
            <a:off x="4907218" y="4193202"/>
            <a:ext cx="1458665" cy="1066800"/>
          </a:xfrm>
          <a:prstGeom prst="rect">
            <a:avLst/>
          </a:prstGeom>
          <a:solidFill>
            <a:srgbClr val="FFFFFF"/>
          </a:solidFill>
          <a:ln w="25400" cap="flat" cmpd="sng" algn="ctr">
            <a:solidFill>
              <a:srgbClr val="595959"/>
            </a:solidFill>
            <a:prstDash val="solid"/>
          </a:ln>
          <a:effectLst/>
        </p:spPr>
        <p:txBody>
          <a:bodyPr lIns="68122" tIns="34061" rIns="68122" bIns="34061" rtlCol="0" anchor="ctr">
            <a:noAutofit/>
          </a:bodyPr>
          <a:lstStyle/>
          <a:p>
            <a:pPr defTabSz="681072">
              <a:defRPr/>
            </a:pPr>
            <a:r>
              <a:rPr lang="en-US" sz="1350" kern="0" dirty="0">
                <a:solidFill>
                  <a:srgbClr val="000000"/>
                </a:solidFill>
                <a:latin typeface="Calibri"/>
              </a:rPr>
              <a:t>&lt;k2,v2&gt;      &lt;k2,v2&gt;</a:t>
            </a:r>
          </a:p>
          <a:p>
            <a:pPr defTabSz="681072">
              <a:defRPr/>
            </a:pPr>
            <a:r>
              <a:rPr lang="en-US" sz="1350" kern="0" dirty="0">
                <a:solidFill>
                  <a:srgbClr val="000000"/>
                </a:solidFill>
                <a:latin typeface="Calibri"/>
              </a:rPr>
              <a:t>&lt;k2,v2&gt;      &lt;k2,v2&gt;</a:t>
            </a:r>
          </a:p>
          <a:p>
            <a:pPr defTabSz="681072">
              <a:defRPr/>
            </a:pPr>
            <a:r>
              <a:rPr lang="en-US" sz="1350" kern="0" dirty="0">
                <a:solidFill>
                  <a:srgbClr val="000000"/>
                </a:solidFill>
                <a:latin typeface="Calibri"/>
              </a:rPr>
              <a:t>&lt;k2,v2&gt;      &lt;k2,v2&gt;</a:t>
            </a:r>
          </a:p>
          <a:p>
            <a:pPr defTabSz="681072">
              <a:defRPr/>
            </a:pPr>
            <a:r>
              <a:rPr lang="en-US" sz="1350" kern="0" dirty="0">
                <a:solidFill>
                  <a:srgbClr val="000000"/>
                </a:solidFill>
                <a:latin typeface="Calibri"/>
              </a:rPr>
              <a:t>&lt;k2,v2&gt;      &lt;k2,v2&gt;</a:t>
            </a:r>
          </a:p>
          <a:p>
            <a:pPr defTabSz="681072">
              <a:defRPr/>
            </a:pPr>
            <a:r>
              <a:rPr lang="en-US" sz="1350" kern="0" dirty="0">
                <a:solidFill>
                  <a:srgbClr val="000000"/>
                </a:solidFill>
                <a:latin typeface="Calibri"/>
              </a:rPr>
              <a:t>&lt;k2,v2&gt;      &lt;k2,v2&gt;</a:t>
            </a:r>
          </a:p>
        </p:txBody>
      </p:sp>
      <p:cxnSp>
        <p:nvCxnSpPr>
          <p:cNvPr id="15" name="Straight Arrow Connector 14">
            <a:extLst>
              <a:ext uri="{FF2B5EF4-FFF2-40B4-BE49-F238E27FC236}">
                <a16:creationId xmlns:a16="http://schemas.microsoft.com/office/drawing/2014/main" id="{8AA88247-739B-4272-921A-CB39E7C33E83}"/>
              </a:ext>
            </a:extLst>
          </p:cNvPr>
          <p:cNvCxnSpPr>
            <a:stCxn id="13" idx="0"/>
          </p:cNvCxnSpPr>
          <p:nvPr/>
        </p:nvCxnSpPr>
        <p:spPr>
          <a:xfrm flipH="1" flipV="1">
            <a:off x="4858941" y="2885651"/>
            <a:ext cx="762000" cy="866775"/>
          </a:xfrm>
          <a:prstGeom prst="straightConnector1">
            <a:avLst/>
          </a:prstGeom>
          <a:noFill/>
          <a:ln w="25400" cap="flat" cmpd="sng" algn="ctr">
            <a:solidFill>
              <a:srgbClr val="595959"/>
            </a:solidFill>
            <a:prstDash val="solid"/>
            <a:tailEnd type="arrow"/>
          </a:ln>
          <a:effectLst/>
        </p:spPr>
      </p:cxnSp>
      <p:cxnSp>
        <p:nvCxnSpPr>
          <p:cNvPr id="16" name="Straight Arrow Connector 15">
            <a:extLst>
              <a:ext uri="{FF2B5EF4-FFF2-40B4-BE49-F238E27FC236}">
                <a16:creationId xmlns:a16="http://schemas.microsoft.com/office/drawing/2014/main" id="{B2774851-AB5E-417E-B6EA-A83B5FCCCA3A}"/>
              </a:ext>
            </a:extLst>
          </p:cNvPr>
          <p:cNvCxnSpPr>
            <a:stCxn id="13" idx="0"/>
          </p:cNvCxnSpPr>
          <p:nvPr/>
        </p:nvCxnSpPr>
        <p:spPr>
          <a:xfrm flipH="1" flipV="1">
            <a:off x="5611416" y="2885651"/>
            <a:ext cx="9525" cy="866775"/>
          </a:xfrm>
          <a:prstGeom prst="straightConnector1">
            <a:avLst/>
          </a:prstGeom>
          <a:noFill/>
          <a:ln w="25400" cap="flat" cmpd="sng" algn="ctr">
            <a:solidFill>
              <a:srgbClr val="595959"/>
            </a:solidFill>
            <a:prstDash val="solid"/>
            <a:tailEnd type="arrow"/>
          </a:ln>
          <a:effectLst/>
        </p:spPr>
      </p:cxnSp>
      <p:cxnSp>
        <p:nvCxnSpPr>
          <p:cNvPr id="17" name="Straight Arrow Connector 16">
            <a:extLst>
              <a:ext uri="{FF2B5EF4-FFF2-40B4-BE49-F238E27FC236}">
                <a16:creationId xmlns:a16="http://schemas.microsoft.com/office/drawing/2014/main" id="{6C446C67-8DD7-477A-A1AC-944D38EA5874}"/>
              </a:ext>
            </a:extLst>
          </p:cNvPr>
          <p:cNvCxnSpPr>
            <a:stCxn id="13" idx="0"/>
          </p:cNvCxnSpPr>
          <p:nvPr/>
        </p:nvCxnSpPr>
        <p:spPr>
          <a:xfrm flipV="1">
            <a:off x="5620941" y="2885651"/>
            <a:ext cx="714375" cy="866775"/>
          </a:xfrm>
          <a:prstGeom prst="straightConnector1">
            <a:avLst/>
          </a:prstGeom>
          <a:noFill/>
          <a:ln w="25400" cap="flat" cmpd="sng" algn="ctr">
            <a:solidFill>
              <a:srgbClr val="595959"/>
            </a:solidFill>
            <a:prstDash val="solid"/>
            <a:tailEnd type="arrow"/>
          </a:ln>
          <a:effectLst/>
        </p:spPr>
      </p:cxnSp>
      <p:sp>
        <p:nvSpPr>
          <p:cNvPr id="18" name="TextBox 17">
            <a:extLst>
              <a:ext uri="{FF2B5EF4-FFF2-40B4-BE49-F238E27FC236}">
                <a16:creationId xmlns:a16="http://schemas.microsoft.com/office/drawing/2014/main" id="{B94C4599-5AD2-4B64-AF31-6C381CEFB1B4}"/>
              </a:ext>
            </a:extLst>
          </p:cNvPr>
          <p:cNvSpPr txBox="1"/>
          <p:nvPr/>
        </p:nvSpPr>
        <p:spPr>
          <a:xfrm>
            <a:off x="6788001" y="2645326"/>
            <a:ext cx="1936820" cy="715118"/>
          </a:xfrm>
          <a:prstGeom prst="rect">
            <a:avLst/>
          </a:prstGeom>
          <a:noFill/>
        </p:spPr>
        <p:txBody>
          <a:bodyPr wrap="square" lIns="68122" tIns="34061" rIns="68122" bIns="34061" rtlCol="0">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Records are sorted and spilled to disk when the buffer reaches a threshold.</a:t>
            </a:r>
          </a:p>
        </p:txBody>
      </p:sp>
      <p:sp>
        <p:nvSpPr>
          <p:cNvPr id="19" name="TextBox 18">
            <a:extLst>
              <a:ext uri="{FF2B5EF4-FFF2-40B4-BE49-F238E27FC236}">
                <a16:creationId xmlns:a16="http://schemas.microsoft.com/office/drawing/2014/main" id="{6D3E10B8-5C22-408C-AF2A-FA9E13CA9504}"/>
              </a:ext>
            </a:extLst>
          </p:cNvPr>
          <p:cNvSpPr txBox="1"/>
          <p:nvPr/>
        </p:nvSpPr>
        <p:spPr>
          <a:xfrm>
            <a:off x="6788001" y="1465258"/>
            <a:ext cx="1803613" cy="499674"/>
          </a:xfrm>
          <a:prstGeom prst="rect">
            <a:avLst/>
          </a:prstGeom>
          <a:noFill/>
        </p:spPr>
        <p:txBody>
          <a:bodyPr wrap="square" lIns="68122" tIns="34061" rIns="68122" bIns="34061" rtlCol="0">
            <a:noAutofit/>
          </a:bodyPr>
          <a:lstStyle/>
          <a:p>
            <a:pPr algn="ctr" defTabSz="681072">
              <a:defRPr/>
            </a:pPr>
            <a:r>
              <a:rPr lang="en-US" sz="1400" kern="0" dirty="0">
                <a:solidFill>
                  <a:schemeClr val="tx1">
                    <a:lumMod val="65000"/>
                    <a:lumOff val="35000"/>
                  </a:schemeClr>
                </a:solidFill>
                <a:latin typeface="Sherman Sans Book" pitchFamily="50" charset="0"/>
                <a:ea typeface="Sherman Sans Book" pitchFamily="50" charset="0"/>
              </a:rPr>
              <a:t>Spill files are merged into a single file.</a:t>
            </a:r>
          </a:p>
        </p:txBody>
      </p:sp>
      <p:sp>
        <p:nvSpPr>
          <p:cNvPr id="20" name="Rectangle 19">
            <a:extLst>
              <a:ext uri="{FF2B5EF4-FFF2-40B4-BE49-F238E27FC236}">
                <a16:creationId xmlns:a16="http://schemas.microsoft.com/office/drawing/2014/main" id="{C716904D-9B9B-4DAE-A516-0A8B932E141A}"/>
              </a:ext>
            </a:extLst>
          </p:cNvPr>
          <p:cNvSpPr/>
          <p:nvPr/>
        </p:nvSpPr>
        <p:spPr>
          <a:xfrm>
            <a:off x="1340971" y="923831"/>
            <a:ext cx="5402650" cy="4754479"/>
          </a:xfrm>
          <a:prstGeom prst="rect">
            <a:avLst/>
          </a:prstGeom>
          <a:noFill/>
          <a:ln w="25400" cap="flat" cmpd="sng" algn="ctr">
            <a:solidFill>
              <a:srgbClr val="595959"/>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21" name="Picture 20" descr="icon_data_node.png">
            <a:extLst>
              <a:ext uri="{FF2B5EF4-FFF2-40B4-BE49-F238E27FC236}">
                <a16:creationId xmlns:a16="http://schemas.microsoft.com/office/drawing/2014/main" id="{48FC37B0-A480-4C2E-9BBD-CB7F0BC45E2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1508275" y="4932166"/>
            <a:ext cx="519794" cy="559231"/>
          </a:xfrm>
          <a:prstGeom prst="rect">
            <a:avLst/>
          </a:prstGeom>
        </p:spPr>
      </p:pic>
      <p:sp>
        <p:nvSpPr>
          <p:cNvPr id="24" name="TextBox 23">
            <a:extLst>
              <a:ext uri="{FF2B5EF4-FFF2-40B4-BE49-F238E27FC236}">
                <a16:creationId xmlns:a16="http://schemas.microsoft.com/office/drawing/2014/main" id="{B1EEB3DC-F7D7-46F1-B6C8-3925419DA06D}"/>
              </a:ext>
            </a:extLst>
          </p:cNvPr>
          <p:cNvSpPr txBox="1"/>
          <p:nvPr/>
        </p:nvSpPr>
        <p:spPr>
          <a:xfrm>
            <a:off x="1414496" y="5495687"/>
            <a:ext cx="1291210" cy="299503"/>
          </a:xfrm>
          <a:prstGeom prst="rect">
            <a:avLst/>
          </a:prstGeom>
          <a:solidFill>
            <a:schemeClr val="accent1"/>
          </a:solidFill>
        </p:spPr>
        <p:txBody>
          <a:bodyPr vert="horz" wrap="none" lIns="68580" tIns="34290" rIns="68580" bIns="34290" rtlCol="0" anchor="ctr">
            <a:noAutofit/>
          </a:bodyPr>
          <a:lstStyle/>
          <a:p>
            <a:pPr algn="ctr" defTabSz="681072">
              <a:spcBef>
                <a:spcPct val="20000"/>
              </a:spcBef>
              <a:defRPr/>
            </a:pPr>
            <a:r>
              <a:rPr lang="en-US" sz="1300" kern="0" dirty="0">
                <a:solidFill>
                  <a:srgbClr val="FFFFFF"/>
                </a:solidFill>
                <a:latin typeface="Sherman Sans Book" pitchFamily="50" charset="0"/>
                <a:ea typeface="Sherman Sans Book" pitchFamily="50" charset="0"/>
                <a:cs typeface="Arial"/>
              </a:rPr>
              <a:t>NodeManager</a:t>
            </a:r>
          </a:p>
        </p:txBody>
      </p:sp>
      <p:pic>
        <p:nvPicPr>
          <p:cNvPr id="25" name="Picture 24" descr="icon_sata_disk_drive.png">
            <a:extLst>
              <a:ext uri="{FF2B5EF4-FFF2-40B4-BE49-F238E27FC236}">
                <a16:creationId xmlns:a16="http://schemas.microsoft.com/office/drawing/2014/main" id="{5E70950D-F457-484B-8797-2D0D434D9B3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584037" y="2377369"/>
            <a:ext cx="509185" cy="509185"/>
          </a:xfrm>
          <a:prstGeom prst="rect">
            <a:avLst/>
          </a:prstGeom>
        </p:spPr>
      </p:pic>
      <p:pic>
        <p:nvPicPr>
          <p:cNvPr id="26" name="Picture 25" descr="cluster HDFS.ai">
            <a:extLst>
              <a:ext uri="{FF2B5EF4-FFF2-40B4-BE49-F238E27FC236}">
                <a16:creationId xmlns:a16="http://schemas.microsoft.com/office/drawing/2014/main" id="{438058EC-099A-4821-A5B4-1242A59EAB72}"/>
              </a:ext>
            </a:extLst>
          </p:cNvPr>
          <p:cNvPicPr>
            <a:picLocks noChangeAspect="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a:ext>
            </a:extLst>
          </a:blip>
          <a:srcRect r="47623"/>
          <a:stretch/>
        </p:blipFill>
        <p:spPr>
          <a:xfrm>
            <a:off x="1954813" y="1508900"/>
            <a:ext cx="508866" cy="352425"/>
          </a:xfrm>
          <a:prstGeom prst="rect">
            <a:avLst/>
          </a:prstGeom>
        </p:spPr>
      </p:pic>
      <p:pic>
        <p:nvPicPr>
          <p:cNvPr id="27" name="Picture 26" descr="icon_sata_disk_drive.png">
            <a:extLst>
              <a:ext uri="{FF2B5EF4-FFF2-40B4-BE49-F238E27FC236}">
                <a16:creationId xmlns:a16="http://schemas.microsoft.com/office/drawing/2014/main" id="{0C6B0803-03BF-4129-877F-7B8C5DDF936F}"/>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338771" y="2376709"/>
            <a:ext cx="509185" cy="509185"/>
          </a:xfrm>
          <a:prstGeom prst="rect">
            <a:avLst/>
          </a:prstGeom>
        </p:spPr>
      </p:pic>
      <p:pic>
        <p:nvPicPr>
          <p:cNvPr id="28" name="Picture 27" descr="icon_sata_disk_drive.png">
            <a:extLst>
              <a:ext uri="{FF2B5EF4-FFF2-40B4-BE49-F238E27FC236}">
                <a16:creationId xmlns:a16="http://schemas.microsoft.com/office/drawing/2014/main" id="{9E0375AE-B107-463D-A50E-64B695F318B5}"/>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6052455" y="2376045"/>
            <a:ext cx="509185" cy="509185"/>
          </a:xfrm>
          <a:prstGeom prst="rect">
            <a:avLst/>
          </a:prstGeom>
        </p:spPr>
      </p:pic>
      <p:sp>
        <p:nvSpPr>
          <p:cNvPr id="29" name="Oval 28">
            <a:extLst>
              <a:ext uri="{FF2B5EF4-FFF2-40B4-BE49-F238E27FC236}">
                <a16:creationId xmlns:a16="http://schemas.microsoft.com/office/drawing/2014/main" id="{AE5379B6-91EB-429E-AB58-76F87653C148}"/>
              </a:ext>
            </a:extLst>
          </p:cNvPr>
          <p:cNvSpPr/>
          <p:nvPr/>
        </p:nvSpPr>
        <p:spPr>
          <a:xfrm>
            <a:off x="1560885" y="1068363"/>
            <a:ext cx="228855" cy="247884"/>
          </a:xfrm>
          <a:prstGeom prst="ellipse">
            <a:avLst/>
          </a:prstGeom>
          <a:solidFill>
            <a:srgbClr val="595959"/>
          </a:solidFill>
          <a:ln w="25400" cap="flat" cmpd="sng" algn="ctr">
            <a:noFill/>
            <a:prstDash val="solid"/>
          </a:ln>
          <a:effectLst/>
        </p:spPr>
        <p:txBody>
          <a:bodyPr lIns="0" tIns="0" rIns="0" bIns="13625" rtlCol="0" anchor="ctr">
            <a:noAutofit/>
          </a:bodyPr>
          <a:lstStyle/>
          <a:p>
            <a:pPr algn="ctr" defTabSz="681072">
              <a:defRPr/>
            </a:pPr>
            <a:r>
              <a:rPr lang="en-US" sz="1350" kern="0" dirty="0">
                <a:solidFill>
                  <a:srgbClr val="F9F9F9"/>
                </a:solidFill>
                <a:latin typeface="Calibri"/>
              </a:rPr>
              <a:t>1</a:t>
            </a:r>
          </a:p>
        </p:txBody>
      </p:sp>
      <p:grpSp>
        <p:nvGrpSpPr>
          <p:cNvPr id="30" name="Group 29">
            <a:extLst>
              <a:ext uri="{FF2B5EF4-FFF2-40B4-BE49-F238E27FC236}">
                <a16:creationId xmlns:a16="http://schemas.microsoft.com/office/drawing/2014/main" id="{59A4FEC8-9CB0-47E1-8447-209920DA8EAD}"/>
              </a:ext>
            </a:extLst>
          </p:cNvPr>
          <p:cNvGrpSpPr/>
          <p:nvPr/>
        </p:nvGrpSpPr>
        <p:grpSpPr>
          <a:xfrm>
            <a:off x="1379601" y="3621489"/>
            <a:ext cx="1498142" cy="835787"/>
            <a:chOff x="237678" y="3673518"/>
            <a:chExt cx="1997522" cy="1114382"/>
          </a:xfrm>
        </p:grpSpPr>
        <p:sp>
          <p:nvSpPr>
            <p:cNvPr id="31" name="Rectangle 30">
              <a:extLst>
                <a:ext uri="{FF2B5EF4-FFF2-40B4-BE49-F238E27FC236}">
                  <a16:creationId xmlns:a16="http://schemas.microsoft.com/office/drawing/2014/main" id="{C8B05460-EE74-43BD-B791-4C4F9450C652}"/>
                </a:ext>
              </a:extLst>
            </p:cNvPr>
            <p:cNvSpPr/>
            <p:nvPr/>
          </p:nvSpPr>
          <p:spPr>
            <a:xfrm>
              <a:off x="279400" y="3848100"/>
              <a:ext cx="1955800" cy="939800"/>
            </a:xfrm>
            <a:prstGeom prst="rect">
              <a:avLst/>
            </a:prstGeom>
            <a:solidFill>
              <a:schemeClr val="bg1"/>
            </a:solidFill>
            <a:ln w="28575" cap="flat" cmpd="sng" algn="ctr">
              <a:solidFill>
                <a:srgbClr val="BFBFBF"/>
              </a:solidFill>
              <a:prstDash val="solid"/>
            </a:ln>
            <a:effectLst/>
          </p:spPr>
          <p:txBody>
            <a:bodyPr rtlCol="0" anchor="ctr">
              <a:noAutofit/>
            </a:bodyPr>
            <a:lstStyle/>
            <a:p>
              <a:pPr algn="r" defTabSz="681072">
                <a:defRPr/>
              </a:pPr>
              <a:r>
                <a:rPr lang="en-US" sz="1300" b="1" kern="0" dirty="0">
                  <a:solidFill>
                    <a:schemeClr val="tx1">
                      <a:lumMod val="65000"/>
                      <a:lumOff val="35000"/>
                    </a:schemeClr>
                  </a:solidFill>
                  <a:latin typeface="Sherman Sans Book" pitchFamily="50" charset="0"/>
                  <a:ea typeface="Sherman Sans Book" pitchFamily="50" charset="0"/>
                </a:rPr>
                <a:t>Mapper</a:t>
              </a:r>
            </a:p>
          </p:txBody>
        </p:sp>
        <p:pic>
          <p:nvPicPr>
            <p:cNvPr id="32" name="Picture 31" descr="icon_job_tracker.png">
              <a:extLst>
                <a:ext uri="{FF2B5EF4-FFF2-40B4-BE49-F238E27FC236}">
                  <a16:creationId xmlns:a16="http://schemas.microsoft.com/office/drawing/2014/main" id="{529BE3B6-3550-4F54-9D70-EB91EE18F72E}"/>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22036" y="3979432"/>
              <a:ext cx="682560" cy="682560"/>
            </a:xfrm>
            <a:prstGeom prst="rect">
              <a:avLst/>
            </a:prstGeom>
          </p:spPr>
        </p:pic>
        <p:sp>
          <p:nvSpPr>
            <p:cNvPr id="33" name="Oval 32">
              <a:extLst>
                <a:ext uri="{FF2B5EF4-FFF2-40B4-BE49-F238E27FC236}">
                  <a16:creationId xmlns:a16="http://schemas.microsoft.com/office/drawing/2014/main" id="{8D7E12EA-6495-4980-BEFC-68C683E5BED7}"/>
                </a:ext>
              </a:extLst>
            </p:cNvPr>
            <p:cNvSpPr/>
            <p:nvPr/>
          </p:nvSpPr>
          <p:spPr>
            <a:xfrm>
              <a:off x="237678" y="3673518"/>
              <a:ext cx="305140" cy="330512"/>
            </a:xfrm>
            <a:prstGeom prst="ellipse">
              <a:avLst/>
            </a:prstGeom>
            <a:solidFill>
              <a:srgbClr val="595959"/>
            </a:solidFill>
            <a:ln w="25400" cap="flat" cmpd="sng" algn="ctr">
              <a:noFill/>
              <a:prstDash val="solid"/>
            </a:ln>
            <a:effectLst/>
          </p:spPr>
          <p:txBody>
            <a:bodyPr lIns="0" tIns="0" rIns="0" bIns="13716" rtlCol="0" anchor="ctr">
              <a:noAutofit/>
            </a:bodyPr>
            <a:lstStyle/>
            <a:p>
              <a:pPr algn="ctr" defTabSz="681072">
                <a:defRPr/>
              </a:pPr>
              <a:r>
                <a:rPr lang="en-US" sz="1350" kern="0" dirty="0">
                  <a:solidFill>
                    <a:srgbClr val="F9F9F9"/>
                  </a:solidFill>
                  <a:latin typeface="Calibri"/>
                </a:rPr>
                <a:t>3</a:t>
              </a:r>
            </a:p>
          </p:txBody>
        </p:sp>
      </p:grpSp>
      <p:sp>
        <p:nvSpPr>
          <p:cNvPr id="34" name="Oval 33">
            <a:extLst>
              <a:ext uri="{FF2B5EF4-FFF2-40B4-BE49-F238E27FC236}">
                <a16:creationId xmlns:a16="http://schemas.microsoft.com/office/drawing/2014/main" id="{DD2A56E9-ECAA-4398-B41A-EDE219401DF5}"/>
              </a:ext>
            </a:extLst>
          </p:cNvPr>
          <p:cNvSpPr/>
          <p:nvPr/>
        </p:nvSpPr>
        <p:spPr>
          <a:xfrm>
            <a:off x="4499022" y="3629039"/>
            <a:ext cx="228855" cy="247884"/>
          </a:xfrm>
          <a:prstGeom prst="ellipse">
            <a:avLst/>
          </a:prstGeom>
          <a:solidFill>
            <a:srgbClr val="595959"/>
          </a:solidFill>
          <a:ln w="25400" cap="flat" cmpd="sng" algn="ctr">
            <a:noFill/>
            <a:prstDash val="solid"/>
          </a:ln>
          <a:effectLst/>
        </p:spPr>
        <p:txBody>
          <a:bodyPr lIns="0" tIns="0" rIns="0" bIns="13625" rtlCol="0" anchor="ctr">
            <a:noAutofit/>
          </a:bodyPr>
          <a:lstStyle/>
          <a:p>
            <a:pPr algn="ctr" defTabSz="681072">
              <a:defRPr/>
            </a:pPr>
            <a:r>
              <a:rPr lang="en-US" sz="1350" kern="0" dirty="0">
                <a:solidFill>
                  <a:srgbClr val="F9F9F9"/>
                </a:solidFill>
                <a:latin typeface="Calibri"/>
              </a:rPr>
              <a:t>4</a:t>
            </a:r>
          </a:p>
        </p:txBody>
      </p:sp>
      <p:grpSp>
        <p:nvGrpSpPr>
          <p:cNvPr id="35" name="Group 34">
            <a:extLst>
              <a:ext uri="{FF2B5EF4-FFF2-40B4-BE49-F238E27FC236}">
                <a16:creationId xmlns:a16="http://schemas.microsoft.com/office/drawing/2014/main" id="{04238FE6-22C3-4C67-845A-15A7BCFA6731}"/>
              </a:ext>
            </a:extLst>
          </p:cNvPr>
          <p:cNvGrpSpPr/>
          <p:nvPr/>
        </p:nvGrpSpPr>
        <p:grpSpPr>
          <a:xfrm>
            <a:off x="1306116" y="2561800"/>
            <a:ext cx="1722143" cy="715581"/>
            <a:chOff x="139700" y="2260600"/>
            <a:chExt cx="2296190" cy="954108"/>
          </a:xfrm>
        </p:grpSpPr>
        <p:sp>
          <p:nvSpPr>
            <p:cNvPr id="36" name="TextBox 35">
              <a:extLst>
                <a:ext uri="{FF2B5EF4-FFF2-40B4-BE49-F238E27FC236}">
                  <a16:creationId xmlns:a16="http://schemas.microsoft.com/office/drawing/2014/main" id="{CBFA7107-3C98-4A7C-8F40-A8C98D20D67F}"/>
                </a:ext>
              </a:extLst>
            </p:cNvPr>
            <p:cNvSpPr txBox="1"/>
            <p:nvPr/>
          </p:nvSpPr>
          <p:spPr>
            <a:xfrm>
              <a:off x="139700" y="2260600"/>
              <a:ext cx="2095499" cy="954108"/>
            </a:xfrm>
            <a:prstGeom prst="rect">
              <a:avLst/>
            </a:prstGeom>
            <a:noFill/>
          </p:spPr>
          <p:txBody>
            <a:bodyPr wrap="square" rtlCol="0">
              <a:noAutofit/>
            </a:bodyPr>
            <a:lstStyle/>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The InputFormat generates &lt;k1,v1&gt;</a:t>
              </a:r>
            </a:p>
            <a:p>
              <a:pPr algn="ctr" defTabSz="681072">
                <a:defRPr/>
              </a:pPr>
              <a:r>
                <a:rPr lang="en-US" sz="1300" kern="0" dirty="0">
                  <a:solidFill>
                    <a:schemeClr val="tx1">
                      <a:lumMod val="65000"/>
                      <a:lumOff val="35000"/>
                    </a:schemeClr>
                  </a:solidFill>
                  <a:latin typeface="Sherman Sans Book" pitchFamily="50" charset="0"/>
                  <a:ea typeface="Sherman Sans Book" pitchFamily="50" charset="0"/>
                </a:rPr>
                <a:t>pairs</a:t>
              </a:r>
            </a:p>
          </p:txBody>
        </p:sp>
        <p:sp>
          <p:nvSpPr>
            <p:cNvPr id="37" name="Oval 36">
              <a:extLst>
                <a:ext uri="{FF2B5EF4-FFF2-40B4-BE49-F238E27FC236}">
                  <a16:creationId xmlns:a16="http://schemas.microsoft.com/office/drawing/2014/main" id="{07A8E721-CF2E-4C65-B80B-C96727E535B3}"/>
                </a:ext>
              </a:extLst>
            </p:cNvPr>
            <p:cNvSpPr/>
            <p:nvPr/>
          </p:nvSpPr>
          <p:spPr>
            <a:xfrm>
              <a:off x="2130750" y="2457329"/>
              <a:ext cx="305140" cy="330512"/>
            </a:xfrm>
            <a:prstGeom prst="ellipse">
              <a:avLst/>
            </a:prstGeom>
            <a:solidFill>
              <a:srgbClr val="595959"/>
            </a:solidFill>
            <a:ln w="25400" cap="flat" cmpd="sng" algn="ctr">
              <a:noFill/>
              <a:prstDash val="solid"/>
            </a:ln>
            <a:effectLst/>
          </p:spPr>
          <p:txBody>
            <a:bodyPr lIns="0" tIns="0" rIns="0" bIns="13716" rtlCol="0" anchor="ctr">
              <a:noAutofit/>
            </a:bodyPr>
            <a:lstStyle/>
            <a:p>
              <a:pPr algn="ctr" defTabSz="681072">
                <a:defRPr/>
              </a:pPr>
              <a:r>
                <a:rPr lang="en-US" sz="1300" kern="0" dirty="0">
                  <a:solidFill>
                    <a:srgbClr val="F9F9F9"/>
                  </a:solidFill>
                  <a:latin typeface="Sherman Sans Book" pitchFamily="50" charset="0"/>
                  <a:ea typeface="Sherman Sans Book" pitchFamily="50" charset="0"/>
                </a:rPr>
                <a:t>2</a:t>
              </a:r>
            </a:p>
          </p:txBody>
        </p:sp>
      </p:grpSp>
      <p:sp>
        <p:nvSpPr>
          <p:cNvPr id="38" name="Oval 37">
            <a:extLst>
              <a:ext uri="{FF2B5EF4-FFF2-40B4-BE49-F238E27FC236}">
                <a16:creationId xmlns:a16="http://schemas.microsoft.com/office/drawing/2014/main" id="{A9F3C543-55E1-4B0D-8DD6-AF4E2C455B43}"/>
              </a:ext>
            </a:extLst>
          </p:cNvPr>
          <p:cNvSpPr/>
          <p:nvPr/>
        </p:nvSpPr>
        <p:spPr>
          <a:xfrm>
            <a:off x="4317735" y="2560877"/>
            <a:ext cx="228855" cy="247884"/>
          </a:xfrm>
          <a:prstGeom prst="ellipse">
            <a:avLst/>
          </a:prstGeom>
          <a:solidFill>
            <a:srgbClr val="595959"/>
          </a:solidFill>
          <a:ln w="25400" cap="flat" cmpd="sng" algn="ctr">
            <a:noFill/>
            <a:prstDash val="solid"/>
          </a:ln>
          <a:effectLst/>
        </p:spPr>
        <p:txBody>
          <a:bodyPr lIns="0" tIns="0" rIns="0" bIns="13625" rtlCol="0" anchor="ctr">
            <a:noAutofit/>
          </a:bodyPr>
          <a:lstStyle/>
          <a:p>
            <a:pPr algn="ctr" defTabSz="681072">
              <a:defRPr/>
            </a:pPr>
            <a:r>
              <a:rPr lang="en-US" sz="1300" kern="0" dirty="0">
                <a:solidFill>
                  <a:srgbClr val="F9F9F9"/>
                </a:solidFill>
                <a:latin typeface="Sherman Sans Book" pitchFamily="50" charset="0"/>
                <a:ea typeface="Sherman Sans Book" pitchFamily="50" charset="0"/>
              </a:rPr>
              <a:t>5</a:t>
            </a:r>
          </a:p>
        </p:txBody>
      </p:sp>
      <p:grpSp>
        <p:nvGrpSpPr>
          <p:cNvPr id="39" name="Group 38">
            <a:extLst>
              <a:ext uri="{FF2B5EF4-FFF2-40B4-BE49-F238E27FC236}">
                <a16:creationId xmlns:a16="http://schemas.microsoft.com/office/drawing/2014/main" id="{F4135984-3551-4605-9C2D-7FE25699F924}"/>
              </a:ext>
            </a:extLst>
          </p:cNvPr>
          <p:cNvGrpSpPr/>
          <p:nvPr/>
        </p:nvGrpSpPr>
        <p:grpSpPr>
          <a:xfrm>
            <a:off x="4802167" y="1903955"/>
            <a:ext cx="1561724" cy="448296"/>
            <a:chOff x="4801102" y="1383472"/>
            <a:chExt cx="2082298" cy="597728"/>
          </a:xfrm>
        </p:grpSpPr>
        <p:cxnSp>
          <p:nvCxnSpPr>
            <p:cNvPr id="40" name="Straight Arrow Connector 39">
              <a:extLst>
                <a:ext uri="{FF2B5EF4-FFF2-40B4-BE49-F238E27FC236}">
                  <a16:creationId xmlns:a16="http://schemas.microsoft.com/office/drawing/2014/main" id="{28139B2A-9A50-4B80-BBF1-B181CAFCB8FC}"/>
                </a:ext>
              </a:extLst>
            </p:cNvPr>
            <p:cNvCxnSpPr/>
            <p:nvPr/>
          </p:nvCxnSpPr>
          <p:spPr>
            <a:xfrm flipV="1">
              <a:off x="4851400" y="1384300"/>
              <a:ext cx="876300" cy="596900"/>
            </a:xfrm>
            <a:prstGeom prst="straightConnector1">
              <a:avLst/>
            </a:prstGeom>
            <a:noFill/>
            <a:ln w="25400" cap="flat" cmpd="sng" algn="ctr">
              <a:solidFill>
                <a:srgbClr val="595959"/>
              </a:solidFill>
              <a:prstDash val="solid"/>
              <a:tailEnd type="arrow"/>
            </a:ln>
            <a:effectLst/>
          </p:spPr>
        </p:cxnSp>
        <p:cxnSp>
          <p:nvCxnSpPr>
            <p:cNvPr id="41" name="Straight Arrow Connector 40">
              <a:extLst>
                <a:ext uri="{FF2B5EF4-FFF2-40B4-BE49-F238E27FC236}">
                  <a16:creationId xmlns:a16="http://schemas.microsoft.com/office/drawing/2014/main" id="{7EBFA9A3-6234-41F7-978A-3373192FC452}"/>
                </a:ext>
              </a:extLst>
            </p:cNvPr>
            <p:cNvCxnSpPr/>
            <p:nvPr/>
          </p:nvCxnSpPr>
          <p:spPr>
            <a:xfrm flipH="1" flipV="1">
              <a:off x="5842000" y="1384300"/>
              <a:ext cx="12700" cy="596900"/>
            </a:xfrm>
            <a:prstGeom prst="straightConnector1">
              <a:avLst/>
            </a:prstGeom>
            <a:noFill/>
            <a:ln w="25400" cap="flat" cmpd="sng" algn="ctr">
              <a:solidFill>
                <a:srgbClr val="595959"/>
              </a:solidFill>
              <a:prstDash val="solid"/>
              <a:tailEnd type="arrow"/>
            </a:ln>
            <a:effectLst/>
          </p:spPr>
        </p:cxnSp>
        <p:cxnSp>
          <p:nvCxnSpPr>
            <p:cNvPr id="42" name="Straight Arrow Connector 41">
              <a:extLst>
                <a:ext uri="{FF2B5EF4-FFF2-40B4-BE49-F238E27FC236}">
                  <a16:creationId xmlns:a16="http://schemas.microsoft.com/office/drawing/2014/main" id="{23BB3979-9DA9-48AA-8B09-CC5C94C97D0B}"/>
                </a:ext>
              </a:extLst>
            </p:cNvPr>
            <p:cNvCxnSpPr/>
            <p:nvPr/>
          </p:nvCxnSpPr>
          <p:spPr>
            <a:xfrm flipH="1" flipV="1">
              <a:off x="6032500" y="1384300"/>
              <a:ext cx="850900" cy="571500"/>
            </a:xfrm>
            <a:prstGeom prst="straightConnector1">
              <a:avLst/>
            </a:prstGeom>
            <a:noFill/>
            <a:ln w="25400" cap="flat" cmpd="sng" algn="ctr">
              <a:solidFill>
                <a:srgbClr val="595959"/>
              </a:solidFill>
              <a:prstDash val="solid"/>
              <a:tailEnd type="arrow"/>
            </a:ln>
            <a:effectLst/>
          </p:spPr>
        </p:cxnSp>
        <p:sp>
          <p:nvSpPr>
            <p:cNvPr id="43" name="Oval 42">
              <a:extLst>
                <a:ext uri="{FF2B5EF4-FFF2-40B4-BE49-F238E27FC236}">
                  <a16:creationId xmlns:a16="http://schemas.microsoft.com/office/drawing/2014/main" id="{EA8551A7-7113-4DEB-AE8C-05066301ED76}"/>
                </a:ext>
              </a:extLst>
            </p:cNvPr>
            <p:cNvSpPr/>
            <p:nvPr/>
          </p:nvSpPr>
          <p:spPr>
            <a:xfrm>
              <a:off x="4801102" y="1383472"/>
              <a:ext cx="305140" cy="330512"/>
            </a:xfrm>
            <a:prstGeom prst="ellipse">
              <a:avLst/>
            </a:prstGeom>
            <a:solidFill>
              <a:srgbClr val="595959"/>
            </a:solidFill>
            <a:ln w="25400" cap="flat" cmpd="sng" algn="ctr">
              <a:noFill/>
              <a:prstDash val="solid"/>
            </a:ln>
            <a:effectLst/>
          </p:spPr>
          <p:txBody>
            <a:bodyPr lIns="0" tIns="0" rIns="0" bIns="13716" rtlCol="0" anchor="ctr">
              <a:noAutofit/>
            </a:bodyPr>
            <a:lstStyle/>
            <a:p>
              <a:pPr algn="ctr" defTabSz="681072">
                <a:defRPr/>
              </a:pPr>
              <a:r>
                <a:rPr lang="en-US" sz="1300" kern="0" dirty="0">
                  <a:solidFill>
                    <a:srgbClr val="F9F9F9"/>
                  </a:solidFill>
                  <a:latin typeface="Sherman Sans Book" pitchFamily="50" charset="0"/>
                  <a:ea typeface="Sherman Sans Book" pitchFamily="50" charset="0"/>
                </a:rPr>
                <a:t>6</a:t>
              </a:r>
            </a:p>
          </p:txBody>
        </p:sp>
      </p:grpSp>
      <p:grpSp>
        <p:nvGrpSpPr>
          <p:cNvPr id="44" name="Group 43">
            <a:extLst>
              <a:ext uri="{FF2B5EF4-FFF2-40B4-BE49-F238E27FC236}">
                <a16:creationId xmlns:a16="http://schemas.microsoft.com/office/drawing/2014/main" id="{B7CC6FBB-D366-48BB-801C-29C13EF5E99C}"/>
              </a:ext>
            </a:extLst>
          </p:cNvPr>
          <p:cNvGrpSpPr/>
          <p:nvPr/>
        </p:nvGrpSpPr>
        <p:grpSpPr>
          <a:xfrm>
            <a:off x="4662587" y="951417"/>
            <a:ext cx="1615581" cy="886484"/>
            <a:chOff x="4614992" y="113422"/>
            <a:chExt cx="2154108" cy="1181978"/>
          </a:xfrm>
        </p:grpSpPr>
        <p:sp>
          <p:nvSpPr>
            <p:cNvPr id="45" name="Document 81">
              <a:extLst>
                <a:ext uri="{FF2B5EF4-FFF2-40B4-BE49-F238E27FC236}">
                  <a16:creationId xmlns:a16="http://schemas.microsoft.com/office/drawing/2014/main" id="{F3220E64-6C46-4158-B6E3-A8B5EEAF5039}"/>
                </a:ext>
              </a:extLst>
            </p:cNvPr>
            <p:cNvSpPr/>
            <p:nvPr/>
          </p:nvSpPr>
          <p:spPr>
            <a:xfrm>
              <a:off x="4737100" y="240872"/>
              <a:ext cx="2032000" cy="1054528"/>
            </a:xfrm>
            <a:prstGeom prst="flowChartDocument">
              <a:avLst/>
            </a:prstGeom>
            <a:solidFill>
              <a:srgbClr val="FFFFFF"/>
            </a:solidFill>
            <a:ln w="25400" cap="flat" cmpd="sng" algn="ctr">
              <a:solidFill>
                <a:srgbClr val="888888"/>
              </a:solidFill>
              <a:prstDash val="solid"/>
            </a:ln>
            <a:effectLst/>
          </p:spPr>
          <p:txBody>
            <a:bodyPr rtlCol="0" anchor="ctr">
              <a:noAutofit/>
            </a:bodyPr>
            <a:lstStyle/>
            <a:p>
              <a:pPr algn="ctr" defTabSz="681072">
                <a:defRPr/>
              </a:pPr>
              <a:r>
                <a:rPr lang="en-US" sz="1300" b="1" kern="0" dirty="0">
                  <a:solidFill>
                    <a:schemeClr val="tx1">
                      <a:lumMod val="65000"/>
                      <a:lumOff val="35000"/>
                    </a:schemeClr>
                  </a:solidFill>
                  <a:latin typeface="Sherman Sans Book" pitchFamily="50" charset="0"/>
                  <a:ea typeface="Sherman Sans Book" pitchFamily="50" charset="0"/>
                </a:rPr>
                <a:t>Mapper output =</a:t>
              </a:r>
            </a:p>
            <a:p>
              <a:pPr algn="ctr" defTabSz="681072">
                <a:defRPr/>
              </a:pPr>
              <a:r>
                <a:rPr lang="en-US" sz="1300" b="1" kern="0" dirty="0">
                  <a:solidFill>
                    <a:schemeClr val="tx1">
                      <a:lumMod val="65000"/>
                      <a:lumOff val="35000"/>
                    </a:schemeClr>
                  </a:solidFill>
                  <a:latin typeface="Sherman Sans Book" pitchFamily="50" charset="0"/>
                  <a:ea typeface="Sherman Sans Book" pitchFamily="50" charset="0"/>
                </a:rPr>
                <a:t>Reducer input</a:t>
              </a:r>
            </a:p>
          </p:txBody>
        </p:sp>
        <p:sp>
          <p:nvSpPr>
            <p:cNvPr id="46" name="Oval 45">
              <a:extLst>
                <a:ext uri="{FF2B5EF4-FFF2-40B4-BE49-F238E27FC236}">
                  <a16:creationId xmlns:a16="http://schemas.microsoft.com/office/drawing/2014/main" id="{F0F78033-EF02-4195-9CC8-E587585E5134}"/>
                </a:ext>
              </a:extLst>
            </p:cNvPr>
            <p:cNvSpPr/>
            <p:nvPr/>
          </p:nvSpPr>
          <p:spPr>
            <a:xfrm>
              <a:off x="4614992" y="113422"/>
              <a:ext cx="305140" cy="330512"/>
            </a:xfrm>
            <a:prstGeom prst="ellipse">
              <a:avLst/>
            </a:prstGeom>
            <a:solidFill>
              <a:srgbClr val="595959"/>
            </a:solidFill>
            <a:ln w="25400" cap="flat" cmpd="sng" algn="ctr">
              <a:noFill/>
              <a:prstDash val="solid"/>
            </a:ln>
            <a:effectLst/>
          </p:spPr>
          <p:txBody>
            <a:bodyPr lIns="0" tIns="0" rIns="0" bIns="13716" rtlCol="0" anchor="ctr">
              <a:noAutofit/>
            </a:bodyPr>
            <a:lstStyle/>
            <a:p>
              <a:pPr algn="ctr" defTabSz="681072">
                <a:defRPr/>
              </a:pPr>
              <a:r>
                <a:rPr lang="en-US" sz="1350" kern="0" dirty="0">
                  <a:solidFill>
                    <a:srgbClr val="F9F9F9"/>
                  </a:solidFill>
                  <a:latin typeface="Calibri"/>
                </a:rPr>
                <a:t>7</a:t>
              </a:r>
            </a:p>
          </p:txBody>
        </p:sp>
      </p:grpSp>
    </p:spTree>
    <p:extLst>
      <p:ext uri="{BB962C8B-B14F-4D97-AF65-F5344CB8AC3E}">
        <p14:creationId xmlns:p14="http://schemas.microsoft.com/office/powerpoint/2010/main" val="48839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500"/>
                            </p:stCondLst>
                            <p:childTnLst>
                              <p:par>
                                <p:cTn id="25" presetID="1" presetClass="entr" presetSubtype="0"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childTnLst>
                                </p:cTn>
                              </p:par>
                            </p:childTnLst>
                          </p:cTn>
                        </p:par>
                        <p:par>
                          <p:cTn id="30" fill="hold">
                            <p:stCondLst>
                              <p:cond delay="500"/>
                            </p:stCondLst>
                            <p:childTnLst>
                              <p:par>
                                <p:cTn id="31" presetID="22" presetClass="entr" presetSubtype="1"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11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par>
                          <p:cTn id="39" fill="hold">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par>
                          <p:cTn id="45" fill="hold">
                            <p:stCondLst>
                              <p:cond delay="500"/>
                            </p:stCondLst>
                            <p:childTnLst>
                              <p:par>
                                <p:cTn id="46" presetID="22" presetClass="entr" presetSubtype="4" fill="hold"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500"/>
                                        <p:tgtEl>
                                          <p:spTgt spid="16"/>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childTnLst>
                                </p:cTn>
                              </p:par>
                            </p:childTnLst>
                          </p:cTn>
                        </p:par>
                        <p:par>
                          <p:cTn id="52" fill="hold">
                            <p:stCondLst>
                              <p:cond delay="1000"/>
                            </p:stCondLst>
                            <p:childTnLst>
                              <p:par>
                                <p:cTn id="53" presetID="22" presetClass="entr" presetSubtype="4"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down)">
                                      <p:cBhvr>
                                        <p:cTn id="55" dur="500"/>
                                        <p:tgtEl>
                                          <p:spTgt spid="17"/>
                                        </p:tgtEl>
                                      </p:cBhvr>
                                    </p:animEffect>
                                  </p:childTnLst>
                                </p:cTn>
                              </p:par>
                            </p:childTnLst>
                          </p:cTn>
                        </p:par>
                        <p:par>
                          <p:cTn id="56" fill="hold">
                            <p:stCondLst>
                              <p:cond delay="1500"/>
                            </p:stCondLst>
                            <p:childTnLst>
                              <p:par>
                                <p:cTn id="57" presetID="1" presetClass="entr" presetSubtype="0" fill="hold" nodeType="after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down)">
                                      <p:cBhvr>
                                        <p:cTn id="63" dur="500"/>
                                        <p:tgtEl>
                                          <p:spTgt spid="39"/>
                                        </p:tgtEl>
                                      </p:cBhvr>
                                    </p:animEffect>
                                  </p:childTnLst>
                                </p:cTn>
                              </p:par>
                            </p:childTnLst>
                          </p:cTn>
                        </p:par>
                        <p:par>
                          <p:cTn id="64" fill="hold">
                            <p:stCondLst>
                              <p:cond delay="500"/>
                            </p:stCondLst>
                            <p:childTnLst>
                              <p:par>
                                <p:cTn id="65" presetID="1" presetClass="entr" presetSubtype="0" fill="hold" nodeType="after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34" grpId="0" animBg="1"/>
      <p:bldP spid="38" grpId="0" animBg="1"/>
    </p:bld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A4D73-C47F-47DD-8F5C-0E8EC484C2DF}"/>
              </a:ext>
            </a:extLst>
          </p:cNvPr>
          <p:cNvSpPr>
            <a:spLocks noGrp="1"/>
          </p:cNvSpPr>
          <p:nvPr>
            <p:ph type="title"/>
          </p:nvPr>
        </p:nvSpPr>
        <p:spPr/>
        <p:txBody>
          <a:bodyPr>
            <a:noAutofit/>
          </a:bodyPr>
          <a:lstStyle/>
          <a:p>
            <a:r>
              <a:rPr lang="en-US" dirty="0"/>
              <a:t>The Key/Value Pairs of MapReduce</a:t>
            </a:r>
            <a:endParaRPr lang="en-IN" dirty="0"/>
          </a:p>
        </p:txBody>
      </p:sp>
      <p:sp>
        <p:nvSpPr>
          <p:cNvPr id="3" name="Footer Placeholder 2">
            <a:extLst>
              <a:ext uri="{FF2B5EF4-FFF2-40B4-BE49-F238E27FC236}">
                <a16:creationId xmlns:a16="http://schemas.microsoft.com/office/drawing/2014/main" id="{B39C571D-E05A-4A0A-9F05-D54BA30A652C}"/>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1921442B-226A-49D8-992F-AD9565597B7A}"/>
              </a:ext>
            </a:extLst>
          </p:cNvPr>
          <p:cNvSpPr>
            <a:spLocks noGrp="1"/>
          </p:cNvSpPr>
          <p:nvPr>
            <p:ph type="sldNum" sz="quarter" idx="12"/>
          </p:nvPr>
        </p:nvSpPr>
        <p:spPr/>
        <p:txBody>
          <a:bodyPr>
            <a:noAutofit/>
          </a:bodyPr>
          <a:lstStyle/>
          <a:p>
            <a:fld id="{4FAB73BC-B049-4115-A692-8D63A059BFB8}" type="slidenum">
              <a:rPr lang="en-US" smtClean="0"/>
              <a:t>83</a:t>
            </a:fld>
            <a:endParaRPr lang="en-US" dirty="0"/>
          </a:p>
        </p:txBody>
      </p:sp>
      <p:sp>
        <p:nvSpPr>
          <p:cNvPr id="5" name="TextBox 4">
            <a:extLst>
              <a:ext uri="{FF2B5EF4-FFF2-40B4-BE49-F238E27FC236}">
                <a16:creationId xmlns:a16="http://schemas.microsoft.com/office/drawing/2014/main" id="{E619BC51-5DBB-4C84-9360-65880BE5A3DB}"/>
              </a:ext>
            </a:extLst>
          </p:cNvPr>
          <p:cNvSpPr txBox="1"/>
          <p:nvPr/>
        </p:nvSpPr>
        <p:spPr>
          <a:xfrm>
            <a:off x="1081392" y="2700133"/>
            <a:ext cx="1016020" cy="345786"/>
          </a:xfrm>
          <a:prstGeom prst="rect">
            <a:avLst/>
          </a:prstGeom>
          <a:noFill/>
        </p:spPr>
        <p:txBody>
          <a:bodyPr wrap="none" lIns="68122" tIns="34061" rIns="68122" bIns="34061" rtlCol="0">
            <a:noAutofit/>
          </a:bodyPr>
          <a:lstStyle/>
          <a:p>
            <a:pPr defTabSz="681072">
              <a:defRPr/>
            </a:pPr>
            <a:r>
              <a:rPr lang="en-US" kern="0" dirty="0">
                <a:solidFill>
                  <a:sysClr val="windowText" lastClr="000000"/>
                </a:solidFill>
              </a:rPr>
              <a:t>&lt;k1, v1&gt;</a:t>
            </a:r>
          </a:p>
        </p:txBody>
      </p:sp>
      <p:cxnSp>
        <p:nvCxnSpPr>
          <p:cNvPr id="6" name="Elbow Connector 15">
            <a:extLst>
              <a:ext uri="{FF2B5EF4-FFF2-40B4-BE49-F238E27FC236}">
                <a16:creationId xmlns:a16="http://schemas.microsoft.com/office/drawing/2014/main" id="{48D67B7E-E3E5-46C2-AD1B-C19A8E9CFBE4}"/>
              </a:ext>
            </a:extLst>
          </p:cNvPr>
          <p:cNvCxnSpPr>
            <a:endCxn id="7" idx="1"/>
          </p:cNvCxnSpPr>
          <p:nvPr/>
        </p:nvCxnSpPr>
        <p:spPr>
          <a:xfrm>
            <a:off x="1562441" y="3094585"/>
            <a:ext cx="865970" cy="279002"/>
          </a:xfrm>
          <a:prstGeom prst="bentConnector3">
            <a:avLst>
              <a:gd name="adj1" fmla="val 1111"/>
            </a:avLst>
          </a:prstGeom>
          <a:noFill/>
          <a:ln w="25400" cap="flat" cmpd="sng" algn="ctr">
            <a:solidFill>
              <a:srgbClr val="595959"/>
            </a:solidFill>
            <a:prstDash val="solid"/>
            <a:tailEnd type="arrow"/>
          </a:ln>
          <a:effectLst/>
        </p:spPr>
      </p:cxnSp>
      <p:sp>
        <p:nvSpPr>
          <p:cNvPr id="7" name="Rectangle 6">
            <a:extLst>
              <a:ext uri="{FF2B5EF4-FFF2-40B4-BE49-F238E27FC236}">
                <a16:creationId xmlns:a16="http://schemas.microsoft.com/office/drawing/2014/main" id="{4C9AD0D3-11AB-4344-94FD-5F5620814EB6}"/>
              </a:ext>
            </a:extLst>
          </p:cNvPr>
          <p:cNvSpPr/>
          <p:nvPr/>
        </p:nvSpPr>
        <p:spPr>
          <a:xfrm>
            <a:off x="2428412" y="3113826"/>
            <a:ext cx="1337442" cy="519521"/>
          </a:xfrm>
          <a:prstGeom prst="rect">
            <a:avLst/>
          </a:prstGeom>
          <a:solidFill>
            <a:srgbClr val="FFFFFF"/>
          </a:solidFill>
          <a:ln w="25400" cap="flat" cmpd="sng" algn="ctr">
            <a:solidFill>
              <a:schemeClr val="accent1"/>
            </a:solidFill>
            <a:prstDash val="solid"/>
          </a:ln>
          <a:effectLst/>
        </p:spPr>
        <p:txBody>
          <a:bodyPr lIns="68122" tIns="34061" rIns="68122" bIns="34061" rtlCol="0" anchor="ctr">
            <a:noAutofit/>
          </a:bodyPr>
          <a:lstStyle/>
          <a:p>
            <a:pPr algn="ctr" defTabSz="681072">
              <a:defRPr/>
            </a:pPr>
            <a:r>
              <a:rPr lang="en-US" sz="1400" b="1" kern="0" dirty="0">
                <a:solidFill>
                  <a:srgbClr val="000000"/>
                </a:solidFill>
                <a:latin typeface="Sherman Sans Book" pitchFamily="50" charset="0"/>
                <a:ea typeface="Sherman Sans Book" pitchFamily="50" charset="0"/>
              </a:rPr>
              <a:t>Mapper</a:t>
            </a:r>
          </a:p>
        </p:txBody>
      </p:sp>
      <p:cxnSp>
        <p:nvCxnSpPr>
          <p:cNvPr id="8" name="Straight Arrow Connector 7">
            <a:extLst>
              <a:ext uri="{FF2B5EF4-FFF2-40B4-BE49-F238E27FC236}">
                <a16:creationId xmlns:a16="http://schemas.microsoft.com/office/drawing/2014/main" id="{DAEF7D00-4E1B-43DF-ADB7-6611A63F27D7}"/>
              </a:ext>
            </a:extLst>
          </p:cNvPr>
          <p:cNvCxnSpPr>
            <a:stCxn id="7" idx="3"/>
            <a:endCxn id="9" idx="1"/>
          </p:cNvCxnSpPr>
          <p:nvPr/>
        </p:nvCxnSpPr>
        <p:spPr>
          <a:xfrm flipV="1">
            <a:off x="3765855" y="3363965"/>
            <a:ext cx="1481771" cy="9620"/>
          </a:xfrm>
          <a:prstGeom prst="straightConnector1">
            <a:avLst/>
          </a:prstGeom>
          <a:noFill/>
          <a:ln w="25400" cap="flat" cmpd="sng" algn="ctr">
            <a:solidFill>
              <a:srgbClr val="595959"/>
            </a:solidFill>
            <a:prstDash val="solid"/>
            <a:tailEnd type="arrow"/>
          </a:ln>
          <a:effectLst/>
        </p:spPr>
      </p:cxnSp>
      <p:sp>
        <p:nvSpPr>
          <p:cNvPr id="9" name="Rounded Rectangle 18">
            <a:extLst>
              <a:ext uri="{FF2B5EF4-FFF2-40B4-BE49-F238E27FC236}">
                <a16:creationId xmlns:a16="http://schemas.microsoft.com/office/drawing/2014/main" id="{7030FC4C-2172-40D8-85EE-20F2FBF6DEC5}"/>
              </a:ext>
            </a:extLst>
          </p:cNvPr>
          <p:cNvSpPr/>
          <p:nvPr/>
        </p:nvSpPr>
        <p:spPr>
          <a:xfrm>
            <a:off x="5247624" y="3123445"/>
            <a:ext cx="2010975" cy="481039"/>
          </a:xfrm>
          <a:prstGeom prst="roundRect">
            <a:avLst/>
          </a:prstGeom>
          <a:solidFill>
            <a:srgbClr val="FFFFFF"/>
          </a:solidFill>
          <a:ln w="25400" cap="flat" cmpd="sng" algn="ctr">
            <a:solidFill>
              <a:schemeClr val="accent1"/>
            </a:solidFill>
            <a:prstDash val="solid"/>
          </a:ln>
          <a:effectLst/>
        </p:spPr>
        <p:txBody>
          <a:bodyPr lIns="68122" tIns="34061" rIns="68122" bIns="34061" rtlCol="0" anchor="ctr">
            <a:noAutofit/>
          </a:bodyPr>
          <a:lstStyle/>
          <a:p>
            <a:pPr algn="ctr" defTabSz="681072">
              <a:defRPr/>
            </a:pPr>
            <a:r>
              <a:rPr lang="en-US" sz="1400" b="1" kern="0" dirty="0">
                <a:solidFill>
                  <a:srgbClr val="000000"/>
                </a:solidFill>
                <a:latin typeface="Sherman Sans Book" pitchFamily="50" charset="0"/>
                <a:ea typeface="Sherman Sans Book" pitchFamily="50" charset="0"/>
              </a:rPr>
              <a:t>Shuffle/Sort</a:t>
            </a:r>
          </a:p>
        </p:txBody>
      </p:sp>
      <p:sp>
        <p:nvSpPr>
          <p:cNvPr id="10" name="TextBox 9">
            <a:extLst>
              <a:ext uri="{FF2B5EF4-FFF2-40B4-BE49-F238E27FC236}">
                <a16:creationId xmlns:a16="http://schemas.microsoft.com/office/drawing/2014/main" id="{9760F8DE-C8EE-4892-831A-8B3C91351471}"/>
              </a:ext>
            </a:extLst>
          </p:cNvPr>
          <p:cNvSpPr txBox="1"/>
          <p:nvPr/>
        </p:nvSpPr>
        <p:spPr>
          <a:xfrm>
            <a:off x="4005284" y="2939503"/>
            <a:ext cx="1016020" cy="345786"/>
          </a:xfrm>
          <a:prstGeom prst="rect">
            <a:avLst/>
          </a:prstGeom>
          <a:noFill/>
        </p:spPr>
        <p:txBody>
          <a:bodyPr wrap="none" lIns="68122" tIns="34061" rIns="68122" bIns="34061" rtlCol="0">
            <a:noAutofit/>
          </a:bodyPr>
          <a:lstStyle/>
          <a:p>
            <a:pPr defTabSz="681072">
              <a:defRPr/>
            </a:pPr>
            <a:r>
              <a:rPr lang="en-US" kern="0" dirty="0">
                <a:solidFill>
                  <a:sysClr val="windowText" lastClr="000000"/>
                </a:solidFill>
              </a:rPr>
              <a:t>&lt;k2, v2&gt;</a:t>
            </a:r>
          </a:p>
        </p:txBody>
      </p:sp>
      <p:cxnSp>
        <p:nvCxnSpPr>
          <p:cNvPr id="11" name="Elbow Connector 20">
            <a:extLst>
              <a:ext uri="{FF2B5EF4-FFF2-40B4-BE49-F238E27FC236}">
                <a16:creationId xmlns:a16="http://schemas.microsoft.com/office/drawing/2014/main" id="{24BC946C-DA29-4AA6-9C22-5B95E4B4102D}"/>
              </a:ext>
            </a:extLst>
          </p:cNvPr>
          <p:cNvCxnSpPr>
            <a:stCxn id="9" idx="2"/>
          </p:cNvCxnSpPr>
          <p:nvPr/>
        </p:nvCxnSpPr>
        <p:spPr>
          <a:xfrm rot="5400000">
            <a:off x="5182755" y="3881033"/>
            <a:ext cx="1346906" cy="793806"/>
          </a:xfrm>
          <a:prstGeom prst="bentConnector3">
            <a:avLst>
              <a:gd name="adj1" fmla="val 100000"/>
            </a:avLst>
          </a:prstGeom>
          <a:noFill/>
          <a:ln w="25400" cap="flat" cmpd="sng" algn="ctr">
            <a:solidFill>
              <a:srgbClr val="595959"/>
            </a:solidFill>
            <a:prstDash val="solid"/>
            <a:tailEnd type="arrow"/>
          </a:ln>
          <a:effectLst/>
        </p:spPr>
      </p:cxnSp>
      <p:sp>
        <p:nvSpPr>
          <p:cNvPr id="12" name="Rectangle 11">
            <a:extLst>
              <a:ext uri="{FF2B5EF4-FFF2-40B4-BE49-F238E27FC236}">
                <a16:creationId xmlns:a16="http://schemas.microsoft.com/office/drawing/2014/main" id="{2CB317BC-F567-4DFF-93F6-2A6706387860}"/>
              </a:ext>
            </a:extLst>
          </p:cNvPr>
          <p:cNvSpPr/>
          <p:nvPr/>
        </p:nvSpPr>
        <p:spPr>
          <a:xfrm>
            <a:off x="4101456" y="4661620"/>
            <a:ext cx="1337442" cy="519521"/>
          </a:xfrm>
          <a:prstGeom prst="rect">
            <a:avLst/>
          </a:prstGeom>
          <a:solidFill>
            <a:srgbClr val="FFFFFF"/>
          </a:solidFill>
          <a:ln w="25400" cap="flat" cmpd="sng" algn="ctr">
            <a:solidFill>
              <a:schemeClr val="accent1"/>
            </a:solidFill>
            <a:prstDash val="solid"/>
          </a:ln>
          <a:effectLst/>
        </p:spPr>
        <p:txBody>
          <a:bodyPr lIns="68122" tIns="34061" rIns="68122" bIns="34061" rtlCol="0" anchor="ctr">
            <a:noAutofit/>
          </a:bodyPr>
          <a:lstStyle/>
          <a:p>
            <a:pPr algn="ctr" defTabSz="681072">
              <a:defRPr/>
            </a:pPr>
            <a:r>
              <a:rPr lang="en-US" sz="1400" b="1" kern="0" dirty="0">
                <a:solidFill>
                  <a:srgbClr val="000000"/>
                </a:solidFill>
                <a:latin typeface="Sherman Sans Book" pitchFamily="50" charset="0"/>
                <a:ea typeface="Sherman Sans Book" pitchFamily="50" charset="0"/>
              </a:rPr>
              <a:t>Reducer</a:t>
            </a:r>
          </a:p>
        </p:txBody>
      </p:sp>
      <p:sp>
        <p:nvSpPr>
          <p:cNvPr id="13" name="TextBox 12">
            <a:extLst>
              <a:ext uri="{FF2B5EF4-FFF2-40B4-BE49-F238E27FC236}">
                <a16:creationId xmlns:a16="http://schemas.microsoft.com/office/drawing/2014/main" id="{7283B791-C620-48A6-8E0E-0CD5564A7529}"/>
              </a:ext>
            </a:extLst>
          </p:cNvPr>
          <p:cNvSpPr txBox="1"/>
          <p:nvPr/>
        </p:nvSpPr>
        <p:spPr>
          <a:xfrm>
            <a:off x="5607861" y="5026059"/>
            <a:ext cx="1977822" cy="345786"/>
          </a:xfrm>
          <a:prstGeom prst="rect">
            <a:avLst/>
          </a:prstGeom>
          <a:noFill/>
        </p:spPr>
        <p:txBody>
          <a:bodyPr wrap="none" lIns="68122" tIns="34061" rIns="68122" bIns="34061" rtlCol="0">
            <a:noAutofit/>
          </a:bodyPr>
          <a:lstStyle/>
          <a:p>
            <a:pPr defTabSz="681072">
              <a:defRPr/>
            </a:pPr>
            <a:r>
              <a:rPr lang="en-US" kern="0" dirty="0">
                <a:solidFill>
                  <a:sysClr val="windowText" lastClr="000000"/>
                </a:solidFill>
              </a:rPr>
              <a:t>&lt;k2, (v2,v2,v2,v2)&gt;</a:t>
            </a:r>
          </a:p>
        </p:txBody>
      </p:sp>
      <p:cxnSp>
        <p:nvCxnSpPr>
          <p:cNvPr id="14" name="Straight Arrow Connector 13">
            <a:extLst>
              <a:ext uri="{FF2B5EF4-FFF2-40B4-BE49-F238E27FC236}">
                <a16:creationId xmlns:a16="http://schemas.microsoft.com/office/drawing/2014/main" id="{A4EAD54D-8384-4E65-9CA6-533E082B823D}"/>
              </a:ext>
            </a:extLst>
          </p:cNvPr>
          <p:cNvCxnSpPr>
            <a:stCxn id="12" idx="1"/>
          </p:cNvCxnSpPr>
          <p:nvPr/>
        </p:nvCxnSpPr>
        <p:spPr>
          <a:xfrm flipH="1">
            <a:off x="2899930" y="4921425"/>
            <a:ext cx="1201573" cy="1148"/>
          </a:xfrm>
          <a:prstGeom prst="straightConnector1">
            <a:avLst/>
          </a:prstGeom>
          <a:noFill/>
          <a:ln w="25400" cap="flat" cmpd="sng" algn="ctr">
            <a:solidFill>
              <a:srgbClr val="595959"/>
            </a:solidFill>
            <a:prstDash val="solid"/>
            <a:tailEnd type="arrow"/>
          </a:ln>
          <a:effectLst/>
        </p:spPr>
      </p:cxnSp>
      <p:sp>
        <p:nvSpPr>
          <p:cNvPr id="15" name="TextBox 14">
            <a:extLst>
              <a:ext uri="{FF2B5EF4-FFF2-40B4-BE49-F238E27FC236}">
                <a16:creationId xmlns:a16="http://schemas.microsoft.com/office/drawing/2014/main" id="{2CED7F5D-3653-47A4-BEB9-6042FE3E21C8}"/>
              </a:ext>
            </a:extLst>
          </p:cNvPr>
          <p:cNvSpPr txBox="1"/>
          <p:nvPr/>
        </p:nvSpPr>
        <p:spPr>
          <a:xfrm>
            <a:off x="1848817" y="4737433"/>
            <a:ext cx="1016020" cy="345786"/>
          </a:xfrm>
          <a:prstGeom prst="rect">
            <a:avLst/>
          </a:prstGeom>
          <a:noFill/>
        </p:spPr>
        <p:txBody>
          <a:bodyPr wrap="none" lIns="68122" tIns="34061" rIns="68122" bIns="34061" rtlCol="0">
            <a:noAutofit/>
          </a:bodyPr>
          <a:lstStyle/>
          <a:p>
            <a:pPr defTabSz="681072">
              <a:defRPr/>
            </a:pPr>
            <a:r>
              <a:rPr lang="en-US" kern="0" dirty="0">
                <a:solidFill>
                  <a:sysClr val="windowText" lastClr="000000"/>
                </a:solidFill>
              </a:rPr>
              <a:t>&lt;k3, v3&gt;</a:t>
            </a:r>
          </a:p>
        </p:txBody>
      </p:sp>
    </p:spTree>
    <p:extLst>
      <p:ext uri="{BB962C8B-B14F-4D97-AF65-F5344CB8AC3E}">
        <p14:creationId xmlns:p14="http://schemas.microsoft.com/office/powerpoint/2010/main" val="42259045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4C93-080D-4E6B-BF1F-5B58B91B4729}"/>
              </a:ext>
            </a:extLst>
          </p:cNvPr>
          <p:cNvSpPr>
            <a:spLocks noGrp="1"/>
          </p:cNvSpPr>
          <p:nvPr>
            <p:ph type="title"/>
          </p:nvPr>
        </p:nvSpPr>
        <p:spPr/>
        <p:txBody>
          <a:bodyPr/>
          <a:lstStyle/>
          <a:p>
            <a:r>
              <a:rPr lang="en-US" dirty="0"/>
              <a:t>Demo: MapReduce</a:t>
            </a:r>
          </a:p>
        </p:txBody>
      </p:sp>
      <p:sp>
        <p:nvSpPr>
          <p:cNvPr id="5" name="Content Placeholder 4"/>
          <p:cNvSpPr>
            <a:spLocks noGrp="1"/>
          </p:cNvSpPr>
          <p:nvPr>
            <p:ph idx="1"/>
          </p:nvPr>
        </p:nvSpPr>
        <p:spPr/>
        <p:txBody>
          <a:bodyPr/>
          <a:lstStyle/>
          <a:p>
            <a:r>
              <a:rPr lang="en-US" dirty="0"/>
              <a:t>MapReduce examples</a:t>
            </a:r>
          </a:p>
          <a:p>
            <a:r>
              <a:rPr lang="en-US" dirty="0"/>
              <a:t>Calculating pi</a:t>
            </a:r>
          </a:p>
          <a:p>
            <a:r>
              <a:rPr lang="en-US" dirty="0"/>
              <a:t>Word counts</a:t>
            </a:r>
          </a:p>
        </p:txBody>
      </p:sp>
      <p:sp>
        <p:nvSpPr>
          <p:cNvPr id="3" name="Footer Placeholder 2">
            <a:extLst>
              <a:ext uri="{FF2B5EF4-FFF2-40B4-BE49-F238E27FC236}">
                <a16:creationId xmlns:a16="http://schemas.microsoft.com/office/drawing/2014/main" id="{211D3119-41AE-41B0-8D58-9818B0EBFF26}"/>
              </a:ext>
            </a:extLst>
          </p:cNvPr>
          <p:cNvSpPr>
            <a:spLocks noGrp="1"/>
          </p:cNvSpPr>
          <p:nvPr>
            <p:ph type="ftr" sz="quarter" idx="11"/>
          </p:nvPr>
        </p:nvSpPr>
        <p:spPr/>
        <p:txBody>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C31C3EEF-FBA1-48CF-91C1-4EF2734870DC}"/>
              </a:ext>
            </a:extLst>
          </p:cNvPr>
          <p:cNvSpPr>
            <a:spLocks noGrp="1"/>
          </p:cNvSpPr>
          <p:nvPr>
            <p:ph type="sldNum" sz="quarter" idx="12"/>
          </p:nvPr>
        </p:nvSpPr>
        <p:spPr/>
        <p:txBody>
          <a:bodyPr/>
          <a:lstStyle/>
          <a:p>
            <a:fld id="{4FAB73BC-B049-4115-A692-8D63A059BFB8}" type="slidenum">
              <a:rPr lang="en-US" smtClean="0"/>
              <a:pPr/>
              <a:t>84</a:t>
            </a:fld>
            <a:endParaRPr lang="en-US" dirty="0"/>
          </a:p>
        </p:txBody>
      </p:sp>
    </p:spTree>
    <p:extLst>
      <p:ext uri="{BB962C8B-B14F-4D97-AF65-F5344CB8AC3E}">
        <p14:creationId xmlns:p14="http://schemas.microsoft.com/office/powerpoint/2010/main" val="16728941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290132"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A540FAC9-3505-49ED-9B06-A0F8C1485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544"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879B3CD-E329-42F5-B136-BA1F37EC05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9098" y="484632"/>
            <a:ext cx="5590153" cy="588091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2" name="Title 1">
            <a:extLst>
              <a:ext uri="{FF2B5EF4-FFF2-40B4-BE49-F238E27FC236}">
                <a16:creationId xmlns:a16="http://schemas.microsoft.com/office/drawing/2014/main" id="{51BDCDEC-FACA-4DF0-A2DE-1A2D0A0E256D}"/>
              </a:ext>
            </a:extLst>
          </p:cNvPr>
          <p:cNvSpPr>
            <a:spLocks noGrp="1"/>
          </p:cNvSpPr>
          <p:nvPr>
            <p:ph type="title"/>
          </p:nvPr>
        </p:nvSpPr>
        <p:spPr>
          <a:xfrm>
            <a:off x="742572" y="977900"/>
            <a:ext cx="4904668" cy="3327734"/>
          </a:xfrm>
        </p:spPr>
        <p:txBody>
          <a:bodyPr vert="horz" lIns="91440" tIns="45720" rIns="91440" bIns="45720" rtlCol="0" anchor="b">
            <a:normAutofit/>
          </a:bodyPr>
          <a:lstStyle/>
          <a:p>
            <a:pPr algn="r">
              <a:lnSpc>
                <a:spcPct val="80000"/>
              </a:lnSpc>
            </a:pPr>
            <a:r>
              <a:rPr lang="en-US" sz="4700" cap="all" spc="200">
                <a:solidFill>
                  <a:schemeClr val="tx1">
                    <a:lumMod val="95000"/>
                    <a:lumOff val="5000"/>
                  </a:schemeClr>
                </a:solidFill>
                <a:latin typeface="+mj-lt"/>
                <a:ea typeface="+mj-ea"/>
                <a:cs typeface="+mj-cs"/>
              </a:rPr>
              <a:t>YARN</a:t>
            </a:r>
          </a:p>
        </p:txBody>
      </p:sp>
      <p:cxnSp>
        <p:nvCxnSpPr>
          <p:cNvPr id="20" name="Straight Connector 19">
            <a:extLst>
              <a:ext uri="{FF2B5EF4-FFF2-40B4-BE49-F238E27FC236}">
                <a16:creationId xmlns:a16="http://schemas.microsoft.com/office/drawing/2014/main" id="{51B042EF-3024-4C57-B282-1B30607FB7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19010" y="4476657"/>
            <a:ext cx="402823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A0B4097-B645-43E0-A2B5-B8D688E7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902" y="484632"/>
            <a:ext cx="2688168" cy="58809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prstClr val="white"/>
              </a:solidFill>
            </a:endParaRPr>
          </a:p>
        </p:txBody>
      </p:sp>
      <p:sp>
        <p:nvSpPr>
          <p:cNvPr id="4" name="Footer Placeholder 3">
            <a:extLst>
              <a:ext uri="{FF2B5EF4-FFF2-40B4-BE49-F238E27FC236}">
                <a16:creationId xmlns:a16="http://schemas.microsoft.com/office/drawing/2014/main" id="{301F30AE-BAC6-4DB2-ADDA-DD403AB12426}"/>
              </a:ext>
            </a:extLst>
          </p:cNvPr>
          <p:cNvSpPr>
            <a:spLocks noGrp="1"/>
          </p:cNvSpPr>
          <p:nvPr>
            <p:ph type="ftr" sz="quarter" idx="11"/>
          </p:nvPr>
        </p:nvSpPr>
        <p:spPr>
          <a:xfrm>
            <a:off x="460209" y="6470704"/>
            <a:ext cx="4028230" cy="274320"/>
          </a:xfrm>
        </p:spPr>
        <p:txBody>
          <a:bodyPr vert="horz" lIns="91440" tIns="45720" rIns="91440" bIns="45720" rtlCol="0" anchor="ctr">
            <a:normAutofit/>
          </a:bodyPr>
          <a:lstStyle/>
          <a:p>
            <a:pPr algn="l">
              <a:spcAft>
                <a:spcPts val="600"/>
              </a:spcAft>
            </a:pPr>
            <a:r>
              <a:rPr lang="en-US" sz="1000" kern="1200" cap="all" baseline="0" dirty="0">
                <a:solidFill>
                  <a:schemeClr val="tx1">
                    <a:lumMod val="95000"/>
                    <a:lumOff val="5000"/>
                  </a:schemeClr>
                </a:solidFill>
                <a:latin typeface="+mj-lt"/>
                <a:ea typeface="+mn-ea"/>
                <a:cs typeface="+mn-cs"/>
              </a:rPr>
              <a:t>School of Information Studies | Syracuse University</a:t>
            </a:r>
          </a:p>
        </p:txBody>
      </p:sp>
      <p:sp>
        <p:nvSpPr>
          <p:cNvPr id="5" name="Slide Number Placeholder 4">
            <a:extLst>
              <a:ext uri="{FF2B5EF4-FFF2-40B4-BE49-F238E27FC236}">
                <a16:creationId xmlns:a16="http://schemas.microsoft.com/office/drawing/2014/main" id="{DC9CBC53-233B-4D94-814C-EE551081F495}"/>
              </a:ext>
            </a:extLst>
          </p:cNvPr>
          <p:cNvSpPr>
            <a:spLocks noGrp="1"/>
          </p:cNvSpPr>
          <p:nvPr>
            <p:ph type="sldNum" sz="quarter" idx="12"/>
          </p:nvPr>
        </p:nvSpPr>
        <p:spPr>
          <a:xfrm>
            <a:off x="8127999" y="6470704"/>
            <a:ext cx="730251" cy="274320"/>
          </a:xfrm>
        </p:spPr>
        <p:txBody>
          <a:bodyPr vert="horz" lIns="91440" tIns="45720" rIns="91440" bIns="45720" rtlCol="0" anchor="ctr">
            <a:normAutofit/>
          </a:bodyPr>
          <a:lstStyle/>
          <a:p>
            <a:pPr>
              <a:spcAft>
                <a:spcPts val="600"/>
              </a:spcAft>
            </a:pPr>
            <a:fld id="{4FAB73BC-B049-4115-A692-8D63A059BFB8}" type="slidenum">
              <a:rPr lang="en-US" sz="1000" kern="1200" dirty="0">
                <a:solidFill>
                  <a:schemeClr val="tx1">
                    <a:lumMod val="95000"/>
                    <a:lumOff val="5000"/>
                  </a:schemeClr>
                </a:solidFill>
                <a:latin typeface="+mj-lt"/>
                <a:ea typeface="+mn-ea"/>
                <a:cs typeface="+mn-cs"/>
              </a:rPr>
              <a:pPr>
                <a:spcAft>
                  <a:spcPts val="600"/>
                </a:spcAft>
              </a:pPr>
              <a:t>85</a:t>
            </a:fld>
            <a:endParaRPr lang="en-US" sz="1000" kern="1200" dirty="0">
              <a:solidFill>
                <a:schemeClr val="tx1">
                  <a:lumMod val="95000"/>
                  <a:lumOff val="5000"/>
                </a:schemeClr>
              </a:solidFill>
              <a:latin typeface="+mj-lt"/>
              <a:ea typeface="+mn-ea"/>
              <a:cs typeface="+mn-cs"/>
            </a:endParaRPr>
          </a:p>
        </p:txBody>
      </p:sp>
    </p:spTree>
    <p:extLst>
      <p:ext uri="{BB962C8B-B14F-4D97-AF65-F5344CB8AC3E}">
        <p14:creationId xmlns:p14="http://schemas.microsoft.com/office/powerpoint/2010/main" val="38784642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61A9B-6444-4709-807D-34B0DCFCB874}"/>
              </a:ext>
            </a:extLst>
          </p:cNvPr>
          <p:cNvSpPr>
            <a:spLocks noGrp="1"/>
          </p:cNvSpPr>
          <p:nvPr>
            <p:ph type="title"/>
          </p:nvPr>
        </p:nvSpPr>
        <p:spPr/>
        <p:txBody>
          <a:bodyPr/>
          <a:lstStyle/>
          <a:p>
            <a:r>
              <a:rPr lang="en-US" dirty="0"/>
              <a:t>Hadoop 2 vs. Hadoop 1</a:t>
            </a:r>
            <a:endParaRPr lang="en-IN" dirty="0"/>
          </a:p>
        </p:txBody>
      </p:sp>
      <p:sp>
        <p:nvSpPr>
          <p:cNvPr id="3" name="Text Placeholder 2">
            <a:extLst>
              <a:ext uri="{FF2B5EF4-FFF2-40B4-BE49-F238E27FC236}">
                <a16:creationId xmlns:a16="http://schemas.microsoft.com/office/drawing/2014/main" id="{03CDBB40-52D0-4FE5-BEC1-E1CA709DE9B5}"/>
              </a:ext>
            </a:extLst>
          </p:cNvPr>
          <p:cNvSpPr>
            <a:spLocks noGrp="1"/>
          </p:cNvSpPr>
          <p:nvPr>
            <p:ph type="body" idx="1"/>
          </p:nvPr>
        </p:nvSpPr>
        <p:spPr/>
        <p:txBody>
          <a:bodyPr/>
          <a:lstStyle/>
          <a:p>
            <a:r>
              <a:rPr lang="en-US" dirty="0"/>
              <a:t>Hadoop 1</a:t>
            </a:r>
          </a:p>
        </p:txBody>
      </p:sp>
      <p:sp>
        <p:nvSpPr>
          <p:cNvPr id="4" name="Text Placeholder 3">
            <a:extLst>
              <a:ext uri="{FF2B5EF4-FFF2-40B4-BE49-F238E27FC236}">
                <a16:creationId xmlns:a16="http://schemas.microsoft.com/office/drawing/2014/main" id="{78279029-93DC-4FF6-9061-BEA594E05B9E}"/>
              </a:ext>
            </a:extLst>
          </p:cNvPr>
          <p:cNvSpPr>
            <a:spLocks noGrp="1"/>
          </p:cNvSpPr>
          <p:nvPr>
            <p:ph type="body" sz="quarter" idx="3"/>
          </p:nvPr>
        </p:nvSpPr>
        <p:spPr/>
        <p:txBody>
          <a:bodyPr/>
          <a:lstStyle/>
          <a:p>
            <a:r>
              <a:rPr lang="en-US" dirty="0"/>
              <a:t>Hadoop 2</a:t>
            </a:r>
          </a:p>
        </p:txBody>
      </p:sp>
      <p:sp>
        <p:nvSpPr>
          <p:cNvPr id="5" name="Footer Placeholder 4">
            <a:extLst>
              <a:ext uri="{FF2B5EF4-FFF2-40B4-BE49-F238E27FC236}">
                <a16:creationId xmlns:a16="http://schemas.microsoft.com/office/drawing/2014/main" id="{A2B16024-4098-4522-B477-E55557C4D03C}"/>
              </a:ext>
            </a:extLst>
          </p:cNvPr>
          <p:cNvSpPr>
            <a:spLocks noGrp="1"/>
          </p:cNvSpPr>
          <p:nvPr>
            <p:ph type="ftr" sz="quarter" idx="11"/>
          </p:nvPr>
        </p:nvSpPr>
        <p:spPr/>
        <p:txBody>
          <a:bodyPr/>
          <a:lstStyle/>
          <a:p>
            <a:r>
              <a:rPr lang="en-US" dirty="0"/>
              <a:t>School of Information Studies | Syracuse University</a:t>
            </a:r>
          </a:p>
        </p:txBody>
      </p:sp>
      <p:sp>
        <p:nvSpPr>
          <p:cNvPr id="6" name="Slide Number Placeholder 5">
            <a:extLst>
              <a:ext uri="{FF2B5EF4-FFF2-40B4-BE49-F238E27FC236}">
                <a16:creationId xmlns:a16="http://schemas.microsoft.com/office/drawing/2014/main" id="{E48FAF05-5D56-4AB4-8049-98A86438E429}"/>
              </a:ext>
            </a:extLst>
          </p:cNvPr>
          <p:cNvSpPr>
            <a:spLocks noGrp="1"/>
          </p:cNvSpPr>
          <p:nvPr>
            <p:ph type="sldNum" sz="quarter" idx="12"/>
          </p:nvPr>
        </p:nvSpPr>
        <p:spPr/>
        <p:txBody>
          <a:bodyPr/>
          <a:lstStyle/>
          <a:p>
            <a:fld id="{4FAB73BC-B049-4115-A692-8D63A059BFB8}" type="slidenum">
              <a:rPr lang="en-US" smtClean="0"/>
              <a:t>86</a:t>
            </a:fld>
            <a:endParaRPr lang="en-US" dirty="0"/>
          </a:p>
        </p:txBody>
      </p:sp>
      <p:sp>
        <p:nvSpPr>
          <p:cNvPr id="7" name="Content Placeholder 6">
            <a:extLst>
              <a:ext uri="{FF2B5EF4-FFF2-40B4-BE49-F238E27FC236}">
                <a16:creationId xmlns:a16="http://schemas.microsoft.com/office/drawing/2014/main" id="{853944B9-EA21-48B1-9511-8AC934253436}"/>
              </a:ext>
            </a:extLst>
          </p:cNvPr>
          <p:cNvSpPr>
            <a:spLocks noGrp="1"/>
          </p:cNvSpPr>
          <p:nvPr>
            <p:ph sz="half" idx="13"/>
          </p:nvPr>
        </p:nvSpPr>
        <p:spPr/>
        <p:txBody>
          <a:bodyPr/>
          <a:lstStyle/>
          <a:p>
            <a:r>
              <a:rPr lang="en-US" dirty="0"/>
              <a:t>Batch processing only</a:t>
            </a:r>
          </a:p>
          <a:p>
            <a:r>
              <a:rPr lang="en-US" dirty="0"/>
              <a:t>No high availability or failover capability</a:t>
            </a:r>
          </a:p>
          <a:p>
            <a:r>
              <a:rPr lang="en-US" dirty="0"/>
              <a:t>Only MapReduce applications</a:t>
            </a:r>
          </a:p>
          <a:p>
            <a:r>
              <a:rPr lang="en-US" dirty="0"/>
              <a:t>DataNodes and </a:t>
            </a:r>
            <a:r>
              <a:rPr lang="en-US" dirty="0" err="1"/>
              <a:t>NameNodes</a:t>
            </a:r>
            <a:r>
              <a:rPr lang="en-US" dirty="0"/>
              <a:t> are dependent</a:t>
            </a:r>
          </a:p>
          <a:p>
            <a:r>
              <a:rPr lang="en-US" dirty="0"/>
              <a:t>Applications execute and quit</a:t>
            </a:r>
          </a:p>
        </p:txBody>
      </p:sp>
      <p:sp>
        <p:nvSpPr>
          <p:cNvPr id="8" name="Content Placeholder 7">
            <a:extLst>
              <a:ext uri="{FF2B5EF4-FFF2-40B4-BE49-F238E27FC236}">
                <a16:creationId xmlns:a16="http://schemas.microsoft.com/office/drawing/2014/main" id="{7527EBE7-A416-4718-9CA6-21606564E4A9}"/>
              </a:ext>
            </a:extLst>
          </p:cNvPr>
          <p:cNvSpPr>
            <a:spLocks noGrp="1"/>
          </p:cNvSpPr>
          <p:nvPr>
            <p:ph sz="half" idx="14"/>
          </p:nvPr>
        </p:nvSpPr>
        <p:spPr/>
        <p:txBody>
          <a:bodyPr/>
          <a:lstStyle/>
          <a:p>
            <a:r>
              <a:rPr lang="en-US" dirty="0"/>
              <a:t>Suited to a variety of distributed tasks</a:t>
            </a:r>
          </a:p>
          <a:p>
            <a:r>
              <a:rPr lang="en-US" dirty="0"/>
              <a:t>High availability and failover</a:t>
            </a:r>
          </a:p>
          <a:p>
            <a:r>
              <a:rPr lang="en-US" dirty="0"/>
              <a:t>Runs any distributed application, including MapReduce</a:t>
            </a:r>
          </a:p>
          <a:p>
            <a:r>
              <a:rPr lang="en-US" dirty="0"/>
              <a:t>DataNode and </a:t>
            </a:r>
            <a:r>
              <a:rPr lang="en-US" dirty="0" err="1"/>
              <a:t>NameNodes</a:t>
            </a:r>
            <a:r>
              <a:rPr lang="en-US" dirty="0"/>
              <a:t> (NodeManagers) are independent</a:t>
            </a:r>
          </a:p>
          <a:p>
            <a:r>
              <a:rPr lang="en-US" dirty="0"/>
              <a:t>Applications can remain resident</a:t>
            </a:r>
          </a:p>
        </p:txBody>
      </p:sp>
    </p:spTree>
    <p:extLst>
      <p:ext uri="{BB962C8B-B14F-4D97-AF65-F5344CB8AC3E}">
        <p14:creationId xmlns:p14="http://schemas.microsoft.com/office/powerpoint/2010/main" val="534591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E3444-C836-40C9-89D6-90D034D891D6}"/>
              </a:ext>
            </a:extLst>
          </p:cNvPr>
          <p:cNvSpPr>
            <a:spLocks noGrp="1"/>
          </p:cNvSpPr>
          <p:nvPr>
            <p:ph type="title"/>
          </p:nvPr>
        </p:nvSpPr>
        <p:spPr/>
        <p:txBody>
          <a:bodyPr/>
          <a:lstStyle/>
          <a:p>
            <a:r>
              <a:rPr lang="en-US" dirty="0"/>
              <a:t>YARN</a:t>
            </a:r>
            <a:endParaRPr lang="en-IN" dirty="0"/>
          </a:p>
        </p:txBody>
      </p:sp>
      <p:sp>
        <p:nvSpPr>
          <p:cNvPr id="3" name="Content Placeholder 2">
            <a:extLst>
              <a:ext uri="{FF2B5EF4-FFF2-40B4-BE49-F238E27FC236}">
                <a16:creationId xmlns:a16="http://schemas.microsoft.com/office/drawing/2014/main" id="{937BF6B5-086B-4D19-9858-D1F14B2D3010}"/>
              </a:ext>
            </a:extLst>
          </p:cNvPr>
          <p:cNvSpPr>
            <a:spLocks noGrp="1"/>
          </p:cNvSpPr>
          <p:nvPr>
            <p:ph idx="1"/>
          </p:nvPr>
        </p:nvSpPr>
        <p:spPr/>
        <p:txBody>
          <a:bodyPr/>
          <a:lstStyle/>
          <a:p>
            <a:r>
              <a:rPr lang="en-US" dirty="0"/>
              <a:t>More than just MapReduce</a:t>
            </a:r>
          </a:p>
          <a:p>
            <a:r>
              <a:rPr lang="en-US" dirty="0"/>
              <a:t>A framework for running anything over NodeManagers</a:t>
            </a:r>
          </a:p>
          <a:p>
            <a:r>
              <a:rPr lang="en-US" dirty="0"/>
              <a:t>Services</a:t>
            </a:r>
          </a:p>
          <a:p>
            <a:pPr lvl="1"/>
            <a:r>
              <a:rPr lang="en-US" b="1" dirty="0"/>
              <a:t>Resource Manager: </a:t>
            </a:r>
            <a:r>
              <a:rPr lang="en-US" dirty="0"/>
              <a:t>for allocating resources and scheduling applications</a:t>
            </a:r>
          </a:p>
          <a:p>
            <a:pPr lvl="1"/>
            <a:r>
              <a:rPr lang="en-US" b="1" dirty="0"/>
              <a:t>Application Master: </a:t>
            </a:r>
            <a:r>
              <a:rPr lang="en-US" dirty="0"/>
              <a:t>for executing application and providing failover</a:t>
            </a:r>
          </a:p>
        </p:txBody>
      </p:sp>
      <p:sp>
        <p:nvSpPr>
          <p:cNvPr id="4" name="Footer Placeholder 3">
            <a:extLst>
              <a:ext uri="{FF2B5EF4-FFF2-40B4-BE49-F238E27FC236}">
                <a16:creationId xmlns:a16="http://schemas.microsoft.com/office/drawing/2014/main" id="{BCF5A0A3-F2E7-4FE8-B05A-4E482ABFFD63}"/>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656A72F5-646D-4043-99AC-ECEA15CA2346}"/>
              </a:ext>
            </a:extLst>
          </p:cNvPr>
          <p:cNvSpPr>
            <a:spLocks noGrp="1"/>
          </p:cNvSpPr>
          <p:nvPr>
            <p:ph type="sldNum" sz="quarter" idx="12"/>
          </p:nvPr>
        </p:nvSpPr>
        <p:spPr/>
        <p:txBody>
          <a:bodyPr/>
          <a:lstStyle/>
          <a:p>
            <a:fld id="{4FAB73BC-B049-4115-A692-8D63A059BFB8}" type="slidenum">
              <a:rPr lang="en-US" smtClean="0"/>
              <a:t>87</a:t>
            </a:fld>
            <a:endParaRPr lang="en-US" dirty="0"/>
          </a:p>
        </p:txBody>
      </p:sp>
    </p:spTree>
    <p:extLst>
      <p:ext uri="{BB962C8B-B14F-4D97-AF65-F5344CB8AC3E}">
        <p14:creationId xmlns:p14="http://schemas.microsoft.com/office/powerpoint/2010/main" val="349585468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85B81-4A1D-4491-8FF3-E93CA50B632F}"/>
              </a:ext>
            </a:extLst>
          </p:cNvPr>
          <p:cNvSpPr>
            <a:spLocks noGrp="1"/>
          </p:cNvSpPr>
          <p:nvPr>
            <p:ph type="title"/>
          </p:nvPr>
        </p:nvSpPr>
        <p:spPr/>
        <p:txBody>
          <a:bodyPr/>
          <a:lstStyle/>
          <a:p>
            <a:r>
              <a:rPr lang="en-US" dirty="0"/>
              <a:t>YARN: The Data Operating System</a:t>
            </a:r>
            <a:endParaRPr lang="en-IN" dirty="0"/>
          </a:p>
        </p:txBody>
      </p:sp>
      <p:sp>
        <p:nvSpPr>
          <p:cNvPr id="3" name="Content Placeholder 2">
            <a:extLst>
              <a:ext uri="{FF2B5EF4-FFF2-40B4-BE49-F238E27FC236}">
                <a16:creationId xmlns:a16="http://schemas.microsoft.com/office/drawing/2014/main" id="{07F1C553-8652-404A-95E3-CA1934ECEDA8}"/>
              </a:ext>
            </a:extLst>
          </p:cNvPr>
          <p:cNvSpPr>
            <a:spLocks noGrp="1"/>
          </p:cNvSpPr>
          <p:nvPr>
            <p:ph idx="1"/>
          </p:nvPr>
        </p:nvSpPr>
        <p:spPr>
          <a:xfrm>
            <a:off x="768097" y="2286000"/>
            <a:ext cx="2555395" cy="4023360"/>
          </a:xfrm>
        </p:spPr>
        <p:txBody>
          <a:bodyPr/>
          <a:lstStyle/>
          <a:p>
            <a:r>
              <a:rPr lang="en-US" sz="1800" dirty="0"/>
              <a:t>Hadoop 2.0 introduces YARN (Yet Another Resource Negotiator)</a:t>
            </a:r>
          </a:p>
          <a:p>
            <a:r>
              <a:rPr lang="en-US" sz="1800" dirty="0"/>
              <a:t>Orchestrates processing over the nodes</a:t>
            </a:r>
          </a:p>
          <a:p>
            <a:r>
              <a:rPr lang="en-US" sz="1800" dirty="0"/>
              <a:t>More than just </a:t>
            </a:r>
            <a:br>
              <a:rPr lang="en-US" sz="1800" dirty="0"/>
            </a:br>
            <a:r>
              <a:rPr lang="en-US" sz="1800" dirty="0"/>
              <a:t>MapReduce!</a:t>
            </a:r>
          </a:p>
          <a:p>
            <a:r>
              <a:rPr lang="en-US" sz="1800" dirty="0"/>
              <a:t>Runs a variety of applications</a:t>
            </a:r>
          </a:p>
        </p:txBody>
      </p:sp>
      <p:sp>
        <p:nvSpPr>
          <p:cNvPr id="4" name="Footer Placeholder 3">
            <a:extLst>
              <a:ext uri="{FF2B5EF4-FFF2-40B4-BE49-F238E27FC236}">
                <a16:creationId xmlns:a16="http://schemas.microsoft.com/office/drawing/2014/main" id="{AD0417AC-0C22-4189-8566-B22C4003EB61}"/>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79B21FD-B5E0-4E3D-96AB-BF19CCC6A8A2}"/>
              </a:ext>
            </a:extLst>
          </p:cNvPr>
          <p:cNvSpPr>
            <a:spLocks noGrp="1"/>
          </p:cNvSpPr>
          <p:nvPr>
            <p:ph type="sldNum" sz="quarter" idx="12"/>
          </p:nvPr>
        </p:nvSpPr>
        <p:spPr/>
        <p:txBody>
          <a:bodyPr/>
          <a:lstStyle/>
          <a:p>
            <a:fld id="{4FAB73BC-B049-4115-A692-8D63A059BFB8}" type="slidenum">
              <a:rPr lang="en-US" smtClean="0"/>
              <a:t>88</a:t>
            </a:fld>
            <a:endParaRPr lang="en-US" dirty="0"/>
          </a:p>
        </p:txBody>
      </p:sp>
      <p:pic>
        <p:nvPicPr>
          <p:cNvPr id="6" name="Picture 2" descr="YARN Applications Diagram">
            <a:extLst>
              <a:ext uri="{FF2B5EF4-FFF2-40B4-BE49-F238E27FC236}">
                <a16:creationId xmlns:a16="http://schemas.microsoft.com/office/drawing/2014/main" id="{F58E4BFE-8A49-4A68-92F7-54B9C6FB95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169" y="2294825"/>
            <a:ext cx="4672917" cy="272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72501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A51F-00DB-4EC0-AB12-CC9FA43CB78C}"/>
              </a:ext>
            </a:extLst>
          </p:cNvPr>
          <p:cNvSpPr>
            <a:spLocks noGrp="1"/>
          </p:cNvSpPr>
          <p:nvPr>
            <p:ph type="title"/>
          </p:nvPr>
        </p:nvSpPr>
        <p:spPr/>
        <p:txBody>
          <a:bodyPr>
            <a:noAutofit/>
          </a:bodyPr>
          <a:lstStyle/>
          <a:p>
            <a:r>
              <a:rPr lang="en-US" dirty="0"/>
              <a:t>The Components of YARN</a:t>
            </a:r>
            <a:endParaRPr lang="en-IN" dirty="0"/>
          </a:p>
        </p:txBody>
      </p:sp>
      <p:sp>
        <p:nvSpPr>
          <p:cNvPr id="3" name="Content Placeholder 2">
            <a:extLst>
              <a:ext uri="{FF2B5EF4-FFF2-40B4-BE49-F238E27FC236}">
                <a16:creationId xmlns:a16="http://schemas.microsoft.com/office/drawing/2014/main" id="{D956928E-1D2B-4EDF-95F7-FFA751A76FC4}"/>
              </a:ext>
            </a:extLst>
          </p:cNvPr>
          <p:cNvSpPr>
            <a:spLocks noGrp="1"/>
          </p:cNvSpPr>
          <p:nvPr>
            <p:ph idx="1"/>
          </p:nvPr>
        </p:nvSpPr>
        <p:spPr>
          <a:xfrm>
            <a:off x="768096" y="2286000"/>
            <a:ext cx="7290055" cy="703385"/>
          </a:xfrm>
        </p:spPr>
        <p:txBody>
          <a:bodyPr>
            <a:noAutofit/>
          </a:bodyPr>
          <a:lstStyle/>
          <a:p>
            <a:r>
              <a:rPr lang="en-US" sz="1800" dirty="0">
                <a:latin typeface="Sherman Sans Book" pitchFamily="50" charset="0"/>
                <a:ea typeface="Sherman Sans Book" pitchFamily="50" charset="0"/>
              </a:rPr>
              <a:t>The </a:t>
            </a:r>
            <a:r>
              <a:rPr lang="en-US" sz="1800" b="1" dirty="0">
                <a:latin typeface="Sherman Sans Book" pitchFamily="50" charset="0"/>
                <a:ea typeface="Sherman Sans Book" pitchFamily="50" charset="0"/>
              </a:rPr>
              <a:t>ResourceManager</a:t>
            </a:r>
            <a:r>
              <a:rPr lang="en-US" sz="1800" dirty="0">
                <a:latin typeface="Sherman Sans Book" pitchFamily="50" charset="0"/>
                <a:ea typeface="Sherman Sans Book" pitchFamily="50" charset="0"/>
              </a:rPr>
              <a:t> communicates with the </a:t>
            </a:r>
            <a:r>
              <a:rPr lang="en-US" sz="1800" b="1" dirty="0">
                <a:latin typeface="Sherman Sans Book" pitchFamily="50" charset="0"/>
                <a:ea typeface="Sherman Sans Book" pitchFamily="50" charset="0"/>
              </a:rPr>
              <a:t>NodeManagers,</a:t>
            </a:r>
            <a:r>
              <a:rPr lang="en-US" sz="1800" dirty="0">
                <a:latin typeface="Sherman Sans Book" pitchFamily="50" charset="0"/>
                <a:ea typeface="Sherman Sans Book" pitchFamily="50" charset="0"/>
              </a:rPr>
              <a:t> </a:t>
            </a:r>
            <a:r>
              <a:rPr lang="en-US" sz="1800" b="1" dirty="0">
                <a:latin typeface="Sherman Sans Book" pitchFamily="50" charset="0"/>
                <a:ea typeface="Sherman Sans Book" pitchFamily="50" charset="0"/>
              </a:rPr>
              <a:t>ApplicationMasters,</a:t>
            </a:r>
            <a:r>
              <a:rPr lang="en-US" sz="1800" dirty="0">
                <a:latin typeface="Sherman Sans Book" pitchFamily="50" charset="0"/>
                <a:ea typeface="Sherman Sans Book" pitchFamily="50" charset="0"/>
              </a:rPr>
              <a:t> and </a:t>
            </a:r>
            <a:r>
              <a:rPr lang="en-US" sz="1800" b="1" dirty="0">
                <a:latin typeface="Sherman Sans Book" pitchFamily="50" charset="0"/>
                <a:ea typeface="Sherman Sans Book" pitchFamily="50" charset="0"/>
              </a:rPr>
              <a:t>client </a:t>
            </a:r>
            <a:r>
              <a:rPr lang="en-US" sz="1800" dirty="0">
                <a:latin typeface="Sherman Sans Book" pitchFamily="50" charset="0"/>
                <a:ea typeface="Sherman Sans Book" pitchFamily="50" charset="0"/>
              </a:rPr>
              <a:t>applications</a:t>
            </a:r>
          </a:p>
        </p:txBody>
      </p:sp>
      <p:sp>
        <p:nvSpPr>
          <p:cNvPr id="4" name="Footer Placeholder 3">
            <a:extLst>
              <a:ext uri="{FF2B5EF4-FFF2-40B4-BE49-F238E27FC236}">
                <a16:creationId xmlns:a16="http://schemas.microsoft.com/office/drawing/2014/main" id="{440EBE39-917B-461B-8D7C-3B5070FDB100}"/>
              </a:ext>
            </a:extLst>
          </p:cNvPr>
          <p:cNvSpPr>
            <a:spLocks noGrp="1"/>
          </p:cNvSpPr>
          <p:nvPr>
            <p:ph type="ftr" sz="quarter" idx="11"/>
          </p:nvPr>
        </p:nvSpPr>
        <p:spPr/>
        <p:txBody>
          <a:bodyPr>
            <a:noAutofit/>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5D35258B-5694-4E83-819E-A83498664347}"/>
              </a:ext>
            </a:extLst>
          </p:cNvPr>
          <p:cNvSpPr>
            <a:spLocks noGrp="1"/>
          </p:cNvSpPr>
          <p:nvPr>
            <p:ph type="sldNum" sz="quarter" idx="12"/>
          </p:nvPr>
        </p:nvSpPr>
        <p:spPr/>
        <p:txBody>
          <a:bodyPr>
            <a:noAutofit/>
          </a:bodyPr>
          <a:lstStyle/>
          <a:p>
            <a:fld id="{4FAB73BC-B049-4115-A692-8D63A059BFB8}" type="slidenum">
              <a:rPr lang="en-US" smtClean="0"/>
              <a:t>89</a:t>
            </a:fld>
            <a:endParaRPr lang="en-US" dirty="0"/>
          </a:p>
        </p:txBody>
      </p:sp>
      <p:cxnSp>
        <p:nvCxnSpPr>
          <p:cNvPr id="6" name="Straight Arrow Connector 5">
            <a:extLst>
              <a:ext uri="{FF2B5EF4-FFF2-40B4-BE49-F238E27FC236}">
                <a16:creationId xmlns:a16="http://schemas.microsoft.com/office/drawing/2014/main" id="{BF684E5C-4D05-4BA2-B7DB-2112F867FEA9}"/>
              </a:ext>
            </a:extLst>
          </p:cNvPr>
          <p:cNvCxnSpPr/>
          <p:nvPr/>
        </p:nvCxnSpPr>
        <p:spPr>
          <a:xfrm flipV="1">
            <a:off x="2499908" y="3503253"/>
            <a:ext cx="2118917" cy="615866"/>
          </a:xfrm>
          <a:prstGeom prst="straightConnector1">
            <a:avLst/>
          </a:prstGeom>
          <a:noFill/>
          <a:ln w="25400" cap="flat" cmpd="sng" algn="ctr">
            <a:solidFill>
              <a:srgbClr val="595959"/>
            </a:solidFill>
            <a:prstDash val="solid"/>
            <a:headEnd type="arrow"/>
            <a:tailEnd type="arrow"/>
          </a:ln>
          <a:effectLst/>
        </p:spPr>
      </p:cxnSp>
      <p:cxnSp>
        <p:nvCxnSpPr>
          <p:cNvPr id="7" name="Straight Arrow Connector 6">
            <a:extLst>
              <a:ext uri="{FF2B5EF4-FFF2-40B4-BE49-F238E27FC236}">
                <a16:creationId xmlns:a16="http://schemas.microsoft.com/office/drawing/2014/main" id="{A33A527C-032D-49F8-8F0E-DFB92CD8305D}"/>
              </a:ext>
            </a:extLst>
          </p:cNvPr>
          <p:cNvCxnSpPr/>
          <p:nvPr/>
        </p:nvCxnSpPr>
        <p:spPr>
          <a:xfrm>
            <a:off x="2458843" y="4422943"/>
            <a:ext cx="2159982" cy="8213"/>
          </a:xfrm>
          <a:prstGeom prst="straightConnector1">
            <a:avLst/>
          </a:prstGeom>
          <a:noFill/>
          <a:ln w="25400" cap="flat" cmpd="sng" algn="ctr">
            <a:solidFill>
              <a:srgbClr val="595959"/>
            </a:solidFill>
            <a:prstDash val="solid"/>
            <a:headEnd type="arrow"/>
            <a:tailEnd type="arrow"/>
          </a:ln>
          <a:effectLst/>
        </p:spPr>
      </p:cxnSp>
      <p:cxnSp>
        <p:nvCxnSpPr>
          <p:cNvPr id="8" name="Straight Arrow Connector 7">
            <a:extLst>
              <a:ext uri="{FF2B5EF4-FFF2-40B4-BE49-F238E27FC236}">
                <a16:creationId xmlns:a16="http://schemas.microsoft.com/office/drawing/2014/main" id="{989EFEAF-BC9E-4B28-9851-26906CE77C27}"/>
              </a:ext>
            </a:extLst>
          </p:cNvPr>
          <p:cNvCxnSpPr/>
          <p:nvPr/>
        </p:nvCxnSpPr>
        <p:spPr>
          <a:xfrm>
            <a:off x="2483483" y="4718561"/>
            <a:ext cx="2135343" cy="780095"/>
          </a:xfrm>
          <a:prstGeom prst="straightConnector1">
            <a:avLst/>
          </a:prstGeom>
          <a:noFill/>
          <a:ln w="25400" cap="flat" cmpd="sng" algn="ctr">
            <a:solidFill>
              <a:srgbClr val="595959"/>
            </a:solidFill>
            <a:prstDash val="solid"/>
            <a:headEnd type="arrow"/>
            <a:tailEnd type="arrow"/>
          </a:ln>
          <a:effectLst/>
        </p:spPr>
      </p:cxnSp>
      <p:pic>
        <p:nvPicPr>
          <p:cNvPr id="9" name="Picture 8" descr="icon_network_switch.png">
            <a:extLst>
              <a:ext uri="{FF2B5EF4-FFF2-40B4-BE49-F238E27FC236}">
                <a16:creationId xmlns:a16="http://schemas.microsoft.com/office/drawing/2014/main" id="{45E4D875-492A-48F7-97FE-70DAE8972EC4}"/>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1304385" y="4101994"/>
            <a:ext cx="669901" cy="669726"/>
          </a:xfrm>
          <a:prstGeom prst="rect">
            <a:avLst/>
          </a:prstGeom>
        </p:spPr>
      </p:pic>
      <p:sp>
        <p:nvSpPr>
          <p:cNvPr id="10" name="Rectangle 9">
            <a:extLst>
              <a:ext uri="{FF2B5EF4-FFF2-40B4-BE49-F238E27FC236}">
                <a16:creationId xmlns:a16="http://schemas.microsoft.com/office/drawing/2014/main" id="{73A2BEDD-349B-4C1C-A5AF-78A849416B8A}"/>
              </a:ext>
            </a:extLst>
          </p:cNvPr>
          <p:cNvSpPr/>
          <p:nvPr/>
        </p:nvSpPr>
        <p:spPr>
          <a:xfrm>
            <a:off x="1251554" y="4078061"/>
            <a:ext cx="747371" cy="714404"/>
          </a:xfrm>
          <a:prstGeom prst="rect">
            <a:avLst/>
          </a:prstGeom>
          <a:noFill/>
          <a:ln w="25400" cap="flat" cmpd="sng" algn="ctr">
            <a:solidFill>
              <a:srgbClr val="888888"/>
            </a:solidFill>
            <a:prstDash val="solid"/>
            <a:miter lim="800000"/>
          </a:ln>
          <a:effectLst/>
        </p:spPr>
        <p:txBody>
          <a:bodyPr lIns="68591" tIns="34296" rIns="68591" bIns="34296" rtlCol="0" anchor="ctr">
            <a:noAutofit/>
          </a:bodyPr>
          <a:lstStyle/>
          <a:p>
            <a:pPr algn="ctr" defTabSz="685887">
              <a:defRPr/>
            </a:pPr>
            <a:endParaRPr lang="en-US" sz="1125" kern="0" dirty="0">
              <a:ln w="57150" cmpd="sng">
                <a:solidFill>
                  <a:srgbClr val="7EB606"/>
                </a:solidFill>
              </a:ln>
              <a:solidFill>
                <a:sysClr val="windowText" lastClr="000000"/>
              </a:solidFill>
              <a:latin typeface="Arial Black"/>
              <a:cs typeface="Arial Black"/>
            </a:endParaRPr>
          </a:p>
        </p:txBody>
      </p:sp>
      <p:sp>
        <p:nvSpPr>
          <p:cNvPr id="13" name="TextBox 12">
            <a:extLst>
              <a:ext uri="{FF2B5EF4-FFF2-40B4-BE49-F238E27FC236}">
                <a16:creationId xmlns:a16="http://schemas.microsoft.com/office/drawing/2014/main" id="{EFF71458-4207-4A61-88B5-0199BC936310}"/>
              </a:ext>
            </a:extLst>
          </p:cNvPr>
          <p:cNvSpPr txBox="1"/>
          <p:nvPr/>
        </p:nvSpPr>
        <p:spPr>
          <a:xfrm>
            <a:off x="905316" y="4882051"/>
            <a:ext cx="1422775" cy="438801"/>
          </a:xfrm>
          <a:prstGeom prst="rect">
            <a:avLst/>
          </a:prstGeom>
          <a:solidFill>
            <a:schemeClr val="accent1"/>
          </a:solidFill>
        </p:spPr>
        <p:txBody>
          <a:bodyPr vert="horz" wrap="none" lIns="57150" tIns="28575" rIns="57150" bIns="28575" rtlCol="0" anchor="ctr">
            <a:noAutofit/>
          </a:bodyPr>
          <a:lstStyle/>
          <a:p>
            <a:pPr algn="ctr" defTabSz="685887">
              <a:spcBef>
                <a:spcPct val="20000"/>
              </a:spcBef>
              <a:defRPr/>
            </a:pPr>
            <a:r>
              <a:rPr lang="en-US" sz="1400" kern="0" dirty="0">
                <a:solidFill>
                  <a:srgbClr val="FFFFFF"/>
                </a:solidFill>
                <a:latin typeface="Sherman Sans Book" pitchFamily="50" charset="0"/>
                <a:ea typeface="Sherman Sans Book" pitchFamily="50" charset="0"/>
                <a:cs typeface="Arial"/>
              </a:rPr>
              <a:t>ResourceManager</a:t>
            </a:r>
          </a:p>
        </p:txBody>
      </p:sp>
      <p:sp>
        <p:nvSpPr>
          <p:cNvPr id="16" name="TextBox 15">
            <a:extLst>
              <a:ext uri="{FF2B5EF4-FFF2-40B4-BE49-F238E27FC236}">
                <a16:creationId xmlns:a16="http://schemas.microsoft.com/office/drawing/2014/main" id="{6ECC7ABF-3E0D-4C21-875F-097347721A3D}"/>
              </a:ext>
            </a:extLst>
          </p:cNvPr>
          <p:cNvSpPr txBox="1"/>
          <p:nvPr/>
        </p:nvSpPr>
        <p:spPr>
          <a:xfrm>
            <a:off x="5650392" y="3373744"/>
            <a:ext cx="1631320" cy="444191"/>
          </a:xfrm>
          <a:prstGeom prst="rect">
            <a:avLst/>
          </a:prstGeom>
          <a:solidFill>
            <a:schemeClr val="accent1"/>
          </a:solidFill>
        </p:spPr>
        <p:txBody>
          <a:bodyPr vert="horz" wrap="none" lIns="57150" tIns="28575" rIns="57150" bIns="28575" rtlCol="0" anchor="ctr">
            <a:noAutofit/>
          </a:bodyPr>
          <a:lstStyle/>
          <a:p>
            <a:pPr algn="ctr" defTabSz="685887">
              <a:spcBef>
                <a:spcPct val="20000"/>
              </a:spcBef>
              <a:defRPr/>
            </a:pPr>
            <a:r>
              <a:rPr lang="en-US" sz="1400" kern="0" dirty="0">
                <a:solidFill>
                  <a:srgbClr val="FFFFFF"/>
                </a:solidFill>
                <a:latin typeface="Sherman Sans Book" pitchFamily="50" charset="0"/>
                <a:ea typeface="Sherman Sans Book" pitchFamily="50" charset="0"/>
                <a:cs typeface="Arial"/>
              </a:rPr>
              <a:t>NodeManager</a:t>
            </a:r>
          </a:p>
        </p:txBody>
      </p:sp>
      <p:sp>
        <p:nvSpPr>
          <p:cNvPr id="19" name="TextBox 18">
            <a:extLst>
              <a:ext uri="{FF2B5EF4-FFF2-40B4-BE49-F238E27FC236}">
                <a16:creationId xmlns:a16="http://schemas.microsoft.com/office/drawing/2014/main" id="{AD9F950C-EE52-4086-93FC-CB114FB1F02D}"/>
              </a:ext>
            </a:extLst>
          </p:cNvPr>
          <p:cNvSpPr txBox="1"/>
          <p:nvPr/>
        </p:nvSpPr>
        <p:spPr>
          <a:xfrm>
            <a:off x="5650392" y="4367707"/>
            <a:ext cx="1621220" cy="444191"/>
          </a:xfrm>
          <a:prstGeom prst="rect">
            <a:avLst/>
          </a:prstGeom>
          <a:solidFill>
            <a:schemeClr val="accent1"/>
          </a:solidFill>
        </p:spPr>
        <p:txBody>
          <a:bodyPr vert="horz" wrap="none" lIns="57150" tIns="28575" rIns="57150" bIns="28575" rtlCol="0" anchor="ctr">
            <a:noAutofit/>
          </a:bodyPr>
          <a:lstStyle/>
          <a:p>
            <a:pPr algn="ctr" defTabSz="685887">
              <a:spcBef>
                <a:spcPct val="20000"/>
              </a:spcBef>
              <a:defRPr/>
            </a:pPr>
            <a:r>
              <a:rPr lang="en-US" sz="1400" kern="0" dirty="0">
                <a:solidFill>
                  <a:srgbClr val="FFFFFF"/>
                </a:solidFill>
                <a:latin typeface="Sherman Sans Book" pitchFamily="50" charset="0"/>
                <a:ea typeface="Sherman Sans Book" pitchFamily="50" charset="0"/>
                <a:cs typeface="Arial"/>
              </a:rPr>
              <a:t>ApplicationMaster</a:t>
            </a:r>
          </a:p>
        </p:txBody>
      </p:sp>
      <p:sp>
        <p:nvSpPr>
          <p:cNvPr id="22" name="TextBox 21">
            <a:extLst>
              <a:ext uri="{FF2B5EF4-FFF2-40B4-BE49-F238E27FC236}">
                <a16:creationId xmlns:a16="http://schemas.microsoft.com/office/drawing/2014/main" id="{D4A0AE93-352F-410D-91E0-9DA07AADB0CA}"/>
              </a:ext>
            </a:extLst>
          </p:cNvPr>
          <p:cNvSpPr txBox="1"/>
          <p:nvPr/>
        </p:nvSpPr>
        <p:spPr>
          <a:xfrm>
            <a:off x="5659256" y="5340969"/>
            <a:ext cx="1621220" cy="444191"/>
          </a:xfrm>
          <a:prstGeom prst="rect">
            <a:avLst/>
          </a:prstGeom>
          <a:solidFill>
            <a:schemeClr val="accent1"/>
          </a:solidFill>
        </p:spPr>
        <p:txBody>
          <a:bodyPr vert="horz" wrap="none" lIns="57150" tIns="28575" rIns="57150" bIns="28575" rtlCol="0" anchor="ctr">
            <a:noAutofit/>
          </a:bodyPr>
          <a:lstStyle/>
          <a:p>
            <a:pPr algn="ctr" defTabSz="685887">
              <a:spcBef>
                <a:spcPct val="20000"/>
              </a:spcBef>
              <a:defRPr/>
            </a:pPr>
            <a:r>
              <a:rPr lang="en-US" sz="1400" kern="0" dirty="0">
                <a:solidFill>
                  <a:srgbClr val="FFFFFF"/>
                </a:solidFill>
                <a:latin typeface="Sherman Sans Book" pitchFamily="50" charset="0"/>
                <a:ea typeface="Sherman Sans Book" pitchFamily="50" charset="0"/>
                <a:cs typeface="Arial"/>
              </a:rPr>
              <a:t>Client application</a:t>
            </a:r>
          </a:p>
        </p:txBody>
      </p:sp>
      <p:grpSp>
        <p:nvGrpSpPr>
          <p:cNvPr id="23" name="Group 22">
            <a:extLst>
              <a:ext uri="{FF2B5EF4-FFF2-40B4-BE49-F238E27FC236}">
                <a16:creationId xmlns:a16="http://schemas.microsoft.com/office/drawing/2014/main" id="{B41C9292-C253-4DCB-B6BF-2491554CBFB0}"/>
              </a:ext>
            </a:extLst>
          </p:cNvPr>
          <p:cNvGrpSpPr/>
          <p:nvPr/>
        </p:nvGrpSpPr>
        <p:grpSpPr>
          <a:xfrm>
            <a:off x="4774218" y="3190553"/>
            <a:ext cx="752027" cy="714404"/>
            <a:chOff x="6556756" y="2177910"/>
            <a:chExt cx="1002441" cy="952539"/>
          </a:xfrm>
        </p:grpSpPr>
        <p:pic>
          <p:nvPicPr>
            <p:cNvPr id="24" name="Picture 23" descr="icon_name_node.png">
              <a:extLst>
                <a:ext uri="{FF2B5EF4-FFF2-40B4-BE49-F238E27FC236}">
                  <a16:creationId xmlns:a16="http://schemas.microsoft.com/office/drawing/2014/main" id="{F7FE844E-5CC8-430A-81A2-02B591F1C44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6797963" y="2361386"/>
              <a:ext cx="585551" cy="581926"/>
            </a:xfrm>
            <a:prstGeom prst="rect">
              <a:avLst/>
            </a:prstGeom>
          </p:spPr>
        </p:pic>
        <p:sp>
          <p:nvSpPr>
            <p:cNvPr id="25" name="Rectangle 24">
              <a:extLst>
                <a:ext uri="{FF2B5EF4-FFF2-40B4-BE49-F238E27FC236}">
                  <a16:creationId xmlns:a16="http://schemas.microsoft.com/office/drawing/2014/main" id="{E15F6537-B7A4-4A4A-9983-D06BF7C36AFC}"/>
                </a:ext>
              </a:extLst>
            </p:cNvPr>
            <p:cNvSpPr/>
            <p:nvPr/>
          </p:nvSpPr>
          <p:spPr>
            <a:xfrm>
              <a:off x="6556756" y="2177910"/>
              <a:ext cx="1002441" cy="952539"/>
            </a:xfrm>
            <a:prstGeom prst="rect">
              <a:avLst/>
            </a:prstGeom>
            <a:noFill/>
            <a:ln w="25400" cap="flat" cmpd="sng" algn="ctr">
              <a:solidFill>
                <a:srgbClr val="888888"/>
              </a:solidFill>
              <a:prstDash val="solid"/>
              <a:miter lim="800000"/>
            </a:ln>
            <a:effectLst/>
          </p:spPr>
          <p:txBody>
            <a:bodyPr rtlCol="0" anchor="ctr">
              <a:noAutofit/>
            </a:bodyPr>
            <a:lstStyle/>
            <a:p>
              <a:pPr algn="ctr" defTabSz="685887">
                <a:defRPr/>
              </a:pPr>
              <a:endParaRPr lang="en-US" sz="1125" kern="0" dirty="0">
                <a:ln w="57150" cmpd="sng">
                  <a:solidFill>
                    <a:srgbClr val="7EB606"/>
                  </a:solidFill>
                </a:ln>
                <a:solidFill>
                  <a:sysClr val="windowText" lastClr="000000"/>
                </a:solidFill>
                <a:latin typeface="Arial Black"/>
                <a:cs typeface="Arial Black"/>
              </a:endParaRPr>
            </a:p>
          </p:txBody>
        </p:sp>
      </p:grpSp>
      <p:pic>
        <p:nvPicPr>
          <p:cNvPr id="26" name="Picture 25" descr="icon_data_node.png">
            <a:extLst>
              <a:ext uri="{FF2B5EF4-FFF2-40B4-BE49-F238E27FC236}">
                <a16:creationId xmlns:a16="http://schemas.microsoft.com/office/drawing/2014/main" id="{14176725-7A49-4238-99C7-002F98864571}"/>
              </a:ext>
            </a:extLst>
          </p:cNvPr>
          <p:cNvPicPr>
            <a:picLocks noChangeAspect="1"/>
          </p:cNvPicPr>
          <p:nvPr/>
        </p:nvPicPr>
        <p:blipFill>
          <a:blip r:embed="rId7">
            <a:extLst>
              <a:ext uri="{BEBA8EAE-BF5A-486C-A8C5-ECC9F3942E4B}">
                <a14:imgProps xmlns:a14="http://schemas.microsoft.com/office/drawing/2010/main">
                  <a14:imgLayer r:embed="rId8">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894368" y="4289300"/>
            <a:ext cx="512054" cy="511920"/>
          </a:xfrm>
          <a:prstGeom prst="rect">
            <a:avLst/>
          </a:prstGeom>
        </p:spPr>
      </p:pic>
      <p:sp>
        <p:nvSpPr>
          <p:cNvPr id="27" name="Rectangle 26">
            <a:extLst>
              <a:ext uri="{FF2B5EF4-FFF2-40B4-BE49-F238E27FC236}">
                <a16:creationId xmlns:a16="http://schemas.microsoft.com/office/drawing/2014/main" id="{7C48CB0C-542A-42E8-B057-EF749E16E1F8}"/>
              </a:ext>
            </a:extLst>
          </p:cNvPr>
          <p:cNvSpPr/>
          <p:nvPr/>
        </p:nvSpPr>
        <p:spPr>
          <a:xfrm>
            <a:off x="4774218" y="4184150"/>
            <a:ext cx="747371" cy="714404"/>
          </a:xfrm>
          <a:prstGeom prst="rect">
            <a:avLst/>
          </a:prstGeom>
          <a:noFill/>
          <a:ln w="25400" cap="flat" cmpd="sng" algn="ctr">
            <a:solidFill>
              <a:srgbClr val="888888"/>
            </a:solidFill>
            <a:prstDash val="solid"/>
            <a:miter lim="800000"/>
          </a:ln>
          <a:effectLst/>
        </p:spPr>
        <p:txBody>
          <a:bodyPr lIns="68591" tIns="34296" rIns="68591" bIns="34296" rtlCol="0" anchor="ctr">
            <a:noAutofit/>
          </a:bodyPr>
          <a:lstStyle/>
          <a:p>
            <a:pPr algn="ctr" defTabSz="685887">
              <a:defRPr/>
            </a:pPr>
            <a:endParaRPr lang="en-US" sz="1125" kern="0" dirty="0">
              <a:ln w="57150" cmpd="sng">
                <a:solidFill>
                  <a:srgbClr val="7EB606"/>
                </a:solidFill>
              </a:ln>
              <a:solidFill>
                <a:sysClr val="windowText" lastClr="000000"/>
              </a:solidFill>
              <a:latin typeface="Arial Black"/>
              <a:cs typeface="Arial Black"/>
            </a:endParaRPr>
          </a:p>
        </p:txBody>
      </p:sp>
      <p:grpSp>
        <p:nvGrpSpPr>
          <p:cNvPr id="28" name="Group 27">
            <a:extLst>
              <a:ext uri="{FF2B5EF4-FFF2-40B4-BE49-F238E27FC236}">
                <a16:creationId xmlns:a16="http://schemas.microsoft.com/office/drawing/2014/main" id="{B37D467C-5A29-4A02-B4CA-0EB12A07BDED}"/>
              </a:ext>
            </a:extLst>
          </p:cNvPr>
          <p:cNvGrpSpPr/>
          <p:nvPr/>
        </p:nvGrpSpPr>
        <p:grpSpPr>
          <a:xfrm>
            <a:off x="4774218" y="5194168"/>
            <a:ext cx="747371" cy="714404"/>
            <a:chOff x="5352518" y="5539166"/>
            <a:chExt cx="996235" cy="952539"/>
          </a:xfrm>
        </p:grpSpPr>
        <p:pic>
          <p:nvPicPr>
            <p:cNvPr id="29" name="Picture 28" descr="oozie.ai">
              <a:extLst>
                <a:ext uri="{FF2B5EF4-FFF2-40B4-BE49-F238E27FC236}">
                  <a16:creationId xmlns:a16="http://schemas.microsoft.com/office/drawing/2014/main" id="{B07D0CA2-9E2C-4650-8A9C-48D55BFBB469}"/>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479050" y="5708080"/>
              <a:ext cx="731636" cy="619077"/>
            </a:xfrm>
            <a:prstGeom prst="rect">
              <a:avLst/>
            </a:prstGeom>
          </p:spPr>
        </p:pic>
        <p:sp>
          <p:nvSpPr>
            <p:cNvPr id="30" name="Rectangle 29">
              <a:extLst>
                <a:ext uri="{FF2B5EF4-FFF2-40B4-BE49-F238E27FC236}">
                  <a16:creationId xmlns:a16="http://schemas.microsoft.com/office/drawing/2014/main" id="{BB2F878E-6F72-407C-899A-FBB165E4C147}"/>
                </a:ext>
              </a:extLst>
            </p:cNvPr>
            <p:cNvSpPr/>
            <p:nvPr/>
          </p:nvSpPr>
          <p:spPr>
            <a:xfrm>
              <a:off x="5352518" y="5539166"/>
              <a:ext cx="996235" cy="952539"/>
            </a:xfrm>
            <a:prstGeom prst="rect">
              <a:avLst/>
            </a:prstGeom>
            <a:noFill/>
            <a:ln w="25400" cap="flat" cmpd="sng" algn="ctr">
              <a:solidFill>
                <a:srgbClr val="888888"/>
              </a:solidFill>
              <a:prstDash val="solid"/>
              <a:miter lim="800000"/>
            </a:ln>
            <a:effectLst/>
          </p:spPr>
          <p:txBody>
            <a:bodyPr rtlCol="0" anchor="ctr">
              <a:noAutofit/>
            </a:bodyPr>
            <a:lstStyle/>
            <a:p>
              <a:pPr algn="ctr" defTabSz="685887">
                <a:defRPr/>
              </a:pPr>
              <a:endParaRPr lang="en-US" sz="1125" kern="0" dirty="0">
                <a:ln w="57150" cmpd="sng">
                  <a:solidFill>
                    <a:srgbClr val="7EB606"/>
                  </a:solidFill>
                </a:ln>
                <a:solidFill>
                  <a:sysClr val="windowText" lastClr="000000"/>
                </a:solidFill>
                <a:latin typeface="Arial Black"/>
                <a:cs typeface="Arial Black"/>
              </a:endParaRPr>
            </a:p>
          </p:txBody>
        </p:sp>
      </p:grpSp>
    </p:spTree>
    <p:extLst>
      <p:ext uri="{BB962C8B-B14F-4D97-AF65-F5344CB8AC3E}">
        <p14:creationId xmlns:p14="http://schemas.microsoft.com/office/powerpoint/2010/main" val="192257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C169-0E42-4C2F-8ED1-413EEFC15004}"/>
              </a:ext>
            </a:extLst>
          </p:cNvPr>
          <p:cNvSpPr>
            <a:spLocks noGrp="1"/>
          </p:cNvSpPr>
          <p:nvPr>
            <p:ph type="title"/>
          </p:nvPr>
        </p:nvSpPr>
        <p:spPr/>
        <p:txBody>
          <a:bodyPr>
            <a:noAutofit/>
          </a:bodyPr>
          <a:lstStyle/>
          <a:p>
            <a:r>
              <a:rPr lang="en-US" dirty="0"/>
              <a:t>Hadoop Cluster Nodes</a:t>
            </a:r>
            <a:endParaRPr lang="en-IN" dirty="0"/>
          </a:p>
        </p:txBody>
      </p:sp>
      <p:sp>
        <p:nvSpPr>
          <p:cNvPr id="3" name="Footer Placeholder 2">
            <a:extLst>
              <a:ext uri="{FF2B5EF4-FFF2-40B4-BE49-F238E27FC236}">
                <a16:creationId xmlns:a16="http://schemas.microsoft.com/office/drawing/2014/main" id="{A68E4EAE-FE61-4D0E-9D3E-DDDBF9C0A7BB}"/>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B7F7D2FF-333B-4520-AEC8-CB36FC586D67}"/>
              </a:ext>
            </a:extLst>
          </p:cNvPr>
          <p:cNvSpPr>
            <a:spLocks noGrp="1"/>
          </p:cNvSpPr>
          <p:nvPr>
            <p:ph type="sldNum" sz="quarter" idx="12"/>
          </p:nvPr>
        </p:nvSpPr>
        <p:spPr/>
        <p:txBody>
          <a:bodyPr>
            <a:noAutofit/>
          </a:bodyPr>
          <a:lstStyle/>
          <a:p>
            <a:fld id="{4FAB73BC-B049-4115-A692-8D63A059BFB8}" type="slidenum">
              <a:rPr lang="en-US" smtClean="0"/>
              <a:t>9</a:t>
            </a:fld>
            <a:endParaRPr lang="en-US" dirty="0"/>
          </a:p>
        </p:txBody>
      </p:sp>
      <p:grpSp>
        <p:nvGrpSpPr>
          <p:cNvPr id="5" name="Group 4">
            <a:extLst>
              <a:ext uri="{FF2B5EF4-FFF2-40B4-BE49-F238E27FC236}">
                <a16:creationId xmlns:a16="http://schemas.microsoft.com/office/drawing/2014/main" id="{E00D9403-CAB2-459F-AC35-266EB15DDD09}"/>
              </a:ext>
            </a:extLst>
          </p:cNvPr>
          <p:cNvGrpSpPr/>
          <p:nvPr/>
        </p:nvGrpSpPr>
        <p:grpSpPr>
          <a:xfrm>
            <a:off x="503156" y="1937084"/>
            <a:ext cx="7819934" cy="2514304"/>
            <a:chOff x="475020" y="2176240"/>
            <a:chExt cx="7819934" cy="2514304"/>
          </a:xfrm>
        </p:grpSpPr>
        <p:sp>
          <p:nvSpPr>
            <p:cNvPr id="6" name="Rounded Rectangular Callout 73">
              <a:extLst>
                <a:ext uri="{FF2B5EF4-FFF2-40B4-BE49-F238E27FC236}">
                  <a16:creationId xmlns:a16="http://schemas.microsoft.com/office/drawing/2014/main" id="{24F05BE0-84FA-4CD7-80CD-AAFD503801DA}"/>
                </a:ext>
              </a:extLst>
            </p:cNvPr>
            <p:cNvSpPr/>
            <p:nvPr/>
          </p:nvSpPr>
          <p:spPr>
            <a:xfrm>
              <a:off x="475020" y="2176240"/>
              <a:ext cx="3200508" cy="2514304"/>
            </a:xfrm>
            <a:prstGeom prst="wedgeRoundRectCallout">
              <a:avLst>
                <a:gd name="adj1" fmla="val 75695"/>
                <a:gd name="adj2" fmla="val -18257"/>
                <a:gd name="adj3" fmla="val 16667"/>
              </a:avLst>
            </a:prstGeom>
            <a:solidFill>
              <a:srgbClr val="BFBFBF"/>
            </a:solidFill>
            <a:ln w="25400">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b="1" dirty="0">
                  <a:solidFill>
                    <a:schemeClr val="tx1">
                      <a:lumMod val="65000"/>
                      <a:lumOff val="35000"/>
                    </a:schemeClr>
                  </a:solidFill>
                  <a:latin typeface="Sherman Sans Book" pitchFamily="50" charset="0"/>
                  <a:ea typeface="Sherman Sans Book" pitchFamily="50" charset="0"/>
                </a:rPr>
                <a:t>Master Nodes</a:t>
              </a:r>
            </a:p>
            <a:p>
              <a:pPr marL="285750" indent="-285750">
                <a:buClr>
                  <a:srgbClr val="002060"/>
                </a:buClr>
                <a:buFont typeface="Wingdings" panose="05000000000000000000" pitchFamily="2" charset="2"/>
                <a:buChar char="§"/>
              </a:pPr>
              <a:r>
                <a:rPr lang="en-US" sz="1600" dirty="0">
                  <a:solidFill>
                    <a:schemeClr val="tx1">
                      <a:lumMod val="65000"/>
                      <a:lumOff val="35000"/>
                    </a:schemeClr>
                  </a:solidFill>
                  <a:latin typeface="Sherman Sans Book" pitchFamily="50" charset="0"/>
                  <a:ea typeface="Sherman Sans Book" pitchFamily="50" charset="0"/>
                </a:rPr>
                <a:t>Manages the Hadoop infrastructure</a:t>
              </a:r>
            </a:p>
            <a:p>
              <a:pPr marL="285750" indent="-285750">
                <a:buClr>
                  <a:srgbClr val="002060"/>
                </a:buClr>
                <a:buFont typeface="Wingdings" panose="05000000000000000000" pitchFamily="2" charset="2"/>
                <a:buChar char="§"/>
              </a:pPr>
              <a:r>
                <a:rPr lang="en-US" sz="1600" dirty="0">
                  <a:solidFill>
                    <a:schemeClr val="tx1">
                      <a:lumMod val="65000"/>
                      <a:lumOff val="35000"/>
                    </a:schemeClr>
                  </a:solidFill>
                  <a:latin typeface="Sherman Sans Book" pitchFamily="50" charset="0"/>
                  <a:ea typeface="Sherman Sans Book" pitchFamily="50" charset="0"/>
                </a:rPr>
                <a:t>Runs </a:t>
              </a:r>
              <a:r>
                <a:rPr lang="en-US" sz="1600" i="1" dirty="0">
                  <a:solidFill>
                    <a:schemeClr val="tx1">
                      <a:lumMod val="65000"/>
                      <a:lumOff val="35000"/>
                    </a:schemeClr>
                  </a:solidFill>
                  <a:latin typeface="Sherman Sans Book" pitchFamily="50" charset="0"/>
                  <a:ea typeface="Sherman Sans Book" pitchFamily="50" charset="0"/>
                </a:rPr>
                <a:t>one</a:t>
              </a:r>
              <a:r>
                <a:rPr lang="en-US" sz="1600" dirty="0">
                  <a:solidFill>
                    <a:schemeClr val="tx1">
                      <a:lumMod val="65000"/>
                      <a:lumOff val="35000"/>
                    </a:schemeClr>
                  </a:solidFill>
                  <a:latin typeface="Sherman Sans Book" pitchFamily="50" charset="0"/>
                  <a:ea typeface="Sherman Sans Book" pitchFamily="50" charset="0"/>
                </a:rPr>
                <a:t> of each of these services per cluster, on a single server or many</a:t>
              </a:r>
            </a:p>
            <a:p>
              <a:pPr marL="285750" indent="-285750">
                <a:buClr>
                  <a:srgbClr val="002060"/>
                </a:buClr>
                <a:buFont typeface="Wingdings" panose="05000000000000000000" pitchFamily="2" charset="2"/>
                <a:buChar char="§"/>
              </a:pPr>
              <a:r>
                <a:rPr lang="en-US" sz="1600" dirty="0">
                  <a:solidFill>
                    <a:schemeClr val="tx1">
                      <a:lumMod val="65000"/>
                      <a:lumOff val="35000"/>
                    </a:schemeClr>
                  </a:solidFill>
                  <a:latin typeface="Sherman Sans Book" pitchFamily="50" charset="0"/>
                  <a:ea typeface="Sherman Sans Book" pitchFamily="50" charset="0"/>
                </a:rPr>
                <a:t>Should run on server-class hardware</a:t>
              </a:r>
            </a:p>
            <a:p>
              <a:pPr marL="285750" indent="-285750">
                <a:buClr>
                  <a:srgbClr val="002060"/>
                </a:buClr>
                <a:buFont typeface="Wingdings" panose="05000000000000000000" pitchFamily="2" charset="2"/>
                <a:buChar char="§"/>
              </a:pPr>
              <a:r>
                <a:rPr lang="en-US" sz="1600" dirty="0">
                  <a:solidFill>
                    <a:schemeClr val="tx1">
                      <a:lumMod val="65000"/>
                      <a:lumOff val="35000"/>
                    </a:schemeClr>
                  </a:solidFill>
                  <a:latin typeface="Sherman Sans Book" pitchFamily="50" charset="0"/>
                  <a:ea typeface="Sherman Sans Book" pitchFamily="50" charset="0"/>
                </a:rPr>
                <a:t>A few of these</a:t>
              </a:r>
            </a:p>
          </p:txBody>
        </p:sp>
        <p:pic>
          <p:nvPicPr>
            <p:cNvPr id="7" name="Picture 6">
              <a:extLst>
                <a:ext uri="{FF2B5EF4-FFF2-40B4-BE49-F238E27FC236}">
                  <a16:creationId xmlns:a16="http://schemas.microsoft.com/office/drawing/2014/main" id="{26D3F9A9-B10D-4C0F-9FBA-D82C2BED7513}"/>
                </a:ext>
              </a:extLst>
            </p:cNvPr>
            <p:cNvPicPr>
              <a:picLocks noChangeAspect="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75266" y="2793416"/>
              <a:ext cx="1374085" cy="687043"/>
            </a:xfrm>
            <a:prstGeom prst="rect">
              <a:avLst/>
            </a:prstGeom>
          </p:spPr>
        </p:pic>
        <p:sp>
          <p:nvSpPr>
            <p:cNvPr id="8" name="Rounded Rectangle 94">
              <a:extLst>
                <a:ext uri="{FF2B5EF4-FFF2-40B4-BE49-F238E27FC236}">
                  <a16:creationId xmlns:a16="http://schemas.microsoft.com/office/drawing/2014/main" id="{8E1E37FA-E9F9-40CB-9B66-024A1993838B}"/>
                </a:ext>
              </a:extLst>
            </p:cNvPr>
            <p:cNvSpPr/>
            <p:nvPr/>
          </p:nvSpPr>
          <p:spPr>
            <a:xfrm>
              <a:off x="6132100" y="2176241"/>
              <a:ext cx="2162854" cy="140769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400" b="1" dirty="0">
                  <a:solidFill>
                    <a:schemeClr val="tx1">
                      <a:lumMod val="65000"/>
                      <a:lumOff val="35000"/>
                    </a:schemeClr>
                  </a:solidFill>
                  <a:latin typeface="Sherman Sans Book" pitchFamily="50" charset="0"/>
                  <a:ea typeface="Sherman Sans Book" pitchFamily="50" charset="0"/>
                </a:rPr>
                <a:t>YARN: </a:t>
              </a:r>
            </a:p>
            <a:p>
              <a:pPr algn="ctr"/>
              <a:r>
                <a:rPr lang="en-US" sz="1400" dirty="0">
                  <a:solidFill>
                    <a:schemeClr val="tx1">
                      <a:lumMod val="65000"/>
                      <a:lumOff val="35000"/>
                    </a:schemeClr>
                  </a:solidFill>
                  <a:latin typeface="Sherman Sans Book" pitchFamily="50" charset="0"/>
                  <a:ea typeface="Sherman Sans Book" pitchFamily="50" charset="0"/>
                </a:rPr>
                <a:t>App Timeline Server,</a:t>
              </a:r>
            </a:p>
            <a:p>
              <a:pPr algn="ctr"/>
              <a:r>
                <a:rPr lang="en-US" sz="1400" dirty="0">
                  <a:solidFill>
                    <a:schemeClr val="tx1">
                      <a:lumMod val="65000"/>
                      <a:lumOff val="35000"/>
                    </a:schemeClr>
                  </a:solidFill>
                  <a:latin typeface="Sherman Sans Book" pitchFamily="50" charset="0"/>
                  <a:ea typeface="Sherman Sans Book" pitchFamily="50" charset="0"/>
                </a:rPr>
                <a:t>Resource Manager,</a:t>
              </a:r>
            </a:p>
            <a:p>
              <a:pPr algn="ctr"/>
              <a:r>
                <a:rPr lang="en-US" sz="1400" dirty="0">
                  <a:solidFill>
                    <a:schemeClr val="tx1">
                      <a:lumMod val="65000"/>
                      <a:lumOff val="35000"/>
                    </a:schemeClr>
                  </a:solidFill>
                  <a:latin typeface="Sherman Sans Book" pitchFamily="50" charset="0"/>
                  <a:ea typeface="Sherman Sans Book" pitchFamily="50" charset="0"/>
                </a:rPr>
                <a:t>History Server*</a:t>
              </a:r>
            </a:p>
            <a:p>
              <a:pPr algn="ctr"/>
              <a:r>
                <a:rPr lang="en-US" sz="1400" b="1" dirty="0">
                  <a:solidFill>
                    <a:schemeClr val="tx1">
                      <a:lumMod val="65000"/>
                      <a:lumOff val="35000"/>
                    </a:schemeClr>
                  </a:solidFill>
                  <a:latin typeface="Sherman Sans Book" pitchFamily="50" charset="0"/>
                  <a:ea typeface="Sherman Sans Book" pitchFamily="50" charset="0"/>
                </a:rPr>
                <a:t>HDFS: </a:t>
              </a:r>
            </a:p>
            <a:p>
              <a:pPr algn="ctr"/>
              <a:r>
                <a:rPr lang="en-US" sz="1400" dirty="0">
                  <a:solidFill>
                    <a:schemeClr val="tx1">
                      <a:lumMod val="65000"/>
                      <a:lumOff val="35000"/>
                    </a:schemeClr>
                  </a:solidFill>
                  <a:latin typeface="Sherman Sans Book" pitchFamily="50" charset="0"/>
                  <a:ea typeface="Sherman Sans Book" pitchFamily="50" charset="0"/>
                </a:rPr>
                <a:t>NameNode</a:t>
              </a:r>
            </a:p>
          </p:txBody>
        </p:sp>
        <p:pic>
          <p:nvPicPr>
            <p:cNvPr id="9" name="Picture 8">
              <a:extLst>
                <a:ext uri="{FF2B5EF4-FFF2-40B4-BE49-F238E27FC236}">
                  <a16:creationId xmlns:a16="http://schemas.microsoft.com/office/drawing/2014/main" id="{6A1583EA-149F-44E3-8B39-8F4DB713DBDD}"/>
                </a:ext>
              </a:extLst>
            </p:cNvPr>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75266" y="2571278"/>
              <a:ext cx="1374085" cy="687043"/>
            </a:xfrm>
            <a:prstGeom prst="rect">
              <a:avLst/>
            </a:prstGeom>
          </p:spPr>
        </p:pic>
      </p:grpSp>
      <p:grpSp>
        <p:nvGrpSpPr>
          <p:cNvPr id="10" name="Group 9">
            <a:extLst>
              <a:ext uri="{FF2B5EF4-FFF2-40B4-BE49-F238E27FC236}">
                <a16:creationId xmlns:a16="http://schemas.microsoft.com/office/drawing/2014/main" id="{50B695AB-5EBE-4D79-BA71-BE9CBE5422B5}"/>
              </a:ext>
            </a:extLst>
          </p:cNvPr>
          <p:cNvGrpSpPr/>
          <p:nvPr/>
        </p:nvGrpSpPr>
        <p:grpSpPr>
          <a:xfrm>
            <a:off x="503156" y="3496574"/>
            <a:ext cx="8258574" cy="2974130"/>
            <a:chOff x="475020" y="3735730"/>
            <a:chExt cx="8258574" cy="2974130"/>
          </a:xfrm>
        </p:grpSpPr>
        <p:sp>
          <p:nvSpPr>
            <p:cNvPr id="11" name="Rounded Rectangular Callout 74">
              <a:extLst>
                <a:ext uri="{FF2B5EF4-FFF2-40B4-BE49-F238E27FC236}">
                  <a16:creationId xmlns:a16="http://schemas.microsoft.com/office/drawing/2014/main" id="{1452D41A-136E-43A7-8C31-BF70AE5E0104}"/>
                </a:ext>
              </a:extLst>
            </p:cNvPr>
            <p:cNvSpPr/>
            <p:nvPr/>
          </p:nvSpPr>
          <p:spPr>
            <a:xfrm>
              <a:off x="475020" y="4763030"/>
              <a:ext cx="3200508" cy="1946830"/>
            </a:xfrm>
            <a:prstGeom prst="wedgeRoundRectCallout">
              <a:avLst>
                <a:gd name="adj1" fmla="val 63546"/>
                <a:gd name="adj2" fmla="val -25443"/>
                <a:gd name="adj3" fmla="val 16667"/>
              </a:avLst>
            </a:prstGeom>
            <a:solidFill>
              <a:srgbClr val="BFBFBF"/>
            </a:solidFill>
            <a:ln w="25400">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b="1" dirty="0">
                  <a:solidFill>
                    <a:schemeClr val="tx1">
                      <a:lumMod val="65000"/>
                      <a:lumOff val="35000"/>
                    </a:schemeClr>
                  </a:solidFill>
                  <a:latin typeface="Sherman Sans Book" pitchFamily="50" charset="0"/>
                  <a:ea typeface="Sherman Sans Book" pitchFamily="50" charset="0"/>
                </a:rPr>
                <a:t>Worker Nodes </a:t>
              </a:r>
            </a:p>
            <a:p>
              <a:pPr marL="285750" indent="-285750">
                <a:buClr>
                  <a:srgbClr val="002060"/>
                </a:buClr>
                <a:buFont typeface="Wingdings" panose="05000000000000000000" pitchFamily="2" charset="2"/>
                <a:buChar char="§"/>
              </a:pPr>
              <a:r>
                <a:rPr lang="en-US" sz="1600" dirty="0">
                  <a:solidFill>
                    <a:schemeClr val="tx1">
                      <a:lumMod val="65000"/>
                      <a:lumOff val="35000"/>
                    </a:schemeClr>
                  </a:solidFill>
                  <a:latin typeface="Sherman Sans Book" pitchFamily="50" charset="0"/>
                  <a:ea typeface="Sherman Sans Book" pitchFamily="50" charset="0"/>
                </a:rPr>
                <a:t>Store data and perform processing over it</a:t>
              </a:r>
            </a:p>
            <a:p>
              <a:pPr marL="285750" indent="-285750">
                <a:buClr>
                  <a:srgbClr val="002060"/>
                </a:buClr>
                <a:buFont typeface="Wingdings" panose="05000000000000000000" pitchFamily="2" charset="2"/>
                <a:buChar char="§"/>
              </a:pPr>
              <a:r>
                <a:rPr lang="en-US" sz="1600" dirty="0">
                  <a:solidFill>
                    <a:schemeClr val="tx1">
                      <a:lumMod val="65000"/>
                      <a:lumOff val="35000"/>
                    </a:schemeClr>
                  </a:solidFill>
                  <a:latin typeface="Sherman Sans Book" pitchFamily="50" charset="0"/>
                  <a:ea typeface="Sherman Sans Book" pitchFamily="50" charset="0"/>
                </a:rPr>
                <a:t>Each node runs the same services</a:t>
              </a:r>
            </a:p>
            <a:p>
              <a:pPr marL="285750" indent="-285750">
                <a:buClr>
                  <a:srgbClr val="002060"/>
                </a:buClr>
                <a:buFont typeface="Wingdings" panose="05000000000000000000" pitchFamily="2" charset="2"/>
                <a:buChar char="§"/>
              </a:pPr>
              <a:r>
                <a:rPr lang="en-US" sz="1600" dirty="0">
                  <a:solidFill>
                    <a:schemeClr val="tx1">
                      <a:lumMod val="65000"/>
                      <a:lumOff val="35000"/>
                    </a:schemeClr>
                  </a:solidFill>
                  <a:latin typeface="Sherman Sans Book" pitchFamily="50" charset="0"/>
                  <a:ea typeface="Sherman Sans Book" pitchFamily="50" charset="0"/>
                </a:rPr>
                <a:t>Runs on commodity hardware</a:t>
              </a:r>
            </a:p>
            <a:p>
              <a:pPr marL="285750" indent="-285750">
                <a:buClr>
                  <a:srgbClr val="002060"/>
                </a:buClr>
                <a:buFont typeface="Wingdings" panose="05000000000000000000" pitchFamily="2" charset="2"/>
                <a:buChar char="§"/>
              </a:pPr>
              <a:r>
                <a:rPr lang="en-US" sz="1600" dirty="0">
                  <a:solidFill>
                    <a:schemeClr val="tx1">
                      <a:lumMod val="65000"/>
                      <a:lumOff val="35000"/>
                    </a:schemeClr>
                  </a:solidFill>
                  <a:latin typeface="Sherman Sans Book" pitchFamily="50" charset="0"/>
                  <a:ea typeface="Sherman Sans Book" pitchFamily="50" charset="0"/>
                </a:rPr>
                <a:t>Many of these</a:t>
              </a:r>
            </a:p>
          </p:txBody>
        </p:sp>
        <p:sp>
          <p:nvSpPr>
            <p:cNvPr id="12" name="TextBox 11">
              <a:extLst>
                <a:ext uri="{FF2B5EF4-FFF2-40B4-BE49-F238E27FC236}">
                  <a16:creationId xmlns:a16="http://schemas.microsoft.com/office/drawing/2014/main" id="{AFBB6BD0-33C0-4295-82CA-6BCF8F3E9981}"/>
                </a:ext>
              </a:extLst>
            </p:cNvPr>
            <p:cNvSpPr txBox="1"/>
            <p:nvPr/>
          </p:nvSpPr>
          <p:spPr>
            <a:xfrm>
              <a:off x="4219545" y="6092141"/>
              <a:ext cx="4505713" cy="307777"/>
            </a:xfrm>
            <a:prstGeom prst="rect">
              <a:avLst/>
            </a:prstGeom>
            <a:noFill/>
          </p:spPr>
          <p:txBody>
            <a:bodyPr wrap="square" rtlCol="0">
              <a:noAutofit/>
            </a:bodyPr>
            <a:lstStyle/>
            <a:p>
              <a:pPr algn="ctr"/>
              <a:r>
                <a:rPr lang="en-US" sz="1400" dirty="0">
                  <a:solidFill>
                    <a:schemeClr val="tx1">
                      <a:lumMod val="65000"/>
                      <a:lumOff val="35000"/>
                    </a:schemeClr>
                  </a:solidFill>
                  <a:latin typeface="Sherman Sans Book" pitchFamily="50" charset="0"/>
                  <a:ea typeface="Sherman Sans Book" pitchFamily="50" charset="0"/>
                </a:rPr>
                <a:t>*MapReduce 2 service on YARN</a:t>
              </a:r>
            </a:p>
          </p:txBody>
        </p:sp>
        <p:grpSp>
          <p:nvGrpSpPr>
            <p:cNvPr id="13" name="Group 12">
              <a:extLst>
                <a:ext uri="{FF2B5EF4-FFF2-40B4-BE49-F238E27FC236}">
                  <a16:creationId xmlns:a16="http://schemas.microsoft.com/office/drawing/2014/main" id="{80A0C082-2AC2-40C5-A6BD-04EEA2003ABF}"/>
                </a:ext>
              </a:extLst>
            </p:cNvPr>
            <p:cNvGrpSpPr/>
            <p:nvPr/>
          </p:nvGrpSpPr>
          <p:grpSpPr>
            <a:xfrm>
              <a:off x="4223698" y="3735733"/>
              <a:ext cx="1382447" cy="1187935"/>
              <a:chOff x="5631584" y="3741165"/>
              <a:chExt cx="1843254" cy="1583910"/>
            </a:xfrm>
          </p:grpSpPr>
          <p:pic>
            <p:nvPicPr>
              <p:cNvPr id="29" name="Picture 28">
                <a:extLst>
                  <a:ext uri="{FF2B5EF4-FFF2-40B4-BE49-F238E27FC236}">
                    <a16:creationId xmlns:a16="http://schemas.microsoft.com/office/drawing/2014/main" id="{B714A3F1-F5F8-48D0-A6AB-49BFF3FB56A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584" y="4409020"/>
                <a:ext cx="1832111" cy="916055"/>
              </a:xfrm>
              <a:prstGeom prst="rect">
                <a:avLst/>
              </a:prstGeom>
            </p:spPr>
          </p:pic>
          <p:sp>
            <p:nvSpPr>
              <p:cNvPr id="30" name="Rounded Rectangle 115">
                <a:extLst>
                  <a:ext uri="{FF2B5EF4-FFF2-40B4-BE49-F238E27FC236}">
                    <a16:creationId xmlns:a16="http://schemas.microsoft.com/office/drawing/2014/main" id="{DF1F4312-610F-4005-8B1F-9F26E548E47B}"/>
                  </a:ext>
                </a:extLst>
              </p:cNvPr>
              <p:cNvSpPr/>
              <p:nvPr/>
            </p:nvSpPr>
            <p:spPr>
              <a:xfrm>
                <a:off x="5631611" y="3741165"/>
                <a:ext cx="1843227" cy="81009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4" name="Group 13">
              <a:extLst>
                <a:ext uri="{FF2B5EF4-FFF2-40B4-BE49-F238E27FC236}">
                  <a16:creationId xmlns:a16="http://schemas.microsoft.com/office/drawing/2014/main" id="{820BEF9A-B50C-4937-B2BC-2E3E04E9D523}"/>
                </a:ext>
              </a:extLst>
            </p:cNvPr>
            <p:cNvGrpSpPr/>
            <p:nvPr/>
          </p:nvGrpSpPr>
          <p:grpSpPr>
            <a:xfrm>
              <a:off x="4219545" y="4970197"/>
              <a:ext cx="1382421" cy="1187938"/>
              <a:chOff x="5631617" y="3741175"/>
              <a:chExt cx="1843227" cy="1583928"/>
            </a:xfrm>
          </p:grpSpPr>
          <p:pic>
            <p:nvPicPr>
              <p:cNvPr id="27" name="Picture 26">
                <a:extLst>
                  <a:ext uri="{FF2B5EF4-FFF2-40B4-BE49-F238E27FC236}">
                    <a16:creationId xmlns:a16="http://schemas.microsoft.com/office/drawing/2014/main" id="{C39193D8-55A4-4AEC-86EA-0F60BF92B9C0}"/>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618" y="4409045"/>
                <a:ext cx="1832115" cy="916058"/>
              </a:xfrm>
              <a:prstGeom prst="rect">
                <a:avLst/>
              </a:prstGeom>
            </p:spPr>
          </p:pic>
          <p:sp>
            <p:nvSpPr>
              <p:cNvPr id="28" name="Rounded Rectangle 121">
                <a:extLst>
                  <a:ext uri="{FF2B5EF4-FFF2-40B4-BE49-F238E27FC236}">
                    <a16:creationId xmlns:a16="http://schemas.microsoft.com/office/drawing/2014/main" id="{28573B05-F79D-4CCE-BAEE-3A9BE3EA9146}"/>
                  </a:ext>
                </a:extLst>
              </p:cNvPr>
              <p:cNvSpPr/>
              <p:nvPr/>
            </p:nvSpPr>
            <p:spPr>
              <a:xfrm>
                <a:off x="5631617"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5" name="Group 14">
              <a:extLst>
                <a:ext uri="{FF2B5EF4-FFF2-40B4-BE49-F238E27FC236}">
                  <a16:creationId xmlns:a16="http://schemas.microsoft.com/office/drawing/2014/main" id="{7004CEE1-5237-4FCD-B119-7F7AB9099C1F}"/>
                </a:ext>
              </a:extLst>
            </p:cNvPr>
            <p:cNvGrpSpPr/>
            <p:nvPr/>
          </p:nvGrpSpPr>
          <p:grpSpPr>
            <a:xfrm>
              <a:off x="5791596" y="3735730"/>
              <a:ext cx="1382447" cy="1187938"/>
              <a:chOff x="5631584" y="3741175"/>
              <a:chExt cx="1843254" cy="1583928"/>
            </a:xfrm>
          </p:grpSpPr>
          <p:pic>
            <p:nvPicPr>
              <p:cNvPr id="25" name="Picture 24">
                <a:extLst>
                  <a:ext uri="{FF2B5EF4-FFF2-40B4-BE49-F238E27FC236}">
                    <a16:creationId xmlns:a16="http://schemas.microsoft.com/office/drawing/2014/main" id="{30F97589-E7DC-4ABF-8F9D-D053AD6049E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584" y="4409045"/>
                <a:ext cx="1832111" cy="916058"/>
              </a:xfrm>
              <a:prstGeom prst="rect">
                <a:avLst/>
              </a:prstGeom>
            </p:spPr>
          </p:pic>
          <p:sp>
            <p:nvSpPr>
              <p:cNvPr id="26" name="Rounded Rectangle 124">
                <a:extLst>
                  <a:ext uri="{FF2B5EF4-FFF2-40B4-BE49-F238E27FC236}">
                    <a16:creationId xmlns:a16="http://schemas.microsoft.com/office/drawing/2014/main" id="{45A294E5-95E7-48F0-95DD-D0A0B9637ACD}"/>
                  </a:ext>
                </a:extLst>
              </p:cNvPr>
              <p:cNvSpPr/>
              <p:nvPr/>
            </p:nvSpPr>
            <p:spPr>
              <a:xfrm>
                <a:off x="5631611"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6" name="Group 15">
              <a:extLst>
                <a:ext uri="{FF2B5EF4-FFF2-40B4-BE49-F238E27FC236}">
                  <a16:creationId xmlns:a16="http://schemas.microsoft.com/office/drawing/2014/main" id="{8B2825B8-AF2E-413F-897D-20C8AFFD8A07}"/>
                </a:ext>
              </a:extLst>
            </p:cNvPr>
            <p:cNvGrpSpPr/>
            <p:nvPr/>
          </p:nvGrpSpPr>
          <p:grpSpPr>
            <a:xfrm>
              <a:off x="7351173" y="3735730"/>
              <a:ext cx="1382421" cy="1187938"/>
              <a:chOff x="5631617" y="3741175"/>
              <a:chExt cx="1843227" cy="1583928"/>
            </a:xfrm>
          </p:grpSpPr>
          <p:pic>
            <p:nvPicPr>
              <p:cNvPr id="23" name="Picture 22">
                <a:extLst>
                  <a:ext uri="{FF2B5EF4-FFF2-40B4-BE49-F238E27FC236}">
                    <a16:creationId xmlns:a16="http://schemas.microsoft.com/office/drawing/2014/main" id="{7F01BE8B-E816-45D2-81DE-DF9BF00341DB}"/>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618" y="4409045"/>
                <a:ext cx="1832115" cy="916058"/>
              </a:xfrm>
              <a:prstGeom prst="rect">
                <a:avLst/>
              </a:prstGeom>
            </p:spPr>
          </p:pic>
          <p:sp>
            <p:nvSpPr>
              <p:cNvPr id="24" name="Rounded Rectangle 127">
                <a:extLst>
                  <a:ext uri="{FF2B5EF4-FFF2-40B4-BE49-F238E27FC236}">
                    <a16:creationId xmlns:a16="http://schemas.microsoft.com/office/drawing/2014/main" id="{D09AA567-AADD-4DA8-87F2-4553AFF69929}"/>
                  </a:ext>
                </a:extLst>
              </p:cNvPr>
              <p:cNvSpPr/>
              <p:nvPr/>
            </p:nvSpPr>
            <p:spPr>
              <a:xfrm>
                <a:off x="5631617"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7" name="Group 16">
              <a:extLst>
                <a:ext uri="{FF2B5EF4-FFF2-40B4-BE49-F238E27FC236}">
                  <a16:creationId xmlns:a16="http://schemas.microsoft.com/office/drawing/2014/main" id="{A66DF923-9E23-4D67-82BE-C238C3A5477E}"/>
                </a:ext>
              </a:extLst>
            </p:cNvPr>
            <p:cNvGrpSpPr/>
            <p:nvPr/>
          </p:nvGrpSpPr>
          <p:grpSpPr>
            <a:xfrm>
              <a:off x="5791596" y="4970200"/>
              <a:ext cx="1382447" cy="1187935"/>
              <a:chOff x="5631584" y="3741165"/>
              <a:chExt cx="1843254" cy="1583910"/>
            </a:xfrm>
          </p:grpSpPr>
          <p:pic>
            <p:nvPicPr>
              <p:cNvPr id="21" name="Picture 20">
                <a:extLst>
                  <a:ext uri="{FF2B5EF4-FFF2-40B4-BE49-F238E27FC236}">
                    <a16:creationId xmlns:a16="http://schemas.microsoft.com/office/drawing/2014/main" id="{941C38E9-52DA-4E68-888B-7577D027DA40}"/>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584" y="4409020"/>
                <a:ext cx="1832111" cy="916055"/>
              </a:xfrm>
              <a:prstGeom prst="rect">
                <a:avLst/>
              </a:prstGeom>
            </p:spPr>
          </p:pic>
          <p:sp>
            <p:nvSpPr>
              <p:cNvPr id="22" name="Rounded Rectangle 130">
                <a:extLst>
                  <a:ext uri="{FF2B5EF4-FFF2-40B4-BE49-F238E27FC236}">
                    <a16:creationId xmlns:a16="http://schemas.microsoft.com/office/drawing/2014/main" id="{B90159EE-A72C-4F80-825B-6D94E702C763}"/>
                  </a:ext>
                </a:extLst>
              </p:cNvPr>
              <p:cNvSpPr/>
              <p:nvPr/>
            </p:nvSpPr>
            <p:spPr>
              <a:xfrm>
                <a:off x="5631611" y="3741165"/>
                <a:ext cx="1843227" cy="81009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8" name="Group 17">
              <a:extLst>
                <a:ext uri="{FF2B5EF4-FFF2-40B4-BE49-F238E27FC236}">
                  <a16:creationId xmlns:a16="http://schemas.microsoft.com/office/drawing/2014/main" id="{BE3C6FB7-F197-41DA-8893-BBBD58F73C92}"/>
                </a:ext>
              </a:extLst>
            </p:cNvPr>
            <p:cNvGrpSpPr/>
            <p:nvPr/>
          </p:nvGrpSpPr>
          <p:grpSpPr>
            <a:xfrm>
              <a:off x="7342837" y="4970197"/>
              <a:ext cx="1382421" cy="1187938"/>
              <a:chOff x="5631617" y="3741175"/>
              <a:chExt cx="1843227" cy="1583928"/>
            </a:xfrm>
          </p:grpSpPr>
          <p:pic>
            <p:nvPicPr>
              <p:cNvPr id="19" name="Picture 18">
                <a:extLst>
                  <a:ext uri="{FF2B5EF4-FFF2-40B4-BE49-F238E27FC236}">
                    <a16:creationId xmlns:a16="http://schemas.microsoft.com/office/drawing/2014/main" id="{1E7C2BB4-A8CB-452C-BE58-396FC1C4DBE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618" y="4409045"/>
                <a:ext cx="1832115" cy="916058"/>
              </a:xfrm>
              <a:prstGeom prst="rect">
                <a:avLst/>
              </a:prstGeom>
            </p:spPr>
          </p:pic>
          <p:sp>
            <p:nvSpPr>
              <p:cNvPr id="20" name="Rounded Rectangle 133">
                <a:extLst>
                  <a:ext uri="{FF2B5EF4-FFF2-40B4-BE49-F238E27FC236}">
                    <a16:creationId xmlns:a16="http://schemas.microsoft.com/office/drawing/2014/main" id="{50080248-A240-4534-A793-8ADF7DAB7F59}"/>
                  </a:ext>
                </a:extLst>
              </p:cNvPr>
              <p:cNvSpPr/>
              <p:nvPr/>
            </p:nvSpPr>
            <p:spPr>
              <a:xfrm>
                <a:off x="5631617"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spTree>
    <p:extLst>
      <p:ext uri="{BB962C8B-B14F-4D97-AF65-F5344CB8AC3E}">
        <p14:creationId xmlns:p14="http://schemas.microsoft.com/office/powerpoint/2010/main" val="241047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60996-0C4F-4E1F-9886-8CBFFF550B30}"/>
              </a:ext>
            </a:extLst>
          </p:cNvPr>
          <p:cNvSpPr>
            <a:spLocks noGrp="1"/>
          </p:cNvSpPr>
          <p:nvPr>
            <p:ph type="title"/>
          </p:nvPr>
        </p:nvSpPr>
        <p:spPr/>
        <p:txBody>
          <a:bodyPr>
            <a:noAutofit/>
          </a:bodyPr>
          <a:lstStyle/>
          <a:p>
            <a:r>
              <a:rPr lang="en-US" dirty="0"/>
              <a:t>Lifecycle of a YARN Application</a:t>
            </a:r>
            <a:endParaRPr lang="en-IN" dirty="0"/>
          </a:p>
        </p:txBody>
      </p:sp>
      <p:sp>
        <p:nvSpPr>
          <p:cNvPr id="3" name="Footer Placeholder 2">
            <a:extLst>
              <a:ext uri="{FF2B5EF4-FFF2-40B4-BE49-F238E27FC236}">
                <a16:creationId xmlns:a16="http://schemas.microsoft.com/office/drawing/2014/main" id="{A050DD6F-B976-42CA-842B-F2F7C147704D}"/>
              </a:ext>
            </a:extLst>
          </p:cNvPr>
          <p:cNvSpPr>
            <a:spLocks noGrp="1"/>
          </p:cNvSpPr>
          <p:nvPr>
            <p:ph type="ftr" sz="quarter" idx="11"/>
          </p:nvPr>
        </p:nvSpPr>
        <p:spPr/>
        <p:txBody>
          <a:bodyPr>
            <a:noAutofit/>
          </a:bodyPr>
          <a:lstStyle/>
          <a:p>
            <a:r>
              <a:rPr lang="en-US" dirty="0"/>
              <a:t>School of Information Studies | Syracuse University</a:t>
            </a:r>
          </a:p>
        </p:txBody>
      </p:sp>
      <p:sp>
        <p:nvSpPr>
          <p:cNvPr id="4" name="Slide Number Placeholder 3">
            <a:extLst>
              <a:ext uri="{FF2B5EF4-FFF2-40B4-BE49-F238E27FC236}">
                <a16:creationId xmlns:a16="http://schemas.microsoft.com/office/drawing/2014/main" id="{A7D39567-2EF7-444A-A3C1-C3C6579C6E53}"/>
              </a:ext>
            </a:extLst>
          </p:cNvPr>
          <p:cNvSpPr>
            <a:spLocks noGrp="1"/>
          </p:cNvSpPr>
          <p:nvPr>
            <p:ph type="sldNum" sz="quarter" idx="12"/>
          </p:nvPr>
        </p:nvSpPr>
        <p:spPr/>
        <p:txBody>
          <a:bodyPr>
            <a:noAutofit/>
          </a:bodyPr>
          <a:lstStyle/>
          <a:p>
            <a:fld id="{4FAB73BC-B049-4115-A692-8D63A059BFB8}" type="slidenum">
              <a:rPr lang="en-US" smtClean="0"/>
              <a:t>90</a:t>
            </a:fld>
            <a:endParaRPr lang="en-US" dirty="0"/>
          </a:p>
        </p:txBody>
      </p:sp>
      <p:pic>
        <p:nvPicPr>
          <p:cNvPr id="5" name="Picture 4" descr="oozie.ai">
            <a:extLst>
              <a:ext uri="{FF2B5EF4-FFF2-40B4-BE49-F238E27FC236}">
                <a16:creationId xmlns:a16="http://schemas.microsoft.com/office/drawing/2014/main" id="{62C680B5-7B5C-4C23-B6E8-AE2F6E1746EA}"/>
              </a:ext>
            </a:extLst>
          </p:cNvPr>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1308026" y="2222979"/>
            <a:ext cx="548870" cy="464308"/>
          </a:xfrm>
          <a:prstGeom prst="rect">
            <a:avLst/>
          </a:prstGeom>
        </p:spPr>
      </p:pic>
      <p:sp>
        <p:nvSpPr>
          <p:cNvPr id="6" name="Rectangle 5">
            <a:extLst>
              <a:ext uri="{FF2B5EF4-FFF2-40B4-BE49-F238E27FC236}">
                <a16:creationId xmlns:a16="http://schemas.microsoft.com/office/drawing/2014/main" id="{7ABBDD7D-7F2C-47CD-8559-D6A49ACFED08}"/>
              </a:ext>
            </a:extLst>
          </p:cNvPr>
          <p:cNvSpPr/>
          <p:nvPr/>
        </p:nvSpPr>
        <p:spPr>
          <a:xfrm>
            <a:off x="1164477" y="2737454"/>
            <a:ext cx="1560442" cy="459846"/>
          </a:xfrm>
          <a:prstGeom prst="rect">
            <a:avLst/>
          </a:prstGeom>
          <a:noFill/>
          <a:ln w="25400" cap="flat" cmpd="sng" algn="ctr">
            <a:solidFill>
              <a:srgbClr val="888888"/>
            </a:solidFill>
            <a:prstDash val="solid"/>
          </a:ln>
          <a:effectLst/>
        </p:spPr>
        <p:txBody>
          <a:bodyPr lIns="68591" tIns="34296" rIns="68591" bIns="34296" rtlCol="0" anchor="ctr">
            <a:noAutofit/>
          </a:bodyPr>
          <a:lstStyle/>
          <a:p>
            <a:pPr algn="ctr" defTabSz="685887">
              <a:defRPr/>
            </a:pPr>
            <a:r>
              <a:rPr lang="en-US" sz="1200" kern="0" dirty="0">
                <a:solidFill>
                  <a:schemeClr val="tx1">
                    <a:lumMod val="65000"/>
                    <a:lumOff val="35000"/>
                  </a:schemeClr>
                </a:solidFill>
                <a:latin typeface="Sherman Sans Book" pitchFamily="50" charset="0"/>
                <a:ea typeface="Sherman Sans Book" pitchFamily="50" charset="0"/>
              </a:rPr>
              <a:t>Client submits an application</a:t>
            </a:r>
          </a:p>
        </p:txBody>
      </p:sp>
      <p:sp>
        <p:nvSpPr>
          <p:cNvPr id="7" name="Oval 6">
            <a:extLst>
              <a:ext uri="{FF2B5EF4-FFF2-40B4-BE49-F238E27FC236}">
                <a16:creationId xmlns:a16="http://schemas.microsoft.com/office/drawing/2014/main" id="{84636073-33EC-4CA3-B281-B99F03727B5F}"/>
              </a:ext>
            </a:extLst>
          </p:cNvPr>
          <p:cNvSpPr/>
          <p:nvPr/>
        </p:nvSpPr>
        <p:spPr>
          <a:xfrm>
            <a:off x="2544235" y="2606069"/>
            <a:ext cx="312089" cy="303827"/>
          </a:xfrm>
          <a:prstGeom prst="ellipse">
            <a:avLst/>
          </a:prstGeom>
          <a:solidFill>
            <a:srgbClr val="595959"/>
          </a:solidFill>
          <a:ln w="25400" cap="flat" cmpd="sng" algn="ctr">
            <a:noFill/>
            <a:prstDash val="solid"/>
          </a:ln>
          <a:effectLst/>
        </p:spPr>
        <p:txBody>
          <a:bodyPr lIns="68591" tIns="34296" rIns="68591" bIns="34296" rtlCol="0" anchor="ctr">
            <a:noAutofit/>
          </a:bodyPr>
          <a:lstStyle/>
          <a:p>
            <a:pPr algn="ctr" defTabSz="685887">
              <a:defRPr/>
            </a:pPr>
            <a:r>
              <a:rPr lang="en-US" sz="1200" kern="0" dirty="0">
                <a:solidFill>
                  <a:sysClr val="window" lastClr="FFFFFF"/>
                </a:solidFill>
                <a:latin typeface="Sherman Sans Book" pitchFamily="50" charset="0"/>
                <a:ea typeface="Sherman Sans Book" pitchFamily="50" charset="0"/>
              </a:rPr>
              <a:t>1</a:t>
            </a:r>
          </a:p>
        </p:txBody>
      </p:sp>
      <p:pic>
        <p:nvPicPr>
          <p:cNvPr id="8" name="Picture 7" descr="icon_network_switch.png">
            <a:extLst>
              <a:ext uri="{FF2B5EF4-FFF2-40B4-BE49-F238E27FC236}">
                <a16:creationId xmlns:a16="http://schemas.microsoft.com/office/drawing/2014/main" id="{E4DD05FA-6D06-41F0-B4DC-1EE94CB8131A}"/>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796142" y="2424715"/>
            <a:ext cx="669901" cy="669726"/>
          </a:xfrm>
          <a:prstGeom prst="rect">
            <a:avLst/>
          </a:prstGeom>
        </p:spPr>
      </p:pic>
      <p:sp>
        <p:nvSpPr>
          <p:cNvPr id="10" name="Rectangle 9">
            <a:extLst>
              <a:ext uri="{FF2B5EF4-FFF2-40B4-BE49-F238E27FC236}">
                <a16:creationId xmlns:a16="http://schemas.microsoft.com/office/drawing/2014/main" id="{731D6F0B-EA1A-4587-B9CF-730833D4EB77}"/>
              </a:ext>
            </a:extLst>
          </p:cNvPr>
          <p:cNvSpPr/>
          <p:nvPr/>
        </p:nvSpPr>
        <p:spPr>
          <a:xfrm>
            <a:off x="5369460" y="2465813"/>
            <a:ext cx="2127128" cy="731487"/>
          </a:xfrm>
          <a:prstGeom prst="rect">
            <a:avLst/>
          </a:prstGeom>
          <a:noFill/>
          <a:ln w="25400" cap="flat" cmpd="sng" algn="ctr">
            <a:solidFill>
              <a:srgbClr val="888888"/>
            </a:solidFill>
            <a:prstDash val="solid"/>
          </a:ln>
          <a:effectLst/>
        </p:spPr>
        <p:txBody>
          <a:bodyPr rtlCol="0" anchor="ctr">
            <a:noAutofit/>
          </a:bodyPr>
          <a:lstStyle/>
          <a:p>
            <a:pPr algn="ctr" defTabSz="685887">
              <a:defRPr/>
            </a:pPr>
            <a:r>
              <a:rPr lang="en-US" sz="1200" kern="0" dirty="0">
                <a:solidFill>
                  <a:schemeClr val="tx1">
                    <a:lumMod val="65000"/>
                    <a:lumOff val="35000"/>
                  </a:schemeClr>
                </a:solidFill>
                <a:latin typeface="Sherman Sans Book" pitchFamily="50" charset="0"/>
                <a:ea typeface="Sherman Sans Book" pitchFamily="50" charset="0"/>
              </a:rPr>
              <a:t>AM finds an appropriate NodeManager</a:t>
            </a:r>
          </a:p>
        </p:txBody>
      </p:sp>
      <p:sp>
        <p:nvSpPr>
          <p:cNvPr id="11" name="Oval 10">
            <a:extLst>
              <a:ext uri="{FF2B5EF4-FFF2-40B4-BE49-F238E27FC236}">
                <a16:creationId xmlns:a16="http://schemas.microsoft.com/office/drawing/2014/main" id="{E214250D-B655-424F-BBF6-40F00E8BA82B}"/>
              </a:ext>
            </a:extLst>
          </p:cNvPr>
          <p:cNvSpPr/>
          <p:nvPr/>
        </p:nvSpPr>
        <p:spPr>
          <a:xfrm>
            <a:off x="7323466" y="2326218"/>
            <a:ext cx="312088" cy="303827"/>
          </a:xfrm>
          <a:prstGeom prst="ellipse">
            <a:avLst/>
          </a:prstGeom>
          <a:solidFill>
            <a:srgbClr val="595959"/>
          </a:solidFill>
          <a:ln w="25400" cap="flat" cmpd="sng" algn="ctr">
            <a:noFill/>
            <a:prstDash val="solid"/>
          </a:ln>
          <a:effectLst/>
        </p:spPr>
        <p:txBody>
          <a:bodyPr rtlCol="0" anchor="ctr">
            <a:noAutofit/>
          </a:bodyPr>
          <a:lstStyle/>
          <a:p>
            <a:pPr algn="ctr" defTabSz="685887">
              <a:defRPr/>
            </a:pPr>
            <a:r>
              <a:rPr lang="en-US" sz="1200" kern="0" dirty="0">
                <a:solidFill>
                  <a:sysClr val="window" lastClr="FFFFFF"/>
                </a:solidFill>
                <a:latin typeface="Sherman Sans Book" pitchFamily="50" charset="0"/>
                <a:ea typeface="Sherman Sans Book" pitchFamily="50" charset="0"/>
              </a:rPr>
              <a:t>2</a:t>
            </a:r>
          </a:p>
        </p:txBody>
      </p:sp>
      <p:pic>
        <p:nvPicPr>
          <p:cNvPr id="12" name="Picture 11" descr="icon_name_node.png">
            <a:extLst>
              <a:ext uri="{FF2B5EF4-FFF2-40B4-BE49-F238E27FC236}">
                <a16:creationId xmlns:a16="http://schemas.microsoft.com/office/drawing/2014/main" id="{48A65665-BED2-42AF-AD09-156DB39B8C93}"/>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422180" y="3990711"/>
            <a:ext cx="439277" cy="436445"/>
          </a:xfrm>
          <a:prstGeom prst="rect">
            <a:avLst/>
          </a:prstGeom>
        </p:spPr>
      </p:pic>
      <p:cxnSp>
        <p:nvCxnSpPr>
          <p:cNvPr id="13" name="Straight Arrow Connector 12">
            <a:extLst>
              <a:ext uri="{FF2B5EF4-FFF2-40B4-BE49-F238E27FC236}">
                <a16:creationId xmlns:a16="http://schemas.microsoft.com/office/drawing/2014/main" id="{7B335ECE-D251-4000-BAA7-FE9D1DB6EE53}"/>
              </a:ext>
            </a:extLst>
          </p:cNvPr>
          <p:cNvCxnSpPr/>
          <p:nvPr/>
        </p:nvCxnSpPr>
        <p:spPr>
          <a:xfrm>
            <a:off x="3054366" y="2824374"/>
            <a:ext cx="462235" cy="0"/>
          </a:xfrm>
          <a:prstGeom prst="straightConnector1">
            <a:avLst/>
          </a:prstGeom>
          <a:noFill/>
          <a:ln w="25400" cap="flat" cmpd="sng" algn="ctr">
            <a:solidFill>
              <a:srgbClr val="595959"/>
            </a:solidFill>
            <a:prstDash val="solid"/>
            <a:headEnd type="none"/>
            <a:tailEnd type="triangle" w="lg" len="lg"/>
          </a:ln>
          <a:effectLst/>
        </p:spPr>
      </p:cxnSp>
      <p:cxnSp>
        <p:nvCxnSpPr>
          <p:cNvPr id="14" name="Straight Arrow Connector 13">
            <a:extLst>
              <a:ext uri="{FF2B5EF4-FFF2-40B4-BE49-F238E27FC236}">
                <a16:creationId xmlns:a16="http://schemas.microsoft.com/office/drawing/2014/main" id="{99C6BA31-4B4A-4A17-9EE6-22810B854FCB}"/>
              </a:ext>
            </a:extLst>
          </p:cNvPr>
          <p:cNvCxnSpPr/>
          <p:nvPr/>
        </p:nvCxnSpPr>
        <p:spPr>
          <a:xfrm>
            <a:off x="4655223" y="2823713"/>
            <a:ext cx="462235" cy="0"/>
          </a:xfrm>
          <a:prstGeom prst="straightConnector1">
            <a:avLst/>
          </a:prstGeom>
          <a:noFill/>
          <a:ln w="25400" cap="flat" cmpd="sng" algn="ctr">
            <a:solidFill>
              <a:srgbClr val="595959"/>
            </a:solidFill>
            <a:prstDash val="solid"/>
            <a:headEnd type="none"/>
            <a:tailEnd type="triangle" w="lg" len="lg"/>
          </a:ln>
          <a:effectLst/>
        </p:spPr>
      </p:cxnSp>
      <p:sp>
        <p:nvSpPr>
          <p:cNvPr id="17" name="TextBox 16">
            <a:extLst>
              <a:ext uri="{FF2B5EF4-FFF2-40B4-BE49-F238E27FC236}">
                <a16:creationId xmlns:a16="http://schemas.microsoft.com/office/drawing/2014/main" id="{D6503C0E-042D-4B12-A8EF-C84D4ABBF5EF}"/>
              </a:ext>
            </a:extLst>
          </p:cNvPr>
          <p:cNvSpPr txBox="1"/>
          <p:nvPr/>
        </p:nvSpPr>
        <p:spPr>
          <a:xfrm>
            <a:off x="3371783" y="3144062"/>
            <a:ext cx="1422775" cy="259402"/>
          </a:xfrm>
          <a:prstGeom prst="rect">
            <a:avLst/>
          </a:prstGeom>
          <a:solidFill>
            <a:schemeClr val="accent1"/>
          </a:solidFill>
        </p:spPr>
        <p:txBody>
          <a:bodyPr vert="horz" wrap="none" lIns="57150" tIns="28575" rIns="57150" bIns="28575" rtlCol="0">
            <a:noAutofit/>
          </a:bodyPr>
          <a:lstStyle/>
          <a:p>
            <a:pPr algn="ctr" defTabSz="685887">
              <a:spcBef>
                <a:spcPct val="20000"/>
              </a:spcBef>
              <a:defRPr/>
            </a:pPr>
            <a:r>
              <a:rPr lang="en-US" sz="1300" kern="0" dirty="0">
                <a:solidFill>
                  <a:srgbClr val="FFFFFF"/>
                </a:solidFill>
                <a:latin typeface="Sherman Sans Book" pitchFamily="50" charset="0"/>
                <a:ea typeface="Sherman Sans Book" pitchFamily="50" charset="0"/>
                <a:cs typeface="Arial"/>
              </a:rPr>
              <a:t>ResourceManager</a:t>
            </a:r>
          </a:p>
          <a:p>
            <a:pPr defTabSz="685887">
              <a:spcBef>
                <a:spcPct val="20000"/>
              </a:spcBef>
              <a:defRPr/>
            </a:pPr>
            <a:endParaRPr lang="en-US" sz="1300" kern="0" dirty="0">
              <a:solidFill>
                <a:srgbClr val="FFFFFF"/>
              </a:solidFill>
              <a:latin typeface="Sherman Sans Book" pitchFamily="50" charset="0"/>
              <a:ea typeface="Sherman Sans Book" pitchFamily="50" charset="0"/>
            </a:endParaRPr>
          </a:p>
        </p:txBody>
      </p:sp>
      <p:sp>
        <p:nvSpPr>
          <p:cNvPr id="20" name="TextBox 19">
            <a:extLst>
              <a:ext uri="{FF2B5EF4-FFF2-40B4-BE49-F238E27FC236}">
                <a16:creationId xmlns:a16="http://schemas.microsoft.com/office/drawing/2014/main" id="{EFA00ADD-F7D5-46E0-AF09-34A32F82508B}"/>
              </a:ext>
            </a:extLst>
          </p:cNvPr>
          <p:cNvSpPr txBox="1"/>
          <p:nvPr/>
        </p:nvSpPr>
        <p:spPr>
          <a:xfrm>
            <a:off x="5907256" y="4056635"/>
            <a:ext cx="1431639" cy="259402"/>
          </a:xfrm>
          <a:prstGeom prst="rect">
            <a:avLst/>
          </a:prstGeom>
          <a:solidFill>
            <a:schemeClr val="accent1"/>
          </a:solidFill>
        </p:spPr>
        <p:txBody>
          <a:bodyPr vert="horz" wrap="none" lIns="57150" tIns="28575" rIns="57150" bIns="28575" rtlCol="0">
            <a:noAutofit/>
          </a:bodyPr>
          <a:lstStyle/>
          <a:p>
            <a:pPr algn="ctr" defTabSz="685887">
              <a:spcBef>
                <a:spcPct val="20000"/>
              </a:spcBef>
              <a:defRPr/>
            </a:pPr>
            <a:r>
              <a:rPr lang="en-US" sz="1300" kern="0" dirty="0">
                <a:solidFill>
                  <a:srgbClr val="FFFFFF"/>
                </a:solidFill>
                <a:latin typeface="Sherman Sans Book" pitchFamily="50" charset="0"/>
                <a:ea typeface="Sherman Sans Book" pitchFamily="50" charset="0"/>
                <a:cs typeface="Arial"/>
              </a:rPr>
              <a:t>NodeManager</a:t>
            </a:r>
          </a:p>
          <a:p>
            <a:pPr defTabSz="685887">
              <a:spcBef>
                <a:spcPct val="20000"/>
              </a:spcBef>
              <a:defRPr/>
            </a:pPr>
            <a:endParaRPr lang="en-US" sz="1300" kern="0" dirty="0">
              <a:solidFill>
                <a:srgbClr val="FFFFFF"/>
              </a:solidFill>
              <a:latin typeface="Sherman Sans Book" pitchFamily="50" charset="0"/>
              <a:ea typeface="Sherman Sans Book" pitchFamily="50" charset="0"/>
            </a:endParaRPr>
          </a:p>
        </p:txBody>
      </p:sp>
      <p:sp>
        <p:nvSpPr>
          <p:cNvPr id="21" name="Rectangle 20">
            <a:extLst>
              <a:ext uri="{FF2B5EF4-FFF2-40B4-BE49-F238E27FC236}">
                <a16:creationId xmlns:a16="http://schemas.microsoft.com/office/drawing/2014/main" id="{5A1C4CEA-5E07-437D-A9DE-0FC0BEE48564}"/>
              </a:ext>
            </a:extLst>
          </p:cNvPr>
          <p:cNvSpPr/>
          <p:nvPr/>
        </p:nvSpPr>
        <p:spPr>
          <a:xfrm>
            <a:off x="5344821" y="3902170"/>
            <a:ext cx="2176405" cy="1561514"/>
          </a:xfrm>
          <a:prstGeom prst="rect">
            <a:avLst/>
          </a:prstGeom>
          <a:noFill/>
          <a:ln w="25400" cap="flat" cmpd="sng" algn="ctr">
            <a:solidFill>
              <a:srgbClr val="888888"/>
            </a:solidFill>
            <a:prstDash val="solid"/>
          </a:ln>
          <a:effectLst/>
        </p:spPr>
        <p:txBody>
          <a:bodyPr lIns="68591" tIns="34296" rIns="68591" bIns="34296" rtlCol="0" anchor="ctr">
            <a:noAutofit/>
          </a:bodyPr>
          <a:lstStyle/>
          <a:p>
            <a:pPr algn="ctr" defTabSz="685887">
              <a:defRPr/>
            </a:pPr>
            <a:r>
              <a:rPr lang="en-US" sz="1200" kern="0" dirty="0">
                <a:solidFill>
                  <a:schemeClr val="tx1">
                    <a:lumMod val="65000"/>
                    <a:lumOff val="35000"/>
                  </a:schemeClr>
                </a:solidFill>
                <a:latin typeface="Sherman Sans Book" pitchFamily="50" charset="0"/>
                <a:ea typeface="Sherman Sans Book" pitchFamily="50" charset="0"/>
              </a:rPr>
              <a:t>NodeManager creates an ApplicationMaster</a:t>
            </a:r>
          </a:p>
        </p:txBody>
      </p:sp>
      <p:sp>
        <p:nvSpPr>
          <p:cNvPr id="22" name="Oval 21">
            <a:extLst>
              <a:ext uri="{FF2B5EF4-FFF2-40B4-BE49-F238E27FC236}">
                <a16:creationId xmlns:a16="http://schemas.microsoft.com/office/drawing/2014/main" id="{0C9EA5FD-EB44-4D4E-AB0A-70F7C360F10D}"/>
              </a:ext>
            </a:extLst>
          </p:cNvPr>
          <p:cNvSpPr/>
          <p:nvPr/>
        </p:nvSpPr>
        <p:spPr>
          <a:xfrm>
            <a:off x="7322815" y="3762575"/>
            <a:ext cx="312089" cy="303827"/>
          </a:xfrm>
          <a:prstGeom prst="ellipse">
            <a:avLst/>
          </a:prstGeom>
          <a:solidFill>
            <a:srgbClr val="595959"/>
          </a:solidFill>
          <a:ln w="25400" cap="flat" cmpd="sng" algn="ctr">
            <a:noFill/>
            <a:prstDash val="solid"/>
          </a:ln>
          <a:effectLst/>
        </p:spPr>
        <p:txBody>
          <a:bodyPr lIns="68591" tIns="34296" rIns="68591" bIns="34296" rtlCol="0" anchor="ctr">
            <a:noAutofit/>
          </a:bodyPr>
          <a:lstStyle/>
          <a:p>
            <a:pPr algn="ctr" defTabSz="685887">
              <a:defRPr/>
            </a:pPr>
            <a:r>
              <a:rPr lang="en-US" sz="1200" kern="0" dirty="0">
                <a:solidFill>
                  <a:sysClr val="window" lastClr="FFFFFF"/>
                </a:solidFill>
                <a:latin typeface="Sherman Sans Book" pitchFamily="50" charset="0"/>
                <a:ea typeface="Sherman Sans Book" pitchFamily="50" charset="0"/>
              </a:rPr>
              <a:t>3</a:t>
            </a:r>
          </a:p>
        </p:txBody>
      </p:sp>
      <p:pic>
        <p:nvPicPr>
          <p:cNvPr id="23" name="Picture 22" descr="icon_data_node.png">
            <a:extLst>
              <a:ext uri="{FF2B5EF4-FFF2-40B4-BE49-F238E27FC236}">
                <a16:creationId xmlns:a16="http://schemas.microsoft.com/office/drawing/2014/main" id="{929BFBD8-49BE-4C52-8AD0-3F31BB9C42B1}"/>
              </a:ext>
            </a:extLst>
          </p:cNvPr>
          <p:cNvPicPr>
            <a:picLocks noChangeAspect="1"/>
          </p:cNvPicPr>
          <p:nvPr/>
        </p:nvPicPr>
        <p:blipFill>
          <a:blip r:embed="rId8">
            <a:extLst>
              <a:ext uri="{BEBA8EAE-BF5A-486C-A8C5-ECC9F3942E4B}">
                <a14:imgProps xmlns:a14="http://schemas.microsoft.com/office/drawing/2010/main">
                  <a14:imgLayer r:embed="rId9">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416890" y="4930666"/>
            <a:ext cx="512054" cy="511920"/>
          </a:xfrm>
          <a:prstGeom prst="rect">
            <a:avLst/>
          </a:prstGeom>
        </p:spPr>
      </p:pic>
      <p:sp>
        <p:nvSpPr>
          <p:cNvPr id="26" name="TextBox 25">
            <a:extLst>
              <a:ext uri="{FF2B5EF4-FFF2-40B4-BE49-F238E27FC236}">
                <a16:creationId xmlns:a16="http://schemas.microsoft.com/office/drawing/2014/main" id="{9B3A4FC6-1F94-4E53-ADC5-73741FFFBB0F}"/>
              </a:ext>
            </a:extLst>
          </p:cNvPr>
          <p:cNvSpPr txBox="1"/>
          <p:nvPr/>
        </p:nvSpPr>
        <p:spPr>
          <a:xfrm>
            <a:off x="6001012" y="5099889"/>
            <a:ext cx="1422775" cy="259402"/>
          </a:xfrm>
          <a:prstGeom prst="rect">
            <a:avLst/>
          </a:prstGeom>
          <a:solidFill>
            <a:schemeClr val="accent1"/>
          </a:solidFill>
        </p:spPr>
        <p:txBody>
          <a:bodyPr vert="horz" wrap="none" lIns="57150" tIns="28575" rIns="57150" bIns="28575" rtlCol="0">
            <a:noAutofit/>
          </a:bodyPr>
          <a:lstStyle/>
          <a:p>
            <a:pPr algn="ctr" defTabSz="685887">
              <a:spcBef>
                <a:spcPct val="20000"/>
              </a:spcBef>
              <a:defRPr/>
            </a:pPr>
            <a:r>
              <a:rPr lang="en-US" sz="1300" kern="0" dirty="0">
                <a:solidFill>
                  <a:srgbClr val="FFFFFF"/>
                </a:solidFill>
                <a:latin typeface="Sherman Sans Book" pitchFamily="50" charset="0"/>
                <a:ea typeface="Sherman Sans Book" pitchFamily="50" charset="0"/>
                <a:cs typeface="Arial"/>
              </a:rPr>
              <a:t>ApplicationMaster</a:t>
            </a:r>
          </a:p>
          <a:p>
            <a:pPr defTabSz="685887">
              <a:spcBef>
                <a:spcPct val="20000"/>
              </a:spcBef>
              <a:defRPr/>
            </a:pPr>
            <a:endParaRPr lang="en-US" sz="1300" kern="0" dirty="0">
              <a:solidFill>
                <a:srgbClr val="FFFFFF"/>
              </a:solidFill>
              <a:latin typeface="Sherman Sans Book" pitchFamily="50" charset="0"/>
              <a:ea typeface="Sherman Sans Book" pitchFamily="50" charset="0"/>
            </a:endParaRPr>
          </a:p>
        </p:txBody>
      </p:sp>
      <p:cxnSp>
        <p:nvCxnSpPr>
          <p:cNvPr id="27" name="Straight Arrow Connector 26">
            <a:extLst>
              <a:ext uri="{FF2B5EF4-FFF2-40B4-BE49-F238E27FC236}">
                <a16:creationId xmlns:a16="http://schemas.microsoft.com/office/drawing/2014/main" id="{9E4720B0-360D-447E-A0F2-21F2FBEF9A30}"/>
              </a:ext>
            </a:extLst>
          </p:cNvPr>
          <p:cNvCxnSpPr/>
          <p:nvPr/>
        </p:nvCxnSpPr>
        <p:spPr>
          <a:xfrm>
            <a:off x="6461767" y="3246571"/>
            <a:ext cx="0" cy="566596"/>
          </a:xfrm>
          <a:prstGeom prst="straightConnector1">
            <a:avLst/>
          </a:prstGeom>
          <a:noFill/>
          <a:ln w="25400" cap="flat" cmpd="sng" algn="ctr">
            <a:solidFill>
              <a:srgbClr val="595959"/>
            </a:solidFill>
            <a:prstDash val="solid"/>
            <a:headEnd type="none"/>
            <a:tailEnd type="triangle" w="lg" len="lg"/>
          </a:ln>
          <a:effectLst/>
        </p:spPr>
      </p:cxnSp>
      <p:pic>
        <p:nvPicPr>
          <p:cNvPr id="28" name="Picture 27" descr="cluster HDFS.ai">
            <a:extLst>
              <a:ext uri="{FF2B5EF4-FFF2-40B4-BE49-F238E27FC236}">
                <a16:creationId xmlns:a16="http://schemas.microsoft.com/office/drawing/2014/main" id="{B1182930-3EA8-4BAA-8A66-793096EFBD06}"/>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r="47623"/>
          <a:stretch/>
        </p:blipFill>
        <p:spPr>
          <a:xfrm>
            <a:off x="1395600" y="5100550"/>
            <a:ext cx="462726" cy="320387"/>
          </a:xfrm>
          <a:prstGeom prst="rect">
            <a:avLst/>
          </a:prstGeom>
        </p:spPr>
      </p:pic>
      <p:sp>
        <p:nvSpPr>
          <p:cNvPr id="29" name="Rectangle 28">
            <a:extLst>
              <a:ext uri="{FF2B5EF4-FFF2-40B4-BE49-F238E27FC236}">
                <a16:creationId xmlns:a16="http://schemas.microsoft.com/office/drawing/2014/main" id="{526AB4B5-8405-4D32-A372-00714DFCC9FB}"/>
              </a:ext>
            </a:extLst>
          </p:cNvPr>
          <p:cNvSpPr/>
          <p:nvPr/>
        </p:nvSpPr>
        <p:spPr>
          <a:xfrm>
            <a:off x="1262382" y="4989172"/>
            <a:ext cx="2004586" cy="1238184"/>
          </a:xfrm>
          <a:prstGeom prst="rect">
            <a:avLst/>
          </a:prstGeom>
          <a:noFill/>
          <a:ln w="25400" cap="flat" cmpd="sng" algn="ctr">
            <a:solidFill>
              <a:srgbClr val="888888"/>
            </a:solidFill>
            <a:prstDash val="solid"/>
          </a:ln>
          <a:effectLst/>
        </p:spPr>
        <p:txBody>
          <a:bodyPr lIns="68591" tIns="34296" rIns="68591" bIns="34296" rtlCol="0" anchor="ctr">
            <a:noAutofit/>
          </a:bodyPr>
          <a:lstStyle/>
          <a:p>
            <a:pPr algn="ctr" defTabSz="685887">
              <a:defRPr/>
            </a:pPr>
            <a:endParaRPr lang="en-US" sz="1200" kern="0" dirty="0">
              <a:solidFill>
                <a:schemeClr val="tx1">
                  <a:lumMod val="65000"/>
                  <a:lumOff val="35000"/>
                </a:schemeClr>
              </a:solidFill>
              <a:latin typeface="Sherman Sans Book" pitchFamily="50" charset="0"/>
              <a:ea typeface="Sherman Sans Book" pitchFamily="50" charset="0"/>
            </a:endParaRPr>
          </a:p>
          <a:p>
            <a:pPr algn="ctr" defTabSz="685887">
              <a:defRPr/>
            </a:pPr>
            <a:r>
              <a:rPr lang="en-US" sz="1200" kern="0" dirty="0">
                <a:solidFill>
                  <a:schemeClr val="tx1">
                    <a:lumMod val="65000"/>
                    <a:lumOff val="35000"/>
                  </a:schemeClr>
                </a:solidFill>
                <a:latin typeface="Sherman Sans Book" pitchFamily="50" charset="0"/>
                <a:ea typeface="Sherman Sans Book" pitchFamily="50" charset="0"/>
              </a:rPr>
              <a:t>Containers execute their given task on DataNodes in the cluster</a:t>
            </a:r>
          </a:p>
        </p:txBody>
      </p:sp>
      <p:pic>
        <p:nvPicPr>
          <p:cNvPr id="30" name="Picture 29" descr="cluster HDFS.ai">
            <a:extLst>
              <a:ext uri="{FF2B5EF4-FFF2-40B4-BE49-F238E27FC236}">
                <a16:creationId xmlns:a16="http://schemas.microsoft.com/office/drawing/2014/main" id="{D6790603-D083-46D6-81CD-1C7C4E8B9959}"/>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r="47623"/>
          <a:stretch/>
        </p:blipFill>
        <p:spPr>
          <a:xfrm>
            <a:off x="1830231" y="5099889"/>
            <a:ext cx="462726" cy="320387"/>
          </a:xfrm>
          <a:prstGeom prst="rect">
            <a:avLst/>
          </a:prstGeom>
        </p:spPr>
      </p:pic>
      <p:sp>
        <p:nvSpPr>
          <p:cNvPr id="31" name="Rectangle 30">
            <a:extLst>
              <a:ext uri="{FF2B5EF4-FFF2-40B4-BE49-F238E27FC236}">
                <a16:creationId xmlns:a16="http://schemas.microsoft.com/office/drawing/2014/main" id="{033C6E04-57B0-427D-B939-43AF84D46E62}"/>
              </a:ext>
            </a:extLst>
          </p:cNvPr>
          <p:cNvSpPr/>
          <p:nvPr/>
        </p:nvSpPr>
        <p:spPr>
          <a:xfrm>
            <a:off x="2708472" y="3901510"/>
            <a:ext cx="2061427" cy="642483"/>
          </a:xfrm>
          <a:prstGeom prst="rect">
            <a:avLst/>
          </a:prstGeom>
          <a:noFill/>
          <a:ln w="25400" cap="flat" cmpd="sng" algn="ctr">
            <a:solidFill>
              <a:srgbClr val="888888"/>
            </a:solidFill>
            <a:prstDash val="solid"/>
          </a:ln>
          <a:effectLst/>
        </p:spPr>
        <p:txBody>
          <a:bodyPr lIns="68591" tIns="34296" rIns="68591" bIns="34296" rtlCol="0" anchor="ctr">
            <a:noAutofit/>
          </a:bodyPr>
          <a:lstStyle/>
          <a:p>
            <a:pPr algn="ctr" defTabSz="685887">
              <a:defRPr/>
            </a:pPr>
            <a:r>
              <a:rPr lang="en-US" sz="1200" kern="0" dirty="0">
                <a:solidFill>
                  <a:schemeClr val="tx1">
                    <a:lumMod val="65000"/>
                    <a:lumOff val="35000"/>
                  </a:schemeClr>
                </a:solidFill>
                <a:latin typeface="Sherman Sans Book" pitchFamily="50" charset="0"/>
                <a:ea typeface="Sherman Sans Book" pitchFamily="50" charset="0"/>
              </a:rPr>
              <a:t>AM asks RM for resources; RM provides a list of Containers to AM</a:t>
            </a:r>
          </a:p>
        </p:txBody>
      </p:sp>
      <p:sp>
        <p:nvSpPr>
          <p:cNvPr id="32" name="Oval 31">
            <a:extLst>
              <a:ext uri="{FF2B5EF4-FFF2-40B4-BE49-F238E27FC236}">
                <a16:creationId xmlns:a16="http://schemas.microsoft.com/office/drawing/2014/main" id="{9550EF05-D8DA-4B4E-8D9B-B7F05BB49BCD}"/>
              </a:ext>
            </a:extLst>
          </p:cNvPr>
          <p:cNvSpPr/>
          <p:nvPr/>
        </p:nvSpPr>
        <p:spPr>
          <a:xfrm>
            <a:off x="4726883" y="3761914"/>
            <a:ext cx="312089" cy="303827"/>
          </a:xfrm>
          <a:prstGeom prst="ellipse">
            <a:avLst/>
          </a:prstGeom>
          <a:solidFill>
            <a:srgbClr val="595959"/>
          </a:solidFill>
          <a:ln w="25400" cap="flat" cmpd="sng" algn="ctr">
            <a:noFill/>
            <a:prstDash val="solid"/>
          </a:ln>
          <a:effectLst/>
        </p:spPr>
        <p:txBody>
          <a:bodyPr lIns="68591" tIns="34296" rIns="68591" bIns="34296" rtlCol="0" anchor="ctr">
            <a:noAutofit/>
          </a:bodyPr>
          <a:lstStyle/>
          <a:p>
            <a:pPr algn="ctr" defTabSz="685887">
              <a:defRPr/>
            </a:pPr>
            <a:r>
              <a:rPr lang="en-US" sz="1200" kern="0" dirty="0">
                <a:solidFill>
                  <a:sysClr val="window" lastClr="FFFFFF"/>
                </a:solidFill>
                <a:latin typeface="Sherman Sans Book" pitchFamily="50" charset="0"/>
                <a:ea typeface="Sherman Sans Book" pitchFamily="50" charset="0"/>
              </a:rPr>
              <a:t>4</a:t>
            </a:r>
          </a:p>
        </p:txBody>
      </p:sp>
      <p:sp>
        <p:nvSpPr>
          <p:cNvPr id="33" name="Oval 32">
            <a:extLst>
              <a:ext uri="{FF2B5EF4-FFF2-40B4-BE49-F238E27FC236}">
                <a16:creationId xmlns:a16="http://schemas.microsoft.com/office/drawing/2014/main" id="{0574AEB6-38FE-453A-B6A5-37E201848F8D}"/>
              </a:ext>
            </a:extLst>
          </p:cNvPr>
          <p:cNvSpPr/>
          <p:nvPr/>
        </p:nvSpPr>
        <p:spPr>
          <a:xfrm>
            <a:off x="3100087" y="4845175"/>
            <a:ext cx="312089" cy="303827"/>
          </a:xfrm>
          <a:prstGeom prst="ellipse">
            <a:avLst/>
          </a:prstGeom>
          <a:solidFill>
            <a:srgbClr val="595959"/>
          </a:solidFill>
          <a:ln w="25400" cap="flat" cmpd="sng" algn="ctr">
            <a:noFill/>
            <a:prstDash val="solid"/>
          </a:ln>
          <a:effectLst/>
        </p:spPr>
        <p:txBody>
          <a:bodyPr lIns="68591" tIns="34296" rIns="68591" bIns="34296" rtlCol="0" anchor="ctr">
            <a:noAutofit/>
          </a:bodyPr>
          <a:lstStyle/>
          <a:p>
            <a:pPr algn="ctr" defTabSz="685887">
              <a:defRPr/>
            </a:pPr>
            <a:r>
              <a:rPr lang="en-US" sz="1200" kern="0" dirty="0">
                <a:solidFill>
                  <a:sysClr val="window" lastClr="FFFFFF"/>
                </a:solidFill>
                <a:latin typeface="Sherman Sans Book" pitchFamily="50" charset="0"/>
                <a:ea typeface="Sherman Sans Book" pitchFamily="50" charset="0"/>
              </a:rPr>
              <a:t>5</a:t>
            </a:r>
          </a:p>
        </p:txBody>
      </p:sp>
      <p:cxnSp>
        <p:nvCxnSpPr>
          <p:cNvPr id="34" name="Straight Arrow Connector 33">
            <a:extLst>
              <a:ext uri="{FF2B5EF4-FFF2-40B4-BE49-F238E27FC236}">
                <a16:creationId xmlns:a16="http://schemas.microsoft.com/office/drawing/2014/main" id="{C9944107-CA20-4447-91BE-8B844DFEB44D}"/>
              </a:ext>
            </a:extLst>
          </p:cNvPr>
          <p:cNvCxnSpPr/>
          <p:nvPr/>
        </p:nvCxnSpPr>
        <p:spPr>
          <a:xfrm flipH="1" flipV="1">
            <a:off x="4794558" y="4273011"/>
            <a:ext cx="525623" cy="8212"/>
          </a:xfrm>
          <a:prstGeom prst="straightConnector1">
            <a:avLst/>
          </a:prstGeom>
          <a:noFill/>
          <a:ln w="25400" cap="flat" cmpd="sng" algn="ctr">
            <a:solidFill>
              <a:srgbClr val="595959"/>
            </a:solidFill>
            <a:prstDash val="solid"/>
            <a:headEnd type="none"/>
            <a:tailEnd type="triangle" w="lg" len="lg"/>
          </a:ln>
          <a:effectLst/>
        </p:spPr>
      </p:cxnSp>
      <p:cxnSp>
        <p:nvCxnSpPr>
          <p:cNvPr id="35" name="Straight Arrow Connector 34">
            <a:extLst>
              <a:ext uri="{FF2B5EF4-FFF2-40B4-BE49-F238E27FC236}">
                <a16:creationId xmlns:a16="http://schemas.microsoft.com/office/drawing/2014/main" id="{67BE2F84-D538-48A8-B06D-99C5EAD7A24C}"/>
              </a:ext>
            </a:extLst>
          </p:cNvPr>
          <p:cNvCxnSpPr/>
          <p:nvPr/>
        </p:nvCxnSpPr>
        <p:spPr>
          <a:xfrm flipV="1">
            <a:off x="4219659" y="3451860"/>
            <a:ext cx="8213" cy="312038"/>
          </a:xfrm>
          <a:prstGeom prst="straightConnector1">
            <a:avLst/>
          </a:prstGeom>
          <a:noFill/>
          <a:ln w="25400" cap="flat" cmpd="sng" algn="ctr">
            <a:solidFill>
              <a:srgbClr val="595959"/>
            </a:solidFill>
            <a:prstDash val="solid"/>
            <a:headEnd type="none"/>
            <a:tailEnd type="triangle" w="lg" len="lg"/>
          </a:ln>
          <a:effectLst/>
        </p:spPr>
      </p:cxnSp>
      <p:cxnSp>
        <p:nvCxnSpPr>
          <p:cNvPr id="36" name="Straight Arrow Connector 35">
            <a:extLst>
              <a:ext uri="{FF2B5EF4-FFF2-40B4-BE49-F238E27FC236}">
                <a16:creationId xmlns:a16="http://schemas.microsoft.com/office/drawing/2014/main" id="{FA5670A8-BDDC-4773-99C0-1736DA558779}"/>
              </a:ext>
            </a:extLst>
          </p:cNvPr>
          <p:cNvCxnSpPr/>
          <p:nvPr/>
        </p:nvCxnSpPr>
        <p:spPr>
          <a:xfrm>
            <a:off x="4063615" y="3451859"/>
            <a:ext cx="8212" cy="312038"/>
          </a:xfrm>
          <a:prstGeom prst="straightConnector1">
            <a:avLst/>
          </a:prstGeom>
          <a:noFill/>
          <a:ln w="25400" cap="flat" cmpd="sng" algn="ctr">
            <a:solidFill>
              <a:srgbClr val="595959"/>
            </a:solidFill>
            <a:prstDash val="solid"/>
            <a:headEnd type="none"/>
            <a:tailEnd type="triangle" w="lg" len="lg"/>
          </a:ln>
          <a:effectLst/>
        </p:spPr>
      </p:cxnSp>
      <p:cxnSp>
        <p:nvCxnSpPr>
          <p:cNvPr id="37" name="Straight Arrow Connector 36">
            <a:extLst>
              <a:ext uri="{FF2B5EF4-FFF2-40B4-BE49-F238E27FC236}">
                <a16:creationId xmlns:a16="http://schemas.microsoft.com/office/drawing/2014/main" id="{A04DA36E-4B9B-4C18-B572-BF69C91237FC}"/>
              </a:ext>
            </a:extLst>
          </p:cNvPr>
          <p:cNvCxnSpPr/>
          <p:nvPr/>
        </p:nvCxnSpPr>
        <p:spPr>
          <a:xfrm>
            <a:off x="2863887" y="4609024"/>
            <a:ext cx="8212" cy="312038"/>
          </a:xfrm>
          <a:prstGeom prst="straightConnector1">
            <a:avLst/>
          </a:prstGeom>
          <a:noFill/>
          <a:ln w="25400" cap="flat" cmpd="sng" algn="ctr">
            <a:solidFill>
              <a:srgbClr val="595959"/>
            </a:solidFill>
            <a:prstDash val="solid"/>
            <a:headEnd type="none"/>
            <a:tailEnd type="triangle" w="lg" len="lg"/>
          </a:ln>
          <a:effectLst/>
        </p:spPr>
      </p:cxnSp>
    </p:spTree>
    <p:extLst>
      <p:ext uri="{BB962C8B-B14F-4D97-AF65-F5344CB8AC3E}">
        <p14:creationId xmlns:p14="http://schemas.microsoft.com/office/powerpoint/2010/main" val="26585398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YARN Improvements</a:t>
            </a:r>
          </a:p>
        </p:txBody>
      </p:sp>
      <p:sp>
        <p:nvSpPr>
          <p:cNvPr id="6" name="Content Placeholder 5"/>
          <p:cNvSpPr>
            <a:spLocks noGrp="1"/>
          </p:cNvSpPr>
          <p:nvPr>
            <p:ph idx="1"/>
          </p:nvPr>
        </p:nvSpPr>
        <p:spPr/>
        <p:txBody>
          <a:bodyPr/>
          <a:lstStyle/>
          <a:p>
            <a:r>
              <a:rPr lang="en-US" b="1" dirty="0" err="1"/>
              <a:t>Tez</a:t>
            </a:r>
            <a:r>
              <a:rPr lang="en-US" b="1" dirty="0"/>
              <a:t>: </a:t>
            </a:r>
            <a:r>
              <a:rPr lang="en-US" dirty="0"/>
              <a:t>improves the execution of MapReduce jobs, through in-memory job optimization</a:t>
            </a:r>
          </a:p>
          <a:p>
            <a:r>
              <a:rPr lang="en-US" b="1" dirty="0"/>
              <a:t>Slider: </a:t>
            </a:r>
            <a:r>
              <a:rPr lang="en-US" dirty="0"/>
              <a:t>deploys existing 1.0 frameworks on YARN; shim for older applications</a:t>
            </a:r>
          </a:p>
        </p:txBody>
      </p:sp>
      <p:sp>
        <p:nvSpPr>
          <p:cNvPr id="4" name="Content Placeholder 2"/>
          <p:cNvSpPr txBox="1">
            <a:spLocks/>
          </p:cNvSpPr>
          <p:nvPr/>
        </p:nvSpPr>
        <p:spPr>
          <a:xfrm>
            <a:off x="457200" y="1653118"/>
            <a:ext cx="8229601" cy="3684455"/>
          </a:xfrm>
          <a:prstGeom prst="rect">
            <a:avLst/>
          </a:prstGeom>
        </p:spPr>
        <p:txBody>
          <a:bodyPr lIns="68591" tIns="34296" rIns="68591" bIns="34296">
            <a:normAutofit/>
          </a:bodyPr>
          <a:lst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mn-lt"/>
                <a:ea typeface="ヒラギノ角ゴ Pro W3" charset="-128"/>
                <a:cs typeface="ヒラギノ角ゴ Pro W3" charset="-128"/>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mn-lt"/>
                <a:ea typeface="ヒラギノ角ゴ Pro W3" charset="-128"/>
                <a:cs typeface="ヒラギノ角ゴ Pro W3" charset="-128"/>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ヒラギノ角ゴ Pro W3" charset="-128"/>
                <a:cs typeface="ヒラギノ角ゴ Pro W3" charset="-128"/>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ヒラギノ角ゴ Pro W3" charset="-128"/>
                <a:cs typeface="ヒラギノ角ゴ Pro W3"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2000" dirty="0"/>
          </a:p>
        </p:txBody>
      </p:sp>
    </p:spTree>
    <p:extLst>
      <p:ext uri="{BB962C8B-B14F-4D97-AF65-F5344CB8AC3E}">
        <p14:creationId xmlns:p14="http://schemas.microsoft.com/office/powerpoint/2010/main" val="5615683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xmlns:p14="http://schemas.microsoft.com/office/powerpoint/2010/main" advClick="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Managing YARN Jobs</a:t>
            </a:r>
          </a:p>
        </p:txBody>
      </p:sp>
      <p:sp>
        <p:nvSpPr>
          <p:cNvPr id="3" name="Content Placeholder 2"/>
          <p:cNvSpPr>
            <a:spLocks noGrp="1"/>
          </p:cNvSpPr>
          <p:nvPr>
            <p:ph idx="1"/>
          </p:nvPr>
        </p:nvSpPr>
        <p:spPr/>
        <p:txBody>
          <a:bodyPr/>
          <a:lstStyle/>
          <a:p>
            <a:r>
              <a:rPr lang="en-US" dirty="0"/>
              <a:t>What’s running?</a:t>
            </a:r>
          </a:p>
          <a:p>
            <a:r>
              <a:rPr lang="en-US" dirty="0"/>
              <a:t>What ran?</a:t>
            </a:r>
          </a:p>
          <a:p>
            <a:r>
              <a:rPr lang="en-US" dirty="0"/>
              <a:t>Job details</a:t>
            </a:r>
          </a:p>
          <a:p>
            <a:r>
              <a:rPr lang="en-US" dirty="0"/>
              <a:t>Kill a running job</a:t>
            </a:r>
          </a:p>
          <a:p>
            <a:endParaRPr lang="en-US" dirty="0"/>
          </a:p>
          <a:p>
            <a:r>
              <a:rPr lang="en-US" dirty="0"/>
              <a:t>Doing it in </a:t>
            </a:r>
            <a:r>
              <a:rPr lang="en-US" dirty="0" err="1"/>
              <a:t>cloudera</a:t>
            </a:r>
            <a:r>
              <a:rPr lang="en-US" dirty="0"/>
              <a:t> Hue</a:t>
            </a:r>
          </a:p>
        </p:txBody>
      </p:sp>
      <p:sp>
        <p:nvSpPr>
          <p:cNvPr id="4" name="Footer Placeholder 3"/>
          <p:cNvSpPr>
            <a:spLocks noGrp="1"/>
          </p:cNvSpPr>
          <p:nvPr>
            <p:ph type="ftr" sz="quarter" idx="11"/>
          </p:nvPr>
        </p:nvSpPr>
        <p:spPr/>
        <p:txBody>
          <a:bodyPr/>
          <a:lstStyle/>
          <a:p>
            <a:r>
              <a:rPr lang="en-US" dirty="0"/>
              <a:t>School of Information Studies | Syracuse University</a:t>
            </a:r>
          </a:p>
        </p:txBody>
      </p:sp>
      <p:sp>
        <p:nvSpPr>
          <p:cNvPr id="5" name="Slide Number Placeholder 4"/>
          <p:cNvSpPr>
            <a:spLocks noGrp="1"/>
          </p:cNvSpPr>
          <p:nvPr>
            <p:ph type="sldNum" sz="quarter" idx="12"/>
          </p:nvPr>
        </p:nvSpPr>
        <p:spPr/>
        <p:txBody>
          <a:bodyPr/>
          <a:lstStyle/>
          <a:p>
            <a:fld id="{4FAB73BC-B049-4115-A692-8D63A059BFB8}" type="slidenum">
              <a:rPr lang="en-US" smtClean="0"/>
              <a:pPr/>
              <a:t>92</a:t>
            </a:fld>
            <a:endParaRPr lang="en-US" dirty="0"/>
          </a:p>
        </p:txBody>
      </p:sp>
    </p:spTree>
    <p:extLst>
      <p:ext uri="{BB962C8B-B14F-4D97-AF65-F5344CB8AC3E}">
        <p14:creationId xmlns:p14="http://schemas.microsoft.com/office/powerpoint/2010/main" val="34800804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22A04-35C8-4261-8407-6578FD164DB5}"/>
              </a:ext>
            </a:extLst>
          </p:cNvPr>
          <p:cNvSpPr>
            <a:spLocks noGrp="1"/>
          </p:cNvSpPr>
          <p:nvPr>
            <p:ph type="title"/>
          </p:nvPr>
        </p:nvSpPr>
        <p:spPr/>
        <p:txBody>
          <a:bodyPr/>
          <a:lstStyle/>
          <a:p>
            <a:r>
              <a:rPr lang="en-US" dirty="0"/>
              <a:t>Hadoop Streaming</a:t>
            </a:r>
            <a:endParaRPr lang="en-IN" dirty="0"/>
          </a:p>
        </p:txBody>
      </p:sp>
      <p:sp>
        <p:nvSpPr>
          <p:cNvPr id="3" name="Content Placeholder 2">
            <a:extLst>
              <a:ext uri="{FF2B5EF4-FFF2-40B4-BE49-F238E27FC236}">
                <a16:creationId xmlns:a16="http://schemas.microsoft.com/office/drawing/2014/main" id="{ECC5E91C-D446-4604-A5AA-AAA1B46EC5ED}"/>
              </a:ext>
            </a:extLst>
          </p:cNvPr>
          <p:cNvSpPr>
            <a:spLocks noGrp="1"/>
          </p:cNvSpPr>
          <p:nvPr>
            <p:ph idx="1"/>
          </p:nvPr>
        </p:nvSpPr>
        <p:spPr/>
        <p:txBody>
          <a:bodyPr/>
          <a:lstStyle/>
          <a:p>
            <a:r>
              <a:rPr lang="en-US" dirty="0"/>
              <a:t>Create MapReduce jobs in any scripting language</a:t>
            </a:r>
          </a:p>
          <a:p>
            <a:r>
              <a:rPr lang="en-US" dirty="0"/>
              <a:t>Write a Mapper program + a Reducer program</a:t>
            </a:r>
          </a:p>
          <a:p>
            <a:r>
              <a:rPr lang="en-US" dirty="0"/>
              <a:t>Requires each NodeManager to have all the pre-requisites to execute the script</a:t>
            </a:r>
          </a:p>
          <a:p>
            <a:endParaRPr lang="en-US" dirty="0"/>
          </a:p>
          <a:p>
            <a:r>
              <a:rPr lang="en-US" dirty="0"/>
              <a:t>Best practice: test outside Hadoop on smaller dataset!</a:t>
            </a:r>
          </a:p>
        </p:txBody>
      </p:sp>
      <p:sp>
        <p:nvSpPr>
          <p:cNvPr id="4" name="Footer Placeholder 3">
            <a:extLst>
              <a:ext uri="{FF2B5EF4-FFF2-40B4-BE49-F238E27FC236}">
                <a16:creationId xmlns:a16="http://schemas.microsoft.com/office/drawing/2014/main" id="{23A950C4-A6A4-4E3A-AB14-45296F971E53}"/>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96F99DD4-4218-4551-9CD0-20B73639BC6C}"/>
              </a:ext>
            </a:extLst>
          </p:cNvPr>
          <p:cNvSpPr>
            <a:spLocks noGrp="1"/>
          </p:cNvSpPr>
          <p:nvPr>
            <p:ph type="sldNum" sz="quarter" idx="12"/>
          </p:nvPr>
        </p:nvSpPr>
        <p:spPr/>
        <p:txBody>
          <a:bodyPr/>
          <a:lstStyle/>
          <a:p>
            <a:fld id="{4FAB73BC-B049-4115-A692-8D63A059BFB8}" type="slidenum">
              <a:rPr lang="en-US" smtClean="0"/>
              <a:t>93</a:t>
            </a:fld>
            <a:endParaRPr lang="en-US" dirty="0"/>
          </a:p>
        </p:txBody>
      </p:sp>
    </p:spTree>
    <p:extLst>
      <p:ext uri="{BB962C8B-B14F-4D97-AF65-F5344CB8AC3E}">
        <p14:creationId xmlns:p14="http://schemas.microsoft.com/office/powerpoint/2010/main" val="23089522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0BFCD8-24A2-44E4-A32A-DE0474C8A2AC}"/>
              </a:ext>
            </a:extLst>
          </p:cNvPr>
          <p:cNvSpPr>
            <a:spLocks noGrp="1"/>
          </p:cNvSpPr>
          <p:nvPr>
            <p:ph type="ftr" sz="quarter" idx="11"/>
          </p:nvPr>
        </p:nvSpPr>
        <p:spPr/>
        <p:txBody>
          <a:bodyPr>
            <a:noAutofit/>
          </a:bodyPr>
          <a:lstStyle/>
          <a:p>
            <a:r>
              <a:rPr lang="en-US" dirty="0"/>
              <a:t>School of Information Studies | Syracuse University</a:t>
            </a:r>
          </a:p>
        </p:txBody>
      </p:sp>
      <p:sp>
        <p:nvSpPr>
          <p:cNvPr id="3" name="Slide Number Placeholder 2">
            <a:extLst>
              <a:ext uri="{FF2B5EF4-FFF2-40B4-BE49-F238E27FC236}">
                <a16:creationId xmlns:a16="http://schemas.microsoft.com/office/drawing/2014/main" id="{03F9DD3F-ACEC-48A7-B812-FB88B5EB0290}"/>
              </a:ext>
            </a:extLst>
          </p:cNvPr>
          <p:cNvSpPr>
            <a:spLocks noGrp="1"/>
          </p:cNvSpPr>
          <p:nvPr>
            <p:ph type="sldNum" sz="quarter" idx="12"/>
          </p:nvPr>
        </p:nvSpPr>
        <p:spPr/>
        <p:txBody>
          <a:bodyPr>
            <a:noAutofit/>
          </a:bodyPr>
          <a:lstStyle/>
          <a:p>
            <a:fld id="{4FAB73BC-B049-4115-A692-8D63A059BFB8}" type="slidenum">
              <a:rPr lang="en-US" smtClean="0"/>
              <a:t>94</a:t>
            </a:fld>
            <a:endParaRPr lang="en-US" dirty="0"/>
          </a:p>
        </p:txBody>
      </p:sp>
      <p:sp>
        <p:nvSpPr>
          <p:cNvPr id="4" name="TextBox 3">
            <a:extLst>
              <a:ext uri="{FF2B5EF4-FFF2-40B4-BE49-F238E27FC236}">
                <a16:creationId xmlns:a16="http://schemas.microsoft.com/office/drawing/2014/main" id="{4C0445BA-7553-4B9E-9A7F-8762209E1614}"/>
              </a:ext>
            </a:extLst>
          </p:cNvPr>
          <p:cNvSpPr txBox="1"/>
          <p:nvPr/>
        </p:nvSpPr>
        <p:spPr>
          <a:xfrm>
            <a:off x="2762643" y="1346092"/>
            <a:ext cx="1932452" cy="561230"/>
          </a:xfrm>
          <a:prstGeom prst="rect">
            <a:avLst/>
          </a:prstGeom>
          <a:solidFill>
            <a:sysClr val="window" lastClr="FFFFFF"/>
          </a:solidFill>
        </p:spPr>
        <p:txBody>
          <a:bodyPr wrap="square" lIns="68122" tIns="34061" rIns="68122" bIns="34061" rtlCol="0">
            <a:noAutofit/>
          </a:bodyPr>
          <a:lstStyle/>
          <a:p>
            <a:pPr marL="162000" indent="-162000" defTabSz="681072">
              <a:buFont typeface="+mj-lt"/>
              <a:buAutoNum type="arabicPeriod"/>
              <a:defRPr/>
            </a:pPr>
            <a:r>
              <a:rPr lang="en-US" sz="1600" kern="0" dirty="0">
                <a:solidFill>
                  <a:schemeClr val="tx1">
                    <a:lumMod val="65000"/>
                    <a:lumOff val="35000"/>
                  </a:schemeClr>
                </a:solidFill>
                <a:latin typeface="Sherman Sans Book" pitchFamily="50" charset="0"/>
                <a:ea typeface="Sherman Sans Book" pitchFamily="50" charset="0"/>
              </a:rPr>
              <a:t>Generates &lt;k1,v1&gt; pairs</a:t>
            </a:r>
          </a:p>
        </p:txBody>
      </p:sp>
      <p:sp>
        <p:nvSpPr>
          <p:cNvPr id="5" name="Document 20">
            <a:extLst>
              <a:ext uri="{FF2B5EF4-FFF2-40B4-BE49-F238E27FC236}">
                <a16:creationId xmlns:a16="http://schemas.microsoft.com/office/drawing/2014/main" id="{033DF779-B34F-475F-9A37-3B0654DBD737}"/>
              </a:ext>
            </a:extLst>
          </p:cNvPr>
          <p:cNvSpPr/>
          <p:nvPr/>
        </p:nvSpPr>
        <p:spPr>
          <a:xfrm>
            <a:off x="1502573" y="1120922"/>
            <a:ext cx="971550" cy="1028700"/>
          </a:xfrm>
          <a:prstGeom prst="flowChartDocument">
            <a:avLst/>
          </a:prstGeom>
          <a:solidFill>
            <a:srgbClr val="FFFFFF"/>
          </a:solidFill>
          <a:ln w="25400" cap="flat" cmpd="sng" algn="ctr">
            <a:solidFill>
              <a:srgbClr val="595959"/>
            </a:solidFill>
            <a:prstDash val="solid"/>
          </a:ln>
          <a:effectLst/>
        </p:spPr>
        <p:txBody>
          <a:bodyPr lIns="68122" tIns="34061" rIns="68122" bIns="34061" rtlCol="0" anchor="ctr">
            <a:noAutofit/>
          </a:bodyPr>
          <a:lstStyle/>
          <a:p>
            <a:pPr algn="ctr" defTabSz="681072">
              <a:defRPr/>
            </a:pPr>
            <a:r>
              <a:rPr lang="en-US" sz="1400" b="1" kern="0" dirty="0">
                <a:solidFill>
                  <a:schemeClr val="tx1">
                    <a:lumMod val="65000"/>
                    <a:lumOff val="35000"/>
                  </a:schemeClr>
                </a:solidFill>
                <a:latin typeface="Sherman Sans Book" pitchFamily="50" charset="0"/>
                <a:ea typeface="Sherman Sans Book" pitchFamily="50" charset="0"/>
              </a:rPr>
              <a:t>Input Split</a:t>
            </a:r>
          </a:p>
        </p:txBody>
      </p:sp>
      <p:sp>
        <p:nvSpPr>
          <p:cNvPr id="6" name="Rectangle 5">
            <a:extLst>
              <a:ext uri="{FF2B5EF4-FFF2-40B4-BE49-F238E27FC236}">
                <a16:creationId xmlns:a16="http://schemas.microsoft.com/office/drawing/2014/main" id="{9E274BC4-41F7-4172-BD3A-2E7D744D00C6}"/>
              </a:ext>
            </a:extLst>
          </p:cNvPr>
          <p:cNvSpPr/>
          <p:nvPr/>
        </p:nvSpPr>
        <p:spPr>
          <a:xfrm>
            <a:off x="4966380" y="1266825"/>
            <a:ext cx="1466850" cy="704850"/>
          </a:xfrm>
          <a:prstGeom prst="rect">
            <a:avLst/>
          </a:prstGeom>
          <a:solidFill>
            <a:srgbClr val="FFFFFF"/>
          </a:solidFill>
          <a:ln w="25400" cap="flat" cmpd="sng" algn="ctr">
            <a:solidFill>
              <a:schemeClr val="accent1"/>
            </a:solidFill>
            <a:prstDash val="solid"/>
          </a:ln>
          <a:effectLst/>
        </p:spPr>
        <p:txBody>
          <a:bodyPr lIns="68122" tIns="34061" rIns="68122" bIns="34061" rtlCol="0" anchor="ctr">
            <a:noAutofit/>
          </a:bodyPr>
          <a:lstStyle/>
          <a:p>
            <a:pPr algn="ctr" defTabSz="681072">
              <a:defRPr/>
            </a:pPr>
            <a:r>
              <a:rPr lang="en-US" sz="1400" b="1" kern="0" dirty="0">
                <a:solidFill>
                  <a:schemeClr val="tx1">
                    <a:lumMod val="65000"/>
                    <a:lumOff val="35000"/>
                  </a:schemeClr>
                </a:solidFill>
                <a:latin typeface="Sherman Sans Book" pitchFamily="50" charset="0"/>
                <a:ea typeface="Sherman Sans Book" pitchFamily="50" charset="0"/>
              </a:rPr>
              <a:t>Mapper</a:t>
            </a:r>
          </a:p>
        </p:txBody>
      </p:sp>
      <p:sp>
        <p:nvSpPr>
          <p:cNvPr id="7" name="TextBox 6">
            <a:extLst>
              <a:ext uri="{FF2B5EF4-FFF2-40B4-BE49-F238E27FC236}">
                <a16:creationId xmlns:a16="http://schemas.microsoft.com/office/drawing/2014/main" id="{2003C9F7-35FB-4B92-A7ED-F9A3B62429F7}"/>
              </a:ext>
            </a:extLst>
          </p:cNvPr>
          <p:cNvSpPr txBox="1"/>
          <p:nvPr/>
        </p:nvSpPr>
        <p:spPr>
          <a:xfrm>
            <a:off x="3128850" y="2112072"/>
            <a:ext cx="2483437" cy="807451"/>
          </a:xfrm>
          <a:prstGeom prst="rect">
            <a:avLst/>
          </a:prstGeom>
          <a:noFill/>
        </p:spPr>
        <p:txBody>
          <a:bodyPr wrap="square" lIns="68122" tIns="34061" rIns="68122" bIns="34061" rtlCol="0">
            <a:noAutofit/>
          </a:bodyPr>
          <a:lstStyle/>
          <a:p>
            <a:pPr marL="162000" indent="-162000" defTabSz="681072">
              <a:buFont typeface="+mj-lt"/>
              <a:buAutoNum type="arabicPeriod" startAt="2"/>
              <a:defRPr/>
            </a:pPr>
            <a:r>
              <a:rPr lang="en-US" sz="1600" kern="0" dirty="0">
                <a:solidFill>
                  <a:schemeClr val="tx1">
                    <a:lumMod val="65000"/>
                    <a:lumOff val="35000"/>
                  </a:schemeClr>
                </a:solidFill>
                <a:latin typeface="Sherman Sans Book" pitchFamily="50" charset="0"/>
                <a:ea typeface="Sherman Sans Book" pitchFamily="50" charset="0"/>
              </a:rPr>
              <a:t>Converts the &lt;k1,v1&gt; pairs to lines and sends them to the stdin of the process</a:t>
            </a:r>
          </a:p>
        </p:txBody>
      </p:sp>
      <p:sp>
        <p:nvSpPr>
          <p:cNvPr id="8" name="Rectangle 7">
            <a:extLst>
              <a:ext uri="{FF2B5EF4-FFF2-40B4-BE49-F238E27FC236}">
                <a16:creationId xmlns:a16="http://schemas.microsoft.com/office/drawing/2014/main" id="{6502FE2E-2246-460B-A1E1-1D0E2960B270}"/>
              </a:ext>
            </a:extLst>
          </p:cNvPr>
          <p:cNvSpPr/>
          <p:nvPr/>
        </p:nvSpPr>
        <p:spPr>
          <a:xfrm>
            <a:off x="5091958" y="2887103"/>
            <a:ext cx="1455161" cy="485027"/>
          </a:xfrm>
          <a:prstGeom prst="rect">
            <a:avLst/>
          </a:prstGeom>
          <a:solidFill>
            <a:srgbClr val="FFFFFF"/>
          </a:solidFill>
          <a:ln w="25400" cap="flat" cmpd="sng" algn="ctr">
            <a:solidFill>
              <a:srgbClr val="BFBFBF"/>
            </a:solidFill>
            <a:prstDash val="solid"/>
          </a:ln>
          <a:effectLst/>
        </p:spPr>
        <p:txBody>
          <a:bodyPr lIns="68122" tIns="34061" rIns="68122" bIns="34061" rtlCol="0" anchor="ctr">
            <a:noAutofit/>
          </a:bodyPr>
          <a:lstStyle/>
          <a:p>
            <a:pPr algn="ctr" defTabSz="681072">
              <a:defRPr/>
            </a:pPr>
            <a:r>
              <a:rPr lang="en-US" sz="1400" b="1" kern="0" dirty="0">
                <a:solidFill>
                  <a:schemeClr val="tx1">
                    <a:lumMod val="65000"/>
                    <a:lumOff val="35000"/>
                  </a:schemeClr>
                </a:solidFill>
                <a:latin typeface="Sherman Sans Book" pitchFamily="50" charset="0"/>
                <a:ea typeface="Sherman Sans Book" pitchFamily="50" charset="0"/>
              </a:rPr>
              <a:t>My Mapper Script</a:t>
            </a:r>
          </a:p>
        </p:txBody>
      </p:sp>
      <p:sp>
        <p:nvSpPr>
          <p:cNvPr id="9" name="TextBox 8">
            <a:extLst>
              <a:ext uri="{FF2B5EF4-FFF2-40B4-BE49-F238E27FC236}">
                <a16:creationId xmlns:a16="http://schemas.microsoft.com/office/drawing/2014/main" id="{C15C4986-E832-45BD-8879-A43F90F17C55}"/>
              </a:ext>
            </a:extLst>
          </p:cNvPr>
          <p:cNvSpPr txBox="1"/>
          <p:nvPr/>
        </p:nvSpPr>
        <p:spPr>
          <a:xfrm>
            <a:off x="6037794" y="2112072"/>
            <a:ext cx="2064484" cy="807451"/>
          </a:xfrm>
          <a:prstGeom prst="rect">
            <a:avLst/>
          </a:prstGeom>
          <a:noFill/>
        </p:spPr>
        <p:txBody>
          <a:bodyPr wrap="square" lIns="68122" tIns="34061" rIns="68122" bIns="34061" rtlCol="0">
            <a:noAutofit/>
          </a:bodyPr>
          <a:lstStyle/>
          <a:p>
            <a:pPr marL="162000" indent="-162000" defTabSz="681072">
              <a:buFont typeface="+mj-lt"/>
              <a:buAutoNum type="arabicPeriod" startAt="3"/>
              <a:defRPr/>
            </a:pPr>
            <a:r>
              <a:rPr lang="en-US" sz="1600" kern="0" dirty="0">
                <a:solidFill>
                  <a:schemeClr val="tx1">
                    <a:lumMod val="65000"/>
                    <a:lumOff val="35000"/>
                  </a:schemeClr>
                </a:solidFill>
                <a:latin typeface="Sherman Sans Book" pitchFamily="50" charset="0"/>
                <a:ea typeface="Sherman Sans Book" pitchFamily="50" charset="0"/>
              </a:rPr>
              <a:t>Converts the stdout of the process into &lt;k2,v2&gt; pairs</a:t>
            </a:r>
          </a:p>
        </p:txBody>
      </p:sp>
      <p:sp>
        <p:nvSpPr>
          <p:cNvPr id="10" name="Rectangle 9">
            <a:extLst>
              <a:ext uri="{FF2B5EF4-FFF2-40B4-BE49-F238E27FC236}">
                <a16:creationId xmlns:a16="http://schemas.microsoft.com/office/drawing/2014/main" id="{6E240C09-902F-4A30-A17E-7F9FB6B40A2F}"/>
              </a:ext>
            </a:extLst>
          </p:cNvPr>
          <p:cNvSpPr/>
          <p:nvPr/>
        </p:nvSpPr>
        <p:spPr>
          <a:xfrm>
            <a:off x="3440315" y="3691621"/>
            <a:ext cx="1466850" cy="704850"/>
          </a:xfrm>
          <a:prstGeom prst="rect">
            <a:avLst/>
          </a:prstGeom>
          <a:solidFill>
            <a:srgbClr val="FFFFFF"/>
          </a:solidFill>
          <a:ln w="25400" cap="flat" cmpd="sng" algn="ctr">
            <a:solidFill>
              <a:schemeClr val="accent1"/>
            </a:solidFill>
            <a:prstDash val="solid"/>
          </a:ln>
          <a:effectLst/>
        </p:spPr>
        <p:txBody>
          <a:bodyPr lIns="68122" tIns="34061" rIns="68122" bIns="34061" rtlCol="0" anchor="ctr">
            <a:noAutofit/>
          </a:bodyPr>
          <a:lstStyle/>
          <a:p>
            <a:pPr algn="ctr" defTabSz="681072">
              <a:defRPr/>
            </a:pPr>
            <a:r>
              <a:rPr lang="en-US" sz="1400" b="1" kern="0" dirty="0">
                <a:solidFill>
                  <a:schemeClr val="tx1">
                    <a:lumMod val="65000"/>
                    <a:lumOff val="35000"/>
                  </a:schemeClr>
                </a:solidFill>
                <a:latin typeface="Sherman Sans Book" pitchFamily="50" charset="0"/>
                <a:ea typeface="Sherman Sans Book" pitchFamily="50" charset="0"/>
              </a:rPr>
              <a:t>Reducer</a:t>
            </a:r>
          </a:p>
        </p:txBody>
      </p:sp>
      <p:sp>
        <p:nvSpPr>
          <p:cNvPr id="11" name="Rectangle 10">
            <a:extLst>
              <a:ext uri="{FF2B5EF4-FFF2-40B4-BE49-F238E27FC236}">
                <a16:creationId xmlns:a16="http://schemas.microsoft.com/office/drawing/2014/main" id="{499F75F1-DD32-454D-A683-1FD187CB902C}"/>
              </a:ext>
            </a:extLst>
          </p:cNvPr>
          <p:cNvSpPr/>
          <p:nvPr/>
        </p:nvSpPr>
        <p:spPr>
          <a:xfrm>
            <a:off x="3468885" y="5311899"/>
            <a:ext cx="1455161" cy="485027"/>
          </a:xfrm>
          <a:prstGeom prst="rect">
            <a:avLst/>
          </a:prstGeom>
          <a:solidFill>
            <a:srgbClr val="FFFFFF"/>
          </a:solidFill>
          <a:ln w="25400" cap="flat" cmpd="sng" algn="ctr">
            <a:solidFill>
              <a:srgbClr val="BFBFBF"/>
            </a:solidFill>
            <a:prstDash val="solid"/>
          </a:ln>
          <a:effectLst/>
        </p:spPr>
        <p:txBody>
          <a:bodyPr lIns="68122" tIns="34061" rIns="68122" bIns="34061" rtlCol="0" anchor="ctr">
            <a:noAutofit/>
          </a:bodyPr>
          <a:lstStyle/>
          <a:p>
            <a:pPr algn="ctr" defTabSz="681072">
              <a:defRPr/>
            </a:pPr>
            <a:r>
              <a:rPr lang="en-US" sz="1400" b="1" kern="0" dirty="0">
                <a:solidFill>
                  <a:schemeClr val="tx1">
                    <a:lumMod val="65000"/>
                    <a:lumOff val="35000"/>
                  </a:schemeClr>
                </a:solidFill>
                <a:latin typeface="Sherman Sans Book" pitchFamily="50" charset="0"/>
                <a:ea typeface="Sherman Sans Book" pitchFamily="50" charset="0"/>
              </a:rPr>
              <a:t>My Reducer Script</a:t>
            </a:r>
          </a:p>
        </p:txBody>
      </p:sp>
      <p:sp>
        <p:nvSpPr>
          <p:cNvPr id="12" name="TextBox 11">
            <a:extLst>
              <a:ext uri="{FF2B5EF4-FFF2-40B4-BE49-F238E27FC236}">
                <a16:creationId xmlns:a16="http://schemas.microsoft.com/office/drawing/2014/main" id="{337CE411-8998-454D-8F8D-B8AAB707817C}"/>
              </a:ext>
            </a:extLst>
          </p:cNvPr>
          <p:cNvSpPr txBox="1"/>
          <p:nvPr/>
        </p:nvSpPr>
        <p:spPr>
          <a:xfrm>
            <a:off x="1502576" y="4527706"/>
            <a:ext cx="2363520" cy="1053672"/>
          </a:xfrm>
          <a:prstGeom prst="rect">
            <a:avLst/>
          </a:prstGeom>
          <a:noFill/>
        </p:spPr>
        <p:txBody>
          <a:bodyPr wrap="square" lIns="68122" tIns="34061" rIns="68122" bIns="34061" rtlCol="0">
            <a:noAutofit/>
          </a:bodyPr>
          <a:lstStyle/>
          <a:p>
            <a:pPr marL="162000" indent="-162000" defTabSz="681072">
              <a:buFont typeface="+mj-lt"/>
              <a:buAutoNum type="arabicPeriod" startAt="4"/>
              <a:defRPr/>
            </a:pPr>
            <a:r>
              <a:rPr lang="en-US" sz="1600" kern="0" dirty="0">
                <a:solidFill>
                  <a:schemeClr val="tx1">
                    <a:lumMod val="65000"/>
                    <a:lumOff val="35000"/>
                  </a:schemeClr>
                </a:solidFill>
                <a:latin typeface="Sherman Sans Book" pitchFamily="50" charset="0"/>
                <a:ea typeface="Sherman Sans Book" pitchFamily="50" charset="0"/>
              </a:rPr>
              <a:t>Converts &lt;k2,(v2,v2,...)&gt; pairs to lines and sends them to the stdin of the process</a:t>
            </a:r>
          </a:p>
        </p:txBody>
      </p:sp>
      <p:sp>
        <p:nvSpPr>
          <p:cNvPr id="13" name="TextBox 12">
            <a:extLst>
              <a:ext uri="{FF2B5EF4-FFF2-40B4-BE49-F238E27FC236}">
                <a16:creationId xmlns:a16="http://schemas.microsoft.com/office/drawing/2014/main" id="{D9E1E26B-B2F0-4740-BD76-43D769F35629}"/>
              </a:ext>
            </a:extLst>
          </p:cNvPr>
          <p:cNvSpPr txBox="1"/>
          <p:nvPr/>
        </p:nvSpPr>
        <p:spPr>
          <a:xfrm>
            <a:off x="4613316" y="4527706"/>
            <a:ext cx="1933803" cy="807451"/>
          </a:xfrm>
          <a:prstGeom prst="rect">
            <a:avLst/>
          </a:prstGeom>
          <a:noFill/>
        </p:spPr>
        <p:txBody>
          <a:bodyPr wrap="square" lIns="68122" tIns="34061" rIns="68122" bIns="34061" rtlCol="0">
            <a:noAutofit/>
          </a:bodyPr>
          <a:lstStyle/>
          <a:p>
            <a:pPr marL="162000" indent="-162000" defTabSz="681072">
              <a:buFont typeface="+mj-lt"/>
              <a:buAutoNum type="arabicPeriod" startAt="5"/>
              <a:defRPr/>
            </a:pPr>
            <a:r>
              <a:rPr lang="en-US" sz="1600" kern="0" dirty="0">
                <a:solidFill>
                  <a:schemeClr val="tx1">
                    <a:lumMod val="65000"/>
                    <a:lumOff val="35000"/>
                  </a:schemeClr>
                </a:solidFill>
                <a:latin typeface="Sherman Sans Book" pitchFamily="50" charset="0"/>
                <a:ea typeface="Sherman Sans Book" pitchFamily="50" charset="0"/>
              </a:rPr>
              <a:t>Converts the stdout of the process into &lt;k3,v3&gt; pairs</a:t>
            </a:r>
          </a:p>
        </p:txBody>
      </p:sp>
      <p:cxnSp>
        <p:nvCxnSpPr>
          <p:cNvPr id="14" name="Straight Arrow Connector 13">
            <a:extLst>
              <a:ext uri="{FF2B5EF4-FFF2-40B4-BE49-F238E27FC236}">
                <a16:creationId xmlns:a16="http://schemas.microsoft.com/office/drawing/2014/main" id="{62962E95-900F-4B0E-A7C4-BF34AF6B2148}"/>
              </a:ext>
            </a:extLst>
          </p:cNvPr>
          <p:cNvCxnSpPr>
            <a:stCxn id="5" idx="3"/>
            <a:endCxn id="6" idx="1"/>
          </p:cNvCxnSpPr>
          <p:nvPr/>
        </p:nvCxnSpPr>
        <p:spPr>
          <a:xfrm flipV="1">
            <a:off x="2474170" y="1619250"/>
            <a:ext cx="2492255" cy="16022"/>
          </a:xfrm>
          <a:prstGeom prst="straightConnector1">
            <a:avLst/>
          </a:prstGeom>
          <a:noFill/>
          <a:ln w="25400" cap="flat" cmpd="sng" algn="ctr">
            <a:solidFill>
              <a:srgbClr val="595959"/>
            </a:solidFill>
            <a:prstDash val="solid"/>
            <a:tailEnd type="arrow"/>
          </a:ln>
          <a:effectLst/>
        </p:spPr>
      </p:cxnSp>
      <p:cxnSp>
        <p:nvCxnSpPr>
          <p:cNvPr id="15" name="Straight Arrow Connector 14">
            <a:extLst>
              <a:ext uri="{FF2B5EF4-FFF2-40B4-BE49-F238E27FC236}">
                <a16:creationId xmlns:a16="http://schemas.microsoft.com/office/drawing/2014/main" id="{97BCB053-E265-42AA-B30B-CAC08D019BFC}"/>
              </a:ext>
            </a:extLst>
          </p:cNvPr>
          <p:cNvCxnSpPr/>
          <p:nvPr/>
        </p:nvCxnSpPr>
        <p:spPr>
          <a:xfrm>
            <a:off x="5621107" y="1961140"/>
            <a:ext cx="8819" cy="925963"/>
          </a:xfrm>
          <a:prstGeom prst="straightConnector1">
            <a:avLst/>
          </a:prstGeom>
          <a:noFill/>
          <a:ln w="25400" cap="flat" cmpd="sng" algn="ctr">
            <a:solidFill>
              <a:srgbClr val="595959"/>
            </a:solidFill>
            <a:prstDash val="solid"/>
            <a:tailEnd type="arrow"/>
          </a:ln>
          <a:effectLst/>
        </p:spPr>
      </p:cxnSp>
      <p:cxnSp>
        <p:nvCxnSpPr>
          <p:cNvPr id="16" name="Straight Arrow Connector 15">
            <a:extLst>
              <a:ext uri="{FF2B5EF4-FFF2-40B4-BE49-F238E27FC236}">
                <a16:creationId xmlns:a16="http://schemas.microsoft.com/office/drawing/2014/main" id="{7BB321CD-267F-4C0E-A947-FF4E8BD9AABB}"/>
              </a:ext>
            </a:extLst>
          </p:cNvPr>
          <p:cNvCxnSpPr/>
          <p:nvPr/>
        </p:nvCxnSpPr>
        <p:spPr>
          <a:xfrm flipV="1">
            <a:off x="5982695" y="1969956"/>
            <a:ext cx="8819" cy="908325"/>
          </a:xfrm>
          <a:prstGeom prst="straightConnector1">
            <a:avLst/>
          </a:prstGeom>
          <a:noFill/>
          <a:ln w="25400" cap="flat" cmpd="sng" algn="ctr">
            <a:solidFill>
              <a:srgbClr val="595959"/>
            </a:solidFill>
            <a:prstDash val="solid"/>
            <a:tailEnd type="arrow"/>
          </a:ln>
          <a:effectLst/>
        </p:spPr>
      </p:cxnSp>
      <p:sp>
        <p:nvSpPr>
          <p:cNvPr id="17" name="Document 33">
            <a:extLst>
              <a:ext uri="{FF2B5EF4-FFF2-40B4-BE49-F238E27FC236}">
                <a16:creationId xmlns:a16="http://schemas.microsoft.com/office/drawing/2014/main" id="{3EB4F472-EACD-4A7C-9978-E1528AD14651}"/>
              </a:ext>
            </a:extLst>
          </p:cNvPr>
          <p:cNvSpPr/>
          <p:nvPr/>
        </p:nvSpPr>
        <p:spPr>
          <a:xfrm>
            <a:off x="6661433" y="3722092"/>
            <a:ext cx="971550" cy="1028700"/>
          </a:xfrm>
          <a:prstGeom prst="flowChartDocument">
            <a:avLst/>
          </a:prstGeom>
          <a:solidFill>
            <a:srgbClr val="FFFFFF"/>
          </a:solidFill>
          <a:ln w="25400" cap="flat" cmpd="sng" algn="ctr">
            <a:solidFill>
              <a:srgbClr val="595959"/>
            </a:solidFill>
            <a:prstDash val="solid"/>
          </a:ln>
          <a:effectLst/>
        </p:spPr>
        <p:txBody>
          <a:bodyPr lIns="68122" tIns="34061" rIns="68122" bIns="34061" rtlCol="0" anchor="ctr">
            <a:noAutofit/>
          </a:bodyPr>
          <a:lstStyle/>
          <a:p>
            <a:pPr algn="ctr" defTabSz="681072">
              <a:defRPr/>
            </a:pPr>
            <a:r>
              <a:rPr lang="en-US" sz="1400" b="1" kern="0" dirty="0">
                <a:solidFill>
                  <a:schemeClr val="tx1">
                    <a:lumMod val="65000"/>
                    <a:lumOff val="35000"/>
                  </a:schemeClr>
                </a:solidFill>
                <a:latin typeface="Sherman Sans Book" pitchFamily="50" charset="0"/>
                <a:ea typeface="Sherman Sans Book" pitchFamily="50" charset="0"/>
              </a:rPr>
              <a:t>Output Format</a:t>
            </a:r>
          </a:p>
        </p:txBody>
      </p:sp>
      <p:cxnSp>
        <p:nvCxnSpPr>
          <p:cNvPr id="18" name="Straight Arrow Connector 17">
            <a:extLst>
              <a:ext uri="{FF2B5EF4-FFF2-40B4-BE49-F238E27FC236}">
                <a16:creationId xmlns:a16="http://schemas.microsoft.com/office/drawing/2014/main" id="{7CA71C6F-CE69-46F4-8FD2-4CFA88FA4398}"/>
              </a:ext>
            </a:extLst>
          </p:cNvPr>
          <p:cNvCxnSpPr>
            <a:cxnSpLocks/>
          </p:cNvCxnSpPr>
          <p:nvPr/>
        </p:nvCxnSpPr>
        <p:spPr>
          <a:xfrm>
            <a:off x="4033658" y="4395095"/>
            <a:ext cx="0" cy="916804"/>
          </a:xfrm>
          <a:prstGeom prst="straightConnector1">
            <a:avLst/>
          </a:prstGeom>
          <a:noFill/>
          <a:ln w="25400" cap="flat" cmpd="sng" algn="ctr">
            <a:solidFill>
              <a:srgbClr val="595959"/>
            </a:solidFill>
            <a:prstDash val="solid"/>
            <a:tailEnd type="arrow"/>
          </a:ln>
          <a:effectLst/>
        </p:spPr>
      </p:cxnSp>
      <p:cxnSp>
        <p:nvCxnSpPr>
          <p:cNvPr id="19" name="Straight Arrow Connector 18">
            <a:extLst>
              <a:ext uri="{FF2B5EF4-FFF2-40B4-BE49-F238E27FC236}">
                <a16:creationId xmlns:a16="http://schemas.microsoft.com/office/drawing/2014/main" id="{FF987757-986E-4EA2-AA23-3556FD1595BB}"/>
              </a:ext>
            </a:extLst>
          </p:cNvPr>
          <p:cNvCxnSpPr/>
          <p:nvPr/>
        </p:nvCxnSpPr>
        <p:spPr>
          <a:xfrm flipV="1">
            <a:off x="4333509" y="4377458"/>
            <a:ext cx="0" cy="934782"/>
          </a:xfrm>
          <a:prstGeom prst="straightConnector1">
            <a:avLst/>
          </a:prstGeom>
          <a:noFill/>
          <a:ln w="25400" cap="flat" cmpd="sng" algn="ctr">
            <a:solidFill>
              <a:srgbClr val="595959"/>
            </a:solidFill>
            <a:prstDash val="solid"/>
            <a:tailEnd type="arrow"/>
          </a:ln>
          <a:effectLst/>
        </p:spPr>
      </p:cxnSp>
      <p:cxnSp>
        <p:nvCxnSpPr>
          <p:cNvPr id="20" name="Straight Arrow Connector 19">
            <a:extLst>
              <a:ext uri="{FF2B5EF4-FFF2-40B4-BE49-F238E27FC236}">
                <a16:creationId xmlns:a16="http://schemas.microsoft.com/office/drawing/2014/main" id="{237447A6-569F-4D2E-80CB-47811073B711}"/>
              </a:ext>
            </a:extLst>
          </p:cNvPr>
          <p:cNvCxnSpPr>
            <a:stCxn id="10" idx="3"/>
          </p:cNvCxnSpPr>
          <p:nvPr/>
        </p:nvCxnSpPr>
        <p:spPr>
          <a:xfrm flipV="1">
            <a:off x="4907165" y="4033529"/>
            <a:ext cx="1745783" cy="10517"/>
          </a:xfrm>
          <a:prstGeom prst="straightConnector1">
            <a:avLst/>
          </a:prstGeom>
          <a:noFill/>
          <a:ln w="25400" cap="flat" cmpd="sng" algn="ctr">
            <a:solidFill>
              <a:srgbClr val="595959"/>
            </a:solidFill>
            <a:prstDash val="solid"/>
            <a:tailEnd type="arrow"/>
          </a:ln>
          <a:effectLst/>
        </p:spPr>
      </p:cxnSp>
    </p:spTree>
    <p:extLst>
      <p:ext uri="{BB962C8B-B14F-4D97-AF65-F5344CB8AC3E}">
        <p14:creationId xmlns:p14="http://schemas.microsoft.com/office/powerpoint/2010/main" val="11575611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72B1-3D86-4765-B463-E2532D5C1DBC}"/>
              </a:ext>
            </a:extLst>
          </p:cNvPr>
          <p:cNvSpPr>
            <a:spLocks noGrp="1"/>
          </p:cNvSpPr>
          <p:nvPr>
            <p:ph type="title"/>
          </p:nvPr>
        </p:nvSpPr>
        <p:spPr/>
        <p:txBody>
          <a:bodyPr/>
          <a:lstStyle/>
          <a:p>
            <a:r>
              <a:rPr lang="en-US" dirty="0"/>
              <a:t>Running a Hadoop</a:t>
            </a:r>
            <a:br>
              <a:rPr lang="en-US" dirty="0"/>
            </a:br>
            <a:r>
              <a:rPr lang="en-US" dirty="0"/>
              <a:t>Streaming Job</a:t>
            </a:r>
            <a:endParaRPr lang="en-IN" dirty="0"/>
          </a:p>
        </p:txBody>
      </p:sp>
      <p:sp>
        <p:nvSpPr>
          <p:cNvPr id="3" name="Content Placeholder 2">
            <a:extLst>
              <a:ext uri="{FF2B5EF4-FFF2-40B4-BE49-F238E27FC236}">
                <a16:creationId xmlns:a16="http://schemas.microsoft.com/office/drawing/2014/main" id="{9191CE95-779E-4FBB-86F3-88C06A52DBC2}"/>
              </a:ext>
            </a:extLst>
          </p:cNvPr>
          <p:cNvSpPr>
            <a:spLocks noGrp="1"/>
          </p:cNvSpPr>
          <p:nvPr>
            <p:ph idx="1"/>
          </p:nvPr>
        </p:nvSpPr>
        <p:spPr/>
        <p:txBody>
          <a:bodyPr/>
          <a:lstStyle/>
          <a:p>
            <a:pPr marL="90000" indent="0">
              <a:buNone/>
            </a:pPr>
            <a:r>
              <a:rPr lang="en-US" sz="2000" dirty="0"/>
              <a:t>A streaming job is a MapReduce job defined in </a:t>
            </a:r>
            <a:br>
              <a:rPr lang="en-US" sz="2000" dirty="0"/>
            </a:br>
            <a:r>
              <a:rPr lang="en-US" sz="2000" dirty="0"/>
              <a:t>the </a:t>
            </a:r>
            <a:r>
              <a:rPr lang="en-US" sz="2000" b="1" dirty="0"/>
              <a:t>hadoop-streaming.jar</a:t>
            </a:r>
            <a:r>
              <a:rPr lang="en-US" sz="2000" dirty="0"/>
              <a:t> file:</a:t>
            </a:r>
          </a:p>
          <a:p>
            <a:pPr marL="90000"/>
            <a:endParaRPr lang="en-US" sz="2000" dirty="0"/>
          </a:p>
          <a:p>
            <a:pPr marL="90000" indent="0">
              <a:buNone/>
            </a:pPr>
            <a:r>
              <a:rPr lang="en-US" sz="2000" dirty="0">
                <a:latin typeface="Consolas" panose="020B0609020204030204" pitchFamily="49" charset="0"/>
              </a:rPr>
              <a:t>hadoop jar $HADOOP_HOME/lib/hadoop-streaming.jar </a:t>
            </a:r>
          </a:p>
          <a:p>
            <a:pPr marL="90000" indent="0">
              <a:buNone/>
            </a:pPr>
            <a:r>
              <a:rPr lang="en-US" sz="2000" dirty="0">
                <a:latin typeface="Consolas" panose="020B0609020204030204" pitchFamily="49" charset="0"/>
              </a:rPr>
              <a:t>    -input </a:t>
            </a:r>
            <a:r>
              <a:rPr lang="en-US" sz="2000" i="1" dirty="0">
                <a:latin typeface="Consolas" panose="020B0609020204030204" pitchFamily="49" charset="0"/>
              </a:rPr>
              <a:t>input_directories</a:t>
            </a:r>
            <a:r>
              <a:rPr lang="en-US" sz="2000" dirty="0">
                <a:latin typeface="Consolas" panose="020B0609020204030204" pitchFamily="49" charset="0"/>
              </a:rPr>
              <a:t> </a:t>
            </a:r>
          </a:p>
          <a:p>
            <a:pPr marL="90000" indent="0">
              <a:buNone/>
            </a:pPr>
            <a:r>
              <a:rPr lang="en-US" sz="2000" dirty="0">
                <a:latin typeface="Consolas" panose="020B0609020204030204" pitchFamily="49" charset="0"/>
              </a:rPr>
              <a:t>    -output </a:t>
            </a:r>
            <a:r>
              <a:rPr lang="en-US" sz="2000" i="1" dirty="0">
                <a:latin typeface="Consolas" panose="020B0609020204030204" pitchFamily="49" charset="0"/>
              </a:rPr>
              <a:t>output_directories</a:t>
            </a:r>
            <a:r>
              <a:rPr lang="en-US" sz="2000" dirty="0">
                <a:latin typeface="Consolas" panose="020B0609020204030204" pitchFamily="49" charset="0"/>
              </a:rPr>
              <a:t> </a:t>
            </a:r>
          </a:p>
          <a:p>
            <a:pPr marL="90000" indent="0">
              <a:buNone/>
            </a:pPr>
            <a:r>
              <a:rPr lang="en-US" sz="2000" dirty="0">
                <a:latin typeface="Consolas" panose="020B0609020204030204" pitchFamily="49" charset="0"/>
              </a:rPr>
              <a:t>    -mapper </a:t>
            </a:r>
            <a:r>
              <a:rPr lang="en-US" sz="2000" i="1" dirty="0">
                <a:latin typeface="Consolas" panose="020B0609020204030204" pitchFamily="49" charset="0"/>
              </a:rPr>
              <a:t>mapper_script</a:t>
            </a:r>
          </a:p>
          <a:p>
            <a:pPr marL="90000" indent="0">
              <a:buNone/>
            </a:pPr>
            <a:r>
              <a:rPr lang="en-US" sz="2000" dirty="0">
                <a:latin typeface="Consolas" panose="020B0609020204030204" pitchFamily="49" charset="0"/>
              </a:rPr>
              <a:t>    -reducer </a:t>
            </a:r>
            <a:r>
              <a:rPr lang="en-US" sz="2000" i="1" dirty="0">
                <a:latin typeface="Consolas" panose="020B0609020204030204" pitchFamily="49" charset="0"/>
              </a:rPr>
              <a:t>reducer_script</a:t>
            </a:r>
          </a:p>
        </p:txBody>
      </p:sp>
      <p:sp>
        <p:nvSpPr>
          <p:cNvPr id="4" name="Footer Placeholder 3">
            <a:extLst>
              <a:ext uri="{FF2B5EF4-FFF2-40B4-BE49-F238E27FC236}">
                <a16:creationId xmlns:a16="http://schemas.microsoft.com/office/drawing/2014/main" id="{126095B1-48AA-422C-A576-9C8F7FFB88E9}"/>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F779EFC6-54F4-4720-B1EF-C0DC5808F887}"/>
              </a:ext>
            </a:extLst>
          </p:cNvPr>
          <p:cNvSpPr>
            <a:spLocks noGrp="1"/>
          </p:cNvSpPr>
          <p:nvPr>
            <p:ph type="sldNum" sz="quarter" idx="12"/>
          </p:nvPr>
        </p:nvSpPr>
        <p:spPr/>
        <p:txBody>
          <a:bodyPr/>
          <a:lstStyle/>
          <a:p>
            <a:fld id="{4FAB73BC-B049-4115-A692-8D63A059BFB8}" type="slidenum">
              <a:rPr lang="en-US" smtClean="0"/>
              <a:t>95</a:t>
            </a:fld>
            <a:endParaRPr lang="en-US" dirty="0"/>
          </a:p>
        </p:txBody>
      </p:sp>
    </p:spTree>
    <p:extLst>
      <p:ext uri="{BB962C8B-B14F-4D97-AF65-F5344CB8AC3E}">
        <p14:creationId xmlns:p14="http://schemas.microsoft.com/office/powerpoint/2010/main" val="32254486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D0E8A-E35F-4428-BD5B-79DB807D208F}"/>
              </a:ext>
            </a:extLst>
          </p:cNvPr>
          <p:cNvSpPr>
            <a:spLocks noGrp="1"/>
          </p:cNvSpPr>
          <p:nvPr>
            <p:ph type="title"/>
          </p:nvPr>
        </p:nvSpPr>
        <p:spPr/>
        <p:txBody>
          <a:bodyPr/>
          <a:lstStyle/>
          <a:p>
            <a:r>
              <a:rPr lang="en-US" dirty="0"/>
              <a:t>Demo: Hadoop Streaming</a:t>
            </a:r>
          </a:p>
        </p:txBody>
      </p:sp>
      <p:sp>
        <p:nvSpPr>
          <p:cNvPr id="3" name="Content Placeholder 2">
            <a:extLst>
              <a:ext uri="{FF2B5EF4-FFF2-40B4-BE49-F238E27FC236}">
                <a16:creationId xmlns:a16="http://schemas.microsoft.com/office/drawing/2014/main" id="{725A0438-5857-45C9-A42B-DEC082B12B05}"/>
              </a:ext>
            </a:extLst>
          </p:cNvPr>
          <p:cNvSpPr>
            <a:spLocks noGrp="1"/>
          </p:cNvSpPr>
          <p:nvPr>
            <p:ph idx="1"/>
          </p:nvPr>
        </p:nvSpPr>
        <p:spPr/>
        <p:txBody>
          <a:bodyPr/>
          <a:lstStyle/>
          <a:p>
            <a:r>
              <a:rPr lang="en-US" sz="2400" dirty="0">
                <a:solidFill>
                  <a:schemeClr val="tx1"/>
                </a:solidFill>
              </a:rPr>
              <a:t>For example, the following command executes a Streaming job that uses cat as the mapper and grep as its reducer:</a:t>
            </a:r>
          </a:p>
          <a:p>
            <a:r>
              <a:rPr lang="en-US" sz="2400" b="1" dirty="0" err="1">
                <a:solidFill>
                  <a:schemeClr val="tx1"/>
                </a:solidFill>
              </a:rPr>
              <a:t>hadoop</a:t>
            </a:r>
            <a:r>
              <a:rPr lang="en-US" sz="2400" b="1" dirty="0">
                <a:solidFill>
                  <a:schemeClr val="tx1"/>
                </a:solidFill>
              </a:rPr>
              <a:t>  jar  hadoop-streaming.jar </a:t>
            </a:r>
          </a:p>
          <a:p>
            <a:r>
              <a:rPr lang="en-US" sz="2400" b="1" dirty="0">
                <a:solidFill>
                  <a:schemeClr val="tx1"/>
                </a:solidFill>
              </a:rPr>
              <a:t>    -input test/data.txt</a:t>
            </a:r>
          </a:p>
          <a:p>
            <a:r>
              <a:rPr lang="en-US" sz="2400" b="1" dirty="0">
                <a:solidFill>
                  <a:schemeClr val="tx1"/>
                </a:solidFill>
              </a:rPr>
              <a:t>    -output </a:t>
            </a:r>
            <a:r>
              <a:rPr lang="en-US" sz="2400" b="1" dirty="0" err="1">
                <a:solidFill>
                  <a:schemeClr val="tx1"/>
                </a:solidFill>
              </a:rPr>
              <a:t>streamtest</a:t>
            </a:r>
            <a:endParaRPr lang="en-US" sz="2400" b="1" dirty="0">
              <a:solidFill>
                <a:schemeClr val="tx1"/>
              </a:solidFill>
            </a:endParaRPr>
          </a:p>
          <a:p>
            <a:r>
              <a:rPr lang="en-US" sz="2400" b="1" dirty="0">
                <a:solidFill>
                  <a:schemeClr val="tx1"/>
                </a:solidFill>
              </a:rPr>
              <a:t>    -mapper /bin/cat </a:t>
            </a:r>
          </a:p>
          <a:p>
            <a:r>
              <a:rPr lang="en-US" sz="2400" b="1" dirty="0">
                <a:solidFill>
                  <a:schemeClr val="tx1"/>
                </a:solidFill>
              </a:rPr>
              <a:t>    -reducer 'grep -i </a:t>
            </a:r>
            <a:r>
              <a:rPr lang="en-US" sz="2400" b="1" dirty="0" err="1">
                <a:solidFill>
                  <a:schemeClr val="tx1"/>
                </a:solidFill>
              </a:rPr>
              <a:t>hadoop</a:t>
            </a:r>
            <a:r>
              <a:rPr lang="en-US" sz="2400" b="1" dirty="0">
                <a:solidFill>
                  <a:schemeClr val="tx1"/>
                </a:solidFill>
              </a:rPr>
              <a:t>'</a:t>
            </a:r>
          </a:p>
        </p:txBody>
      </p:sp>
      <p:sp>
        <p:nvSpPr>
          <p:cNvPr id="4" name="Footer Placeholder 3">
            <a:extLst>
              <a:ext uri="{FF2B5EF4-FFF2-40B4-BE49-F238E27FC236}">
                <a16:creationId xmlns:a16="http://schemas.microsoft.com/office/drawing/2014/main" id="{E9852CE0-DCB9-4EF6-B1EE-CD0971652196}"/>
              </a:ext>
            </a:extLst>
          </p:cNvPr>
          <p:cNvSpPr>
            <a:spLocks noGrp="1"/>
          </p:cNvSpPr>
          <p:nvPr>
            <p:ph type="ftr" sz="quarter" idx="11"/>
          </p:nvPr>
        </p:nvSpPr>
        <p:spPr/>
        <p:txBody>
          <a:bodyPr/>
          <a:lstStyle/>
          <a:p>
            <a:r>
              <a:rPr lang="en-US" dirty="0"/>
              <a:t>School of Information Studies | Syracuse University</a:t>
            </a:r>
          </a:p>
        </p:txBody>
      </p:sp>
      <p:sp>
        <p:nvSpPr>
          <p:cNvPr id="5" name="Slide Number Placeholder 4">
            <a:extLst>
              <a:ext uri="{FF2B5EF4-FFF2-40B4-BE49-F238E27FC236}">
                <a16:creationId xmlns:a16="http://schemas.microsoft.com/office/drawing/2014/main" id="{17106C1C-12E6-44D9-9E8C-C75FA9AF98E9}"/>
              </a:ext>
            </a:extLst>
          </p:cNvPr>
          <p:cNvSpPr>
            <a:spLocks noGrp="1"/>
          </p:cNvSpPr>
          <p:nvPr>
            <p:ph type="sldNum" sz="quarter" idx="12"/>
          </p:nvPr>
        </p:nvSpPr>
        <p:spPr/>
        <p:txBody>
          <a:bodyPr/>
          <a:lstStyle/>
          <a:p>
            <a:fld id="{4FAB73BC-B049-4115-A692-8D63A059BFB8}" type="slidenum">
              <a:rPr lang="en-US" smtClean="0"/>
              <a:pPr/>
              <a:t>96</a:t>
            </a:fld>
            <a:endParaRPr lang="en-US" dirty="0"/>
          </a:p>
        </p:txBody>
      </p:sp>
    </p:spTree>
    <p:extLst>
      <p:ext uri="{BB962C8B-B14F-4D97-AF65-F5344CB8AC3E}">
        <p14:creationId xmlns:p14="http://schemas.microsoft.com/office/powerpoint/2010/main" val="35581181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3_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B7E2D54996154BAD182CF7C3D0ED8C" ma:contentTypeVersion="14" ma:contentTypeDescription="Create a new document." ma:contentTypeScope="" ma:versionID="2f0573496a7c33abd0ef7aae23f51c87">
  <xsd:schema xmlns:xsd="http://www.w3.org/2001/XMLSchema" xmlns:xs="http://www.w3.org/2001/XMLSchema" xmlns:p="http://schemas.microsoft.com/office/2006/metadata/properties" xmlns:ns2="73182966-727e-45ce-9c91-2c19134657b7" xmlns:ns3="cf8d3012-2bc6-414f-84ad-d2c8f684deb7" targetNamespace="http://schemas.microsoft.com/office/2006/metadata/properties" ma:root="true" ma:fieldsID="e3606357387a531c4f627c9c857dda96" ns2:_="" ns3:_="">
    <xsd:import namespace="73182966-727e-45ce-9c91-2c19134657b7"/>
    <xsd:import namespace="cf8d3012-2bc6-414f-84ad-d2c8f684deb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_x0066_m22"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3182966-727e-45ce-9c91-2c19134657b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f8d3012-2bc6-414f-84ad-d2c8f684deb7"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x0066_m22" ma:index="19" nillable="true" ma:displayName="Person or Group" ma:list="UserInfo" ma:internalName="_x0066_m22">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x0066_m22 xmlns="cf8d3012-2bc6-414f-84ad-d2c8f684deb7">
      <UserInfo>
        <DisplayName/>
        <AccountId xsi:nil="true"/>
        <AccountType/>
      </UserInfo>
    </_x0066_m22>
  </documentManagement>
</p:properties>
</file>

<file path=customXml/itemProps1.xml><?xml version="1.0" encoding="utf-8"?>
<ds:datastoreItem xmlns:ds="http://schemas.openxmlformats.org/officeDocument/2006/customXml" ds:itemID="{28C16F60-E50A-438E-90E5-56C0D01E2723}"/>
</file>

<file path=customXml/itemProps2.xml><?xml version="1.0" encoding="utf-8"?>
<ds:datastoreItem xmlns:ds="http://schemas.openxmlformats.org/officeDocument/2006/customXml" ds:itemID="{28D09E22-4556-4D23-B626-D45B768D9C85}"/>
</file>

<file path=customXml/itemProps3.xml><?xml version="1.0" encoding="utf-8"?>
<ds:datastoreItem xmlns:ds="http://schemas.openxmlformats.org/officeDocument/2006/customXml" ds:itemID="{E07E5C9C-53CA-4B62-AB96-3D3162B76F76}"/>
</file>

<file path=docProps/app.xml><?xml version="1.0" encoding="utf-8"?>
<Properties xmlns="http://schemas.openxmlformats.org/officeDocument/2006/extended-properties" xmlns:vt="http://schemas.openxmlformats.org/officeDocument/2006/docPropsVTypes">
  <TotalTime>40</TotalTime>
  <Words>8651</Words>
  <Application>Microsoft Office PowerPoint</Application>
  <PresentationFormat>On-screen Show (4:3)</PresentationFormat>
  <Paragraphs>1403</Paragraphs>
  <Slides>96</Slides>
  <Notes>53</Notes>
  <HiddenSlides>5</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96</vt:i4>
      </vt:variant>
    </vt:vector>
  </HeadingPairs>
  <TitlesOfParts>
    <vt:vector size="109" baseType="lpstr">
      <vt:lpstr>Arial</vt:lpstr>
      <vt:lpstr>Sherman Serif Book</vt:lpstr>
      <vt:lpstr>Consolas</vt:lpstr>
      <vt:lpstr>Tw Cen MT</vt:lpstr>
      <vt:lpstr>Courier New</vt:lpstr>
      <vt:lpstr>Wingdings 3</vt:lpstr>
      <vt:lpstr>Arial Black</vt:lpstr>
      <vt:lpstr>Courier</vt:lpstr>
      <vt:lpstr>Calibri</vt:lpstr>
      <vt:lpstr>Sherman Sans Book</vt:lpstr>
      <vt:lpstr>Tw Cen MT Condensed</vt:lpstr>
      <vt:lpstr>Wingdings</vt:lpstr>
      <vt:lpstr>3_Integral</vt:lpstr>
      <vt:lpstr>Hadoop: HDFS, MapReduce, and YARN</vt:lpstr>
      <vt:lpstr>Recall: Big Data Characteristics</vt:lpstr>
      <vt:lpstr>What Is Hadoop?</vt:lpstr>
      <vt:lpstr>What Is Hadoop?</vt:lpstr>
      <vt:lpstr>Birthplace of Hadoop</vt:lpstr>
      <vt:lpstr>Hadoop: Scale out by Design</vt:lpstr>
      <vt:lpstr>Hadoop vs. RDBMS</vt:lpstr>
      <vt:lpstr>Hadoop Is Designed to Use  Commodity Hardware</vt:lpstr>
      <vt:lpstr>Hadoop Cluster Nodes</vt:lpstr>
      <vt:lpstr>Hadoop Data Model</vt:lpstr>
      <vt:lpstr>Hadoop Data Are…</vt:lpstr>
      <vt:lpstr>Hadoop Data Lake</vt:lpstr>
      <vt:lpstr>The Hadoop Philosophy</vt:lpstr>
      <vt:lpstr>How Does Hadoop Differ From Relational?</vt:lpstr>
      <vt:lpstr>Example: Hadoop Way of Doing Things</vt:lpstr>
      <vt:lpstr>Collect and Store Data as They Are—Schema-Less</vt:lpstr>
      <vt:lpstr>Apply a Schema on Read/Query</vt:lpstr>
      <vt:lpstr>Analyze Your Data</vt:lpstr>
      <vt:lpstr>What Exactly Is “Schema on Read”? Again?</vt:lpstr>
      <vt:lpstr>Hadoop Components</vt:lpstr>
      <vt:lpstr>Two Essential Components  of Hadoop</vt:lpstr>
      <vt:lpstr>HDFS</vt:lpstr>
      <vt:lpstr>MapReduce</vt:lpstr>
      <vt:lpstr>Hadoop MapReduce:  “Total Orders by State”</vt:lpstr>
      <vt:lpstr>Minimal Shuffle: Orders for Each Month </vt:lpstr>
      <vt:lpstr>Today’s Hadoop Is an Ecosystem</vt:lpstr>
      <vt:lpstr>An Oversimplified Version of the Hadoop Ecosystem in Action</vt:lpstr>
      <vt:lpstr>PowerPoint Presentation</vt:lpstr>
      <vt:lpstr>HDFS: Hadoop Distributed File System</vt:lpstr>
      <vt:lpstr>Designed for Failover</vt:lpstr>
      <vt:lpstr>HDFS Components</vt:lpstr>
      <vt:lpstr>Namenode and Datanode Responsibilites</vt:lpstr>
      <vt:lpstr>HDFS NameNode Overview</vt:lpstr>
      <vt:lpstr>HDFS: DataNode</vt:lpstr>
      <vt:lpstr>HDFS: Examples and Failover</vt:lpstr>
      <vt:lpstr>Example: HDFS Write</vt:lpstr>
      <vt:lpstr>Example: HDFS Read</vt:lpstr>
      <vt:lpstr>HDFS: Heartbeat and Block Report</vt:lpstr>
      <vt:lpstr>Example: HDFS Failover</vt:lpstr>
      <vt:lpstr>HDFS Commands</vt:lpstr>
      <vt:lpstr>HDFS Commands</vt:lpstr>
      <vt:lpstr>Examples of HDFS Commands</vt:lpstr>
      <vt:lpstr>HDFS File Permissions—Like Linux Permissions</vt:lpstr>
      <vt:lpstr>Demo: HDFS Commands</vt:lpstr>
      <vt:lpstr>The .Trash</vt:lpstr>
      <vt:lpstr>Demo: HDFS Block Storage</vt:lpstr>
      <vt:lpstr>PowerPoint Presentation</vt:lpstr>
      <vt:lpstr>Options for Data Ingestion</vt:lpstr>
      <vt:lpstr>When Integrating…</vt:lpstr>
      <vt:lpstr>WebHDFS</vt:lpstr>
      <vt:lpstr>Why Store Content in Folders?</vt:lpstr>
      <vt:lpstr>Flume</vt:lpstr>
      <vt:lpstr>Flume</vt:lpstr>
      <vt:lpstr>Flume Architecture</vt:lpstr>
      <vt:lpstr>Flume Source Types</vt:lpstr>
      <vt:lpstr>Flume Sink Types</vt:lpstr>
      <vt:lpstr>Flume Channel Types</vt:lpstr>
      <vt:lpstr>A Flume Example</vt:lpstr>
      <vt:lpstr>Demo: Flume</vt:lpstr>
      <vt:lpstr>Sqoop</vt:lpstr>
      <vt:lpstr>Sqoop</vt:lpstr>
      <vt:lpstr>Overview of Sqoop</vt:lpstr>
      <vt:lpstr>Sqoop Commands</vt:lpstr>
      <vt:lpstr>Demo: Sqoop Basics</vt:lpstr>
      <vt:lpstr>Import Data With Sqoop</vt:lpstr>
      <vt:lpstr>The Sqoop Import Tool</vt:lpstr>
      <vt:lpstr>Importing a Table</vt:lpstr>
      <vt:lpstr>Importing Specific Columns</vt:lpstr>
      <vt:lpstr>Importing From a Query</vt:lpstr>
      <vt:lpstr>Demo: Sqoop Import</vt:lpstr>
      <vt:lpstr>Sqoop Export Tool</vt:lpstr>
      <vt:lpstr>The Sqoop Export Tool</vt:lpstr>
      <vt:lpstr>Exporting to a Table</vt:lpstr>
      <vt:lpstr>Demo: Sqoop Export</vt:lpstr>
      <vt:lpstr>PowerPoint Presentation</vt:lpstr>
      <vt:lpstr>MapReduce, Again</vt:lpstr>
      <vt:lpstr>Shuffles Are Costly</vt:lpstr>
      <vt:lpstr>Understanding MapReduce</vt:lpstr>
      <vt:lpstr>Understanding MapReduce</vt:lpstr>
      <vt:lpstr>Understanding MapReduce</vt:lpstr>
      <vt:lpstr>WordCount in MapReduce</vt:lpstr>
      <vt:lpstr>PowerPoint Presentation</vt:lpstr>
      <vt:lpstr>The Key/Value Pairs of MapReduce</vt:lpstr>
      <vt:lpstr>Demo: MapReduce</vt:lpstr>
      <vt:lpstr>YARN</vt:lpstr>
      <vt:lpstr>Hadoop 2 vs. Hadoop 1</vt:lpstr>
      <vt:lpstr>YARN</vt:lpstr>
      <vt:lpstr>YARN: The Data Operating System</vt:lpstr>
      <vt:lpstr>The Components of YARN</vt:lpstr>
      <vt:lpstr>Lifecycle of a YARN Application</vt:lpstr>
      <vt:lpstr>YARN Improvements</vt:lpstr>
      <vt:lpstr>Demo Managing YARN Jobs</vt:lpstr>
      <vt:lpstr>Hadoop Streaming</vt:lpstr>
      <vt:lpstr>PowerPoint Presentation</vt:lpstr>
      <vt:lpstr>Running a Hadoop Streaming Job</vt:lpstr>
      <vt:lpstr>Demo: Hadoop Streaming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HDFS, MapReduce, and YARN</dc:title>
  <dc:creator>Michael Fudge</dc:creator>
  <cp:lastModifiedBy>Michael Fudge</cp:lastModifiedBy>
  <cp:revision>2</cp:revision>
  <dcterms:created xsi:type="dcterms:W3CDTF">2018-10-03T19:16:32Z</dcterms:created>
  <dcterms:modified xsi:type="dcterms:W3CDTF">2020-02-14T16:40:59Z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0x010100E6B7E2D54996154BAD182CF7C3D0ED8C</vt:lpwstr>
  </property>
</Properties>
</file>